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handoutMasterIdLst>
    <p:handoutMasterId r:id="rId52"/>
  </p:handoutMasterIdLst>
  <p:sldIdLst>
    <p:sldId id="256" r:id="rId2"/>
    <p:sldId id="417" r:id="rId3"/>
    <p:sldId id="421" r:id="rId4"/>
    <p:sldId id="422" r:id="rId5"/>
    <p:sldId id="423" r:id="rId6"/>
    <p:sldId id="424" r:id="rId7"/>
    <p:sldId id="453" r:id="rId8"/>
    <p:sldId id="425" r:id="rId9"/>
    <p:sldId id="426" r:id="rId10"/>
    <p:sldId id="427" r:id="rId11"/>
    <p:sldId id="451" r:id="rId12"/>
    <p:sldId id="429" r:id="rId13"/>
    <p:sldId id="428" r:id="rId14"/>
    <p:sldId id="442" r:id="rId15"/>
    <p:sldId id="430" r:id="rId16"/>
    <p:sldId id="420" r:id="rId17"/>
    <p:sldId id="431" r:id="rId18"/>
    <p:sldId id="432" r:id="rId19"/>
    <p:sldId id="433" r:id="rId20"/>
    <p:sldId id="434" r:id="rId21"/>
    <p:sldId id="435" r:id="rId22"/>
    <p:sldId id="443" r:id="rId23"/>
    <p:sldId id="444" r:id="rId24"/>
    <p:sldId id="445" r:id="rId25"/>
    <p:sldId id="441" r:id="rId26"/>
    <p:sldId id="440" r:id="rId27"/>
    <p:sldId id="452" r:id="rId28"/>
    <p:sldId id="419" r:id="rId29"/>
    <p:sldId id="446" r:id="rId30"/>
    <p:sldId id="464" r:id="rId31"/>
    <p:sldId id="447" r:id="rId32"/>
    <p:sldId id="448" r:id="rId33"/>
    <p:sldId id="456" r:id="rId34"/>
    <p:sldId id="457" r:id="rId35"/>
    <p:sldId id="459" r:id="rId36"/>
    <p:sldId id="458" r:id="rId37"/>
    <p:sldId id="449" r:id="rId38"/>
    <p:sldId id="450" r:id="rId39"/>
    <p:sldId id="454" r:id="rId40"/>
    <p:sldId id="455" r:id="rId41"/>
    <p:sldId id="460" r:id="rId42"/>
    <p:sldId id="461" r:id="rId43"/>
    <p:sldId id="462" r:id="rId44"/>
    <p:sldId id="463" r:id="rId45"/>
    <p:sldId id="357" r:id="rId46"/>
    <p:sldId id="359" r:id="rId47"/>
    <p:sldId id="360" r:id="rId48"/>
    <p:sldId id="362" r:id="rId49"/>
    <p:sldId id="414"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494" autoAdjust="0"/>
  </p:normalViewPr>
  <p:slideViewPr>
    <p:cSldViewPr>
      <p:cViewPr>
        <p:scale>
          <a:sx n="78" d="100"/>
          <a:sy n="78" d="100"/>
        </p:scale>
        <p:origin x="-930" y="-9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96E8EC-BF2C-437E-888F-60037621EB1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5C65535-89E1-48BD-A6B6-0F2848991EAA}">
      <dgm:prSet phldrT="[Text]" custT="1"/>
      <dgm:spPr/>
      <dgm:t>
        <a:bodyPr/>
        <a:lstStyle/>
        <a:p>
          <a:r>
            <a:rPr lang="en-US" sz="4000" dirty="0" smtClean="0"/>
            <a:t>Section 248</a:t>
          </a:r>
          <a:endParaRPr lang="en-US" sz="4000" dirty="0"/>
        </a:p>
      </dgm:t>
    </dgm:pt>
    <dgm:pt modelId="{02D89781-D3AC-4246-9114-07F2C2BA05C2}" type="parTrans" cxnId="{7D775A39-E7EE-4DBC-864D-C4445723179E}">
      <dgm:prSet/>
      <dgm:spPr/>
      <dgm:t>
        <a:bodyPr/>
        <a:lstStyle/>
        <a:p>
          <a:endParaRPr lang="en-US"/>
        </a:p>
      </dgm:t>
    </dgm:pt>
    <dgm:pt modelId="{30EFF55C-9895-4D54-A418-AE85778C8D75}" type="sibTrans" cxnId="{7D775A39-E7EE-4DBC-864D-C4445723179E}">
      <dgm:prSet/>
      <dgm:spPr/>
      <dgm:t>
        <a:bodyPr/>
        <a:lstStyle/>
        <a:p>
          <a:endParaRPr lang="en-US"/>
        </a:p>
      </dgm:t>
    </dgm:pt>
    <dgm:pt modelId="{C52A2A1E-0EFC-46CC-AB9D-0F36DC8FFA6A}">
      <dgm:prSet phldrT="[Text]"/>
      <dgm:spPr/>
      <dgm:t>
        <a:bodyPr/>
        <a:lstStyle/>
        <a:p>
          <a:r>
            <a:rPr lang="en-US" dirty="0" smtClean="0">
              <a:solidFill>
                <a:srgbClr val="000000"/>
              </a:solidFill>
              <a:latin typeface="Times New Roman" pitchFamily="18" charset="0"/>
            </a:rPr>
            <a:t>Liable for the payment of </a:t>
          </a:r>
          <a:r>
            <a:rPr lang="en-US" b="1" u="sng" dirty="0" smtClean="0">
              <a:solidFill>
                <a:srgbClr val="000000"/>
              </a:solidFill>
              <a:latin typeface="Times New Roman" pitchFamily="18" charset="0"/>
            </a:rPr>
            <a:t>25% surcharge </a:t>
          </a:r>
          <a:r>
            <a:rPr lang="en-US" dirty="0" smtClean="0">
              <a:solidFill>
                <a:srgbClr val="000000"/>
              </a:solidFill>
              <a:latin typeface="Times New Roman" pitchFamily="18" charset="0"/>
            </a:rPr>
            <a:t>for any of the following violations: </a:t>
          </a:r>
          <a:endParaRPr lang="en-US" dirty="0"/>
        </a:p>
      </dgm:t>
    </dgm:pt>
    <dgm:pt modelId="{F47752C4-90FA-4C44-A24D-2105053DDB61}" type="parTrans" cxnId="{C1FA75BA-F6E5-47DC-80A1-3C5975EE66F7}">
      <dgm:prSet/>
      <dgm:spPr/>
      <dgm:t>
        <a:bodyPr/>
        <a:lstStyle/>
        <a:p>
          <a:endParaRPr lang="en-US"/>
        </a:p>
      </dgm:t>
    </dgm:pt>
    <dgm:pt modelId="{F0DCB7EE-5153-4CA3-8524-1DAD0F54BA38}" type="sibTrans" cxnId="{C1FA75BA-F6E5-47DC-80A1-3C5975EE66F7}">
      <dgm:prSet/>
      <dgm:spPr/>
      <dgm:t>
        <a:bodyPr/>
        <a:lstStyle/>
        <a:p>
          <a:endParaRPr lang="en-US"/>
        </a:p>
      </dgm:t>
    </dgm:pt>
    <dgm:pt modelId="{2451D2E8-A5AB-4270-849D-30EFBBFB0BB0}">
      <dgm:prSet/>
      <dgm:spPr>
        <a:solidFill>
          <a:schemeClr val="tx2">
            <a:lumMod val="20000"/>
            <a:lumOff val="80000"/>
          </a:schemeClr>
        </a:solidFill>
        <a:ln>
          <a:solidFill>
            <a:schemeClr val="tx2">
              <a:lumMod val="40000"/>
              <a:lumOff val="60000"/>
            </a:schemeClr>
          </a:solidFill>
        </a:ln>
      </dgm:spPr>
      <dgm:t>
        <a:bodyPr/>
        <a:lstStyle/>
        <a:p>
          <a:pPr algn="l"/>
          <a:r>
            <a:rPr lang="en-US" dirty="0" smtClean="0">
              <a:solidFill>
                <a:srgbClr val="000000"/>
              </a:solidFill>
              <a:latin typeface="Times New Roman" pitchFamily="18" charset="0"/>
            </a:rPr>
            <a:t>Filing of tax return with an internal revenue other than those with whom the return is required to be filed</a:t>
          </a:r>
          <a:endParaRPr lang="en-US" dirty="0">
            <a:solidFill>
              <a:srgbClr val="000000"/>
            </a:solidFill>
            <a:latin typeface="Times New Roman" pitchFamily="18" charset="0"/>
          </a:endParaRPr>
        </a:p>
      </dgm:t>
    </dgm:pt>
    <dgm:pt modelId="{8B1CC74B-F2CC-4FDF-9ACB-BAC044EA8A01}" type="parTrans" cxnId="{01A1E6E0-81BD-47D9-AF3B-552847B7FE6A}">
      <dgm:prSet/>
      <dgm:spPr/>
      <dgm:t>
        <a:bodyPr/>
        <a:lstStyle/>
        <a:p>
          <a:endParaRPr lang="en-US"/>
        </a:p>
      </dgm:t>
    </dgm:pt>
    <dgm:pt modelId="{E2098F42-AB95-4DC0-8440-9DE677CCAE68}" type="sibTrans" cxnId="{01A1E6E0-81BD-47D9-AF3B-552847B7FE6A}">
      <dgm:prSet/>
      <dgm:spPr/>
      <dgm:t>
        <a:bodyPr/>
        <a:lstStyle/>
        <a:p>
          <a:endParaRPr lang="en-US"/>
        </a:p>
      </dgm:t>
    </dgm:pt>
    <dgm:pt modelId="{A3170AA7-03F1-44EB-9092-D76D6512AAF0}">
      <dgm:prSet/>
      <dgm:spPr>
        <a:solidFill>
          <a:schemeClr val="tx2">
            <a:lumMod val="20000"/>
            <a:lumOff val="80000"/>
          </a:schemeClr>
        </a:solidFill>
      </dgm:spPr>
      <dgm:t>
        <a:bodyPr/>
        <a:lstStyle/>
        <a:p>
          <a:pPr algn="l"/>
          <a:r>
            <a:rPr lang="en-US" dirty="0" smtClean="0">
              <a:solidFill>
                <a:srgbClr val="000000"/>
              </a:solidFill>
              <a:latin typeface="Times New Roman" pitchFamily="18" charset="0"/>
            </a:rPr>
            <a:t>Failure to pay the deficiency tax within the time prescribed for its payment in the notice of assessment</a:t>
          </a:r>
          <a:endParaRPr lang="en-US" dirty="0">
            <a:solidFill>
              <a:srgbClr val="000000"/>
            </a:solidFill>
            <a:latin typeface="Times New Roman" pitchFamily="18" charset="0"/>
          </a:endParaRPr>
        </a:p>
      </dgm:t>
    </dgm:pt>
    <dgm:pt modelId="{A6AF640D-2F64-41CF-B4CA-0310F471515A}" type="parTrans" cxnId="{C0AEAB96-1B3E-4DE9-A3D1-E6ACAFCEA026}">
      <dgm:prSet/>
      <dgm:spPr/>
      <dgm:t>
        <a:bodyPr/>
        <a:lstStyle/>
        <a:p>
          <a:endParaRPr lang="en-US"/>
        </a:p>
      </dgm:t>
    </dgm:pt>
    <dgm:pt modelId="{DCAD19DA-DC38-46C3-AEDC-0373EF79CD09}" type="sibTrans" cxnId="{C0AEAB96-1B3E-4DE9-A3D1-E6ACAFCEA026}">
      <dgm:prSet/>
      <dgm:spPr/>
      <dgm:t>
        <a:bodyPr/>
        <a:lstStyle/>
        <a:p>
          <a:endParaRPr lang="en-US"/>
        </a:p>
      </dgm:t>
    </dgm:pt>
    <dgm:pt modelId="{012D506C-8529-4DE9-BA1F-79FD96142E0C}">
      <dgm:prSet/>
      <dgm:spPr>
        <a:solidFill>
          <a:schemeClr val="tx2">
            <a:lumMod val="20000"/>
            <a:lumOff val="80000"/>
          </a:schemeClr>
        </a:solidFill>
      </dgm:spPr>
      <dgm:t>
        <a:bodyPr/>
        <a:lstStyle/>
        <a:p>
          <a:pPr algn="l"/>
          <a:r>
            <a:rPr lang="en-US" dirty="0" smtClean="0">
              <a:solidFill>
                <a:srgbClr val="000000"/>
              </a:solidFill>
              <a:latin typeface="Times New Roman" pitchFamily="18" charset="0"/>
            </a:rPr>
            <a:t>Failure to pay the full or part of the amount of tax shown on any return required to be filed under the provisions of the Tax Code , or the full amount of the tax due for which no return is required to be filed, on or before the date prescribed for its payment</a:t>
          </a:r>
          <a:endParaRPr lang="en-US" dirty="0"/>
        </a:p>
      </dgm:t>
    </dgm:pt>
    <dgm:pt modelId="{7D337011-1278-4E12-BB13-2EA3A875FFD8}" type="parTrans" cxnId="{90E3D95E-984B-40BF-B21C-C885522856DC}">
      <dgm:prSet/>
      <dgm:spPr/>
      <dgm:t>
        <a:bodyPr/>
        <a:lstStyle/>
        <a:p>
          <a:endParaRPr lang="en-US"/>
        </a:p>
      </dgm:t>
    </dgm:pt>
    <dgm:pt modelId="{B2780430-8EFD-430D-BE3E-DD393729BCA4}" type="sibTrans" cxnId="{90E3D95E-984B-40BF-B21C-C885522856DC}">
      <dgm:prSet/>
      <dgm:spPr/>
      <dgm:t>
        <a:bodyPr/>
        <a:lstStyle/>
        <a:p>
          <a:endParaRPr lang="en-US"/>
        </a:p>
      </dgm:t>
    </dgm:pt>
    <dgm:pt modelId="{CC4E947A-88F2-4191-8167-B3447DFE19D5}" type="pres">
      <dgm:prSet presAssocID="{4396E8EC-BF2C-437E-888F-60037621EB1A}" presName="Name0" presStyleCnt="0">
        <dgm:presLayoutVars>
          <dgm:dir/>
          <dgm:animLvl val="lvl"/>
          <dgm:resizeHandles val="exact"/>
        </dgm:presLayoutVars>
      </dgm:prSet>
      <dgm:spPr/>
      <dgm:t>
        <a:bodyPr/>
        <a:lstStyle/>
        <a:p>
          <a:endParaRPr lang="en-US"/>
        </a:p>
      </dgm:t>
    </dgm:pt>
    <dgm:pt modelId="{7727229B-B75D-428C-94AE-F43B546C8CD8}" type="pres">
      <dgm:prSet presAssocID="{75C65535-89E1-48BD-A6B6-0F2848991EAA}" presName="linNode" presStyleCnt="0"/>
      <dgm:spPr/>
    </dgm:pt>
    <dgm:pt modelId="{418B0F6F-856C-4BAF-9EEC-FAC945502B7A}" type="pres">
      <dgm:prSet presAssocID="{75C65535-89E1-48BD-A6B6-0F2848991EAA}" presName="parentText" presStyleLbl="node1" presStyleIdx="0" presStyleCnt="4">
        <dgm:presLayoutVars>
          <dgm:chMax val="1"/>
          <dgm:bulletEnabled val="1"/>
        </dgm:presLayoutVars>
      </dgm:prSet>
      <dgm:spPr/>
      <dgm:t>
        <a:bodyPr/>
        <a:lstStyle/>
        <a:p>
          <a:endParaRPr lang="en-US"/>
        </a:p>
      </dgm:t>
    </dgm:pt>
    <dgm:pt modelId="{7CA32B4F-40E2-4762-971E-A5CF0897011F}" type="pres">
      <dgm:prSet presAssocID="{75C65535-89E1-48BD-A6B6-0F2848991EAA}" presName="descendantText" presStyleLbl="alignAccFollowNode1" presStyleIdx="0" presStyleCnt="1">
        <dgm:presLayoutVars>
          <dgm:bulletEnabled val="1"/>
        </dgm:presLayoutVars>
      </dgm:prSet>
      <dgm:spPr/>
      <dgm:t>
        <a:bodyPr/>
        <a:lstStyle/>
        <a:p>
          <a:endParaRPr lang="en-US"/>
        </a:p>
      </dgm:t>
    </dgm:pt>
    <dgm:pt modelId="{7F2A15D1-434C-4B03-A4A4-2BA506C4D5AE}" type="pres">
      <dgm:prSet presAssocID="{30EFF55C-9895-4D54-A418-AE85778C8D75}" presName="sp" presStyleCnt="0"/>
      <dgm:spPr/>
    </dgm:pt>
    <dgm:pt modelId="{CD5E95B7-03F3-4D32-8266-08C18DAD6916}" type="pres">
      <dgm:prSet presAssocID="{2451D2E8-A5AB-4270-849D-30EFBBFB0BB0}" presName="linNode" presStyleCnt="0"/>
      <dgm:spPr/>
    </dgm:pt>
    <dgm:pt modelId="{FB23630D-DACF-4A47-94F1-A5422EF24238}" type="pres">
      <dgm:prSet presAssocID="{2451D2E8-A5AB-4270-849D-30EFBBFB0BB0}" presName="parentText" presStyleLbl="node1" presStyleIdx="1" presStyleCnt="4" custScaleX="277507" custScaleY="91557" custLinFactNeighborY="-5535">
        <dgm:presLayoutVars>
          <dgm:chMax val="1"/>
          <dgm:bulletEnabled val="1"/>
        </dgm:presLayoutVars>
      </dgm:prSet>
      <dgm:spPr/>
      <dgm:t>
        <a:bodyPr/>
        <a:lstStyle/>
        <a:p>
          <a:endParaRPr lang="en-US"/>
        </a:p>
      </dgm:t>
    </dgm:pt>
    <dgm:pt modelId="{B1FEAC4C-72AA-4F2D-AAA6-ACBDD332728F}" type="pres">
      <dgm:prSet presAssocID="{E2098F42-AB95-4DC0-8440-9DE677CCAE68}" presName="sp" presStyleCnt="0"/>
      <dgm:spPr/>
    </dgm:pt>
    <dgm:pt modelId="{79DDF11B-0734-4134-AA20-5EF74438DFD2}" type="pres">
      <dgm:prSet presAssocID="{012D506C-8529-4DE9-BA1F-79FD96142E0C}" presName="linNode" presStyleCnt="0"/>
      <dgm:spPr/>
    </dgm:pt>
    <dgm:pt modelId="{00A608BF-B115-437D-BF7F-92C38EED8596}" type="pres">
      <dgm:prSet presAssocID="{012D506C-8529-4DE9-BA1F-79FD96142E0C}" presName="parentText" presStyleLbl="node1" presStyleIdx="2" presStyleCnt="4" custScaleX="277778" custScaleY="103675">
        <dgm:presLayoutVars>
          <dgm:chMax val="1"/>
          <dgm:bulletEnabled val="1"/>
        </dgm:presLayoutVars>
      </dgm:prSet>
      <dgm:spPr/>
      <dgm:t>
        <a:bodyPr/>
        <a:lstStyle/>
        <a:p>
          <a:endParaRPr lang="en-US"/>
        </a:p>
      </dgm:t>
    </dgm:pt>
    <dgm:pt modelId="{57D36939-F3E3-476D-BA49-BE8D5765A69B}" type="pres">
      <dgm:prSet presAssocID="{B2780430-8EFD-430D-BE3E-DD393729BCA4}" presName="sp" presStyleCnt="0"/>
      <dgm:spPr/>
    </dgm:pt>
    <dgm:pt modelId="{40326106-E5D5-42C8-BB99-9AD75B6548DE}" type="pres">
      <dgm:prSet presAssocID="{A3170AA7-03F1-44EB-9092-D76D6512AAF0}" presName="linNode" presStyleCnt="0"/>
      <dgm:spPr/>
    </dgm:pt>
    <dgm:pt modelId="{42FD024A-C71E-44B5-AD9E-718617EFF15C}" type="pres">
      <dgm:prSet presAssocID="{A3170AA7-03F1-44EB-9092-D76D6512AAF0}" presName="parentText" presStyleLbl="node1" presStyleIdx="3" presStyleCnt="4" custScaleX="277778" custScaleY="91882">
        <dgm:presLayoutVars>
          <dgm:chMax val="1"/>
          <dgm:bulletEnabled val="1"/>
        </dgm:presLayoutVars>
      </dgm:prSet>
      <dgm:spPr/>
      <dgm:t>
        <a:bodyPr/>
        <a:lstStyle/>
        <a:p>
          <a:endParaRPr lang="en-US"/>
        </a:p>
      </dgm:t>
    </dgm:pt>
  </dgm:ptLst>
  <dgm:cxnLst>
    <dgm:cxn modelId="{90E3D95E-984B-40BF-B21C-C885522856DC}" srcId="{4396E8EC-BF2C-437E-888F-60037621EB1A}" destId="{012D506C-8529-4DE9-BA1F-79FD96142E0C}" srcOrd="2" destOrd="0" parTransId="{7D337011-1278-4E12-BB13-2EA3A875FFD8}" sibTransId="{B2780430-8EFD-430D-BE3E-DD393729BCA4}"/>
    <dgm:cxn modelId="{C0AEAB96-1B3E-4DE9-A3D1-E6ACAFCEA026}" srcId="{4396E8EC-BF2C-437E-888F-60037621EB1A}" destId="{A3170AA7-03F1-44EB-9092-D76D6512AAF0}" srcOrd="3" destOrd="0" parTransId="{A6AF640D-2F64-41CF-B4CA-0310F471515A}" sibTransId="{DCAD19DA-DC38-46C3-AEDC-0373EF79CD09}"/>
    <dgm:cxn modelId="{E7999E3D-57F5-47D6-A0D2-EA73B5046687}" type="presOf" srcId="{75C65535-89E1-48BD-A6B6-0F2848991EAA}" destId="{418B0F6F-856C-4BAF-9EEC-FAC945502B7A}" srcOrd="0" destOrd="0" presId="urn:microsoft.com/office/officeart/2005/8/layout/vList5"/>
    <dgm:cxn modelId="{355EF287-B1A2-4BFC-A713-8B91E0A5DD9F}" type="presOf" srcId="{C52A2A1E-0EFC-46CC-AB9D-0F36DC8FFA6A}" destId="{7CA32B4F-40E2-4762-971E-A5CF0897011F}" srcOrd="0" destOrd="0" presId="urn:microsoft.com/office/officeart/2005/8/layout/vList5"/>
    <dgm:cxn modelId="{7D775A39-E7EE-4DBC-864D-C4445723179E}" srcId="{4396E8EC-BF2C-437E-888F-60037621EB1A}" destId="{75C65535-89E1-48BD-A6B6-0F2848991EAA}" srcOrd="0" destOrd="0" parTransId="{02D89781-D3AC-4246-9114-07F2C2BA05C2}" sibTransId="{30EFF55C-9895-4D54-A418-AE85778C8D75}"/>
    <dgm:cxn modelId="{51CCFE0D-E146-4764-BD32-2FC0A2AEBB2A}" type="presOf" srcId="{2451D2E8-A5AB-4270-849D-30EFBBFB0BB0}" destId="{FB23630D-DACF-4A47-94F1-A5422EF24238}" srcOrd="0" destOrd="0" presId="urn:microsoft.com/office/officeart/2005/8/layout/vList5"/>
    <dgm:cxn modelId="{6D81FADD-0295-409D-85B5-34F5DBB11651}" type="presOf" srcId="{4396E8EC-BF2C-437E-888F-60037621EB1A}" destId="{CC4E947A-88F2-4191-8167-B3447DFE19D5}" srcOrd="0" destOrd="0" presId="urn:microsoft.com/office/officeart/2005/8/layout/vList5"/>
    <dgm:cxn modelId="{C1FA75BA-F6E5-47DC-80A1-3C5975EE66F7}" srcId="{75C65535-89E1-48BD-A6B6-0F2848991EAA}" destId="{C52A2A1E-0EFC-46CC-AB9D-0F36DC8FFA6A}" srcOrd="0" destOrd="0" parTransId="{F47752C4-90FA-4C44-A24D-2105053DDB61}" sibTransId="{F0DCB7EE-5153-4CA3-8524-1DAD0F54BA38}"/>
    <dgm:cxn modelId="{33054F3C-071A-4E2D-964D-BF2BFA375B60}" type="presOf" srcId="{012D506C-8529-4DE9-BA1F-79FD96142E0C}" destId="{00A608BF-B115-437D-BF7F-92C38EED8596}" srcOrd="0" destOrd="0" presId="urn:microsoft.com/office/officeart/2005/8/layout/vList5"/>
    <dgm:cxn modelId="{01A1E6E0-81BD-47D9-AF3B-552847B7FE6A}" srcId="{4396E8EC-BF2C-437E-888F-60037621EB1A}" destId="{2451D2E8-A5AB-4270-849D-30EFBBFB0BB0}" srcOrd="1" destOrd="0" parTransId="{8B1CC74B-F2CC-4FDF-9ACB-BAC044EA8A01}" sibTransId="{E2098F42-AB95-4DC0-8440-9DE677CCAE68}"/>
    <dgm:cxn modelId="{4DE2C943-ACB9-4B4C-A0E5-793D18D1CB94}" type="presOf" srcId="{A3170AA7-03F1-44EB-9092-D76D6512AAF0}" destId="{42FD024A-C71E-44B5-AD9E-718617EFF15C}" srcOrd="0" destOrd="0" presId="urn:microsoft.com/office/officeart/2005/8/layout/vList5"/>
    <dgm:cxn modelId="{5EFBA3E4-338C-4732-A450-0D6A2E23C7E3}" type="presParOf" srcId="{CC4E947A-88F2-4191-8167-B3447DFE19D5}" destId="{7727229B-B75D-428C-94AE-F43B546C8CD8}" srcOrd="0" destOrd="0" presId="urn:microsoft.com/office/officeart/2005/8/layout/vList5"/>
    <dgm:cxn modelId="{969EEB4A-7D39-4EA4-97D1-D6B31A60881C}" type="presParOf" srcId="{7727229B-B75D-428C-94AE-F43B546C8CD8}" destId="{418B0F6F-856C-4BAF-9EEC-FAC945502B7A}" srcOrd="0" destOrd="0" presId="urn:microsoft.com/office/officeart/2005/8/layout/vList5"/>
    <dgm:cxn modelId="{E3EF049B-FB99-409E-91EA-E5604B61B395}" type="presParOf" srcId="{7727229B-B75D-428C-94AE-F43B546C8CD8}" destId="{7CA32B4F-40E2-4762-971E-A5CF0897011F}" srcOrd="1" destOrd="0" presId="urn:microsoft.com/office/officeart/2005/8/layout/vList5"/>
    <dgm:cxn modelId="{178DAF19-9522-48F7-A073-A07AB392984F}" type="presParOf" srcId="{CC4E947A-88F2-4191-8167-B3447DFE19D5}" destId="{7F2A15D1-434C-4B03-A4A4-2BA506C4D5AE}" srcOrd="1" destOrd="0" presId="urn:microsoft.com/office/officeart/2005/8/layout/vList5"/>
    <dgm:cxn modelId="{C0F54C41-924C-4862-B8A4-0F4B5D04EB81}" type="presParOf" srcId="{CC4E947A-88F2-4191-8167-B3447DFE19D5}" destId="{CD5E95B7-03F3-4D32-8266-08C18DAD6916}" srcOrd="2" destOrd="0" presId="urn:microsoft.com/office/officeart/2005/8/layout/vList5"/>
    <dgm:cxn modelId="{22D090AE-AF44-4533-91D1-9914C1DA152F}" type="presParOf" srcId="{CD5E95B7-03F3-4D32-8266-08C18DAD6916}" destId="{FB23630D-DACF-4A47-94F1-A5422EF24238}" srcOrd="0" destOrd="0" presId="urn:microsoft.com/office/officeart/2005/8/layout/vList5"/>
    <dgm:cxn modelId="{220D4B43-3E87-4534-9BAF-4DF49248EB53}" type="presParOf" srcId="{CC4E947A-88F2-4191-8167-B3447DFE19D5}" destId="{B1FEAC4C-72AA-4F2D-AAA6-ACBDD332728F}" srcOrd="3" destOrd="0" presId="urn:microsoft.com/office/officeart/2005/8/layout/vList5"/>
    <dgm:cxn modelId="{B9FB859C-03A6-4E0F-A23E-4C03057DEF97}" type="presParOf" srcId="{CC4E947A-88F2-4191-8167-B3447DFE19D5}" destId="{79DDF11B-0734-4134-AA20-5EF74438DFD2}" srcOrd="4" destOrd="0" presId="urn:microsoft.com/office/officeart/2005/8/layout/vList5"/>
    <dgm:cxn modelId="{89E9B4C0-8AB9-4E76-9A4E-54455C575ABE}" type="presParOf" srcId="{79DDF11B-0734-4134-AA20-5EF74438DFD2}" destId="{00A608BF-B115-437D-BF7F-92C38EED8596}" srcOrd="0" destOrd="0" presId="urn:microsoft.com/office/officeart/2005/8/layout/vList5"/>
    <dgm:cxn modelId="{4C9BFFC0-A60F-4AEC-A494-C9F9638D00E8}" type="presParOf" srcId="{CC4E947A-88F2-4191-8167-B3447DFE19D5}" destId="{57D36939-F3E3-476D-BA49-BE8D5765A69B}" srcOrd="5" destOrd="0" presId="urn:microsoft.com/office/officeart/2005/8/layout/vList5"/>
    <dgm:cxn modelId="{2426E93F-D99F-417B-99DF-947ED8F3F527}" type="presParOf" srcId="{CC4E947A-88F2-4191-8167-B3447DFE19D5}" destId="{40326106-E5D5-42C8-BB99-9AD75B6548DE}" srcOrd="6" destOrd="0" presId="urn:microsoft.com/office/officeart/2005/8/layout/vList5"/>
    <dgm:cxn modelId="{CC47F380-15C3-4648-89A1-ED018949A3BE}" type="presParOf" srcId="{40326106-E5D5-42C8-BB99-9AD75B6548DE}" destId="{42FD024A-C71E-44B5-AD9E-718617EFF15C}" srcOrd="0"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96E8EC-BF2C-437E-888F-60037621EB1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5C65535-89E1-48BD-A6B6-0F2848991EAA}">
      <dgm:prSet phldrT="[Text]"/>
      <dgm:spPr/>
      <dgm:t>
        <a:bodyPr/>
        <a:lstStyle/>
        <a:p>
          <a:r>
            <a:rPr lang="en-US" dirty="0" smtClean="0"/>
            <a:t>Section 249</a:t>
          </a:r>
          <a:endParaRPr lang="en-US" dirty="0"/>
        </a:p>
      </dgm:t>
    </dgm:pt>
    <dgm:pt modelId="{02D89781-D3AC-4246-9114-07F2C2BA05C2}" type="parTrans" cxnId="{7D775A39-E7EE-4DBC-864D-C4445723179E}">
      <dgm:prSet/>
      <dgm:spPr/>
      <dgm:t>
        <a:bodyPr/>
        <a:lstStyle/>
        <a:p>
          <a:endParaRPr lang="en-US"/>
        </a:p>
      </dgm:t>
    </dgm:pt>
    <dgm:pt modelId="{30EFF55C-9895-4D54-A418-AE85778C8D75}" type="sibTrans" cxnId="{7D775A39-E7EE-4DBC-864D-C4445723179E}">
      <dgm:prSet/>
      <dgm:spPr/>
      <dgm:t>
        <a:bodyPr/>
        <a:lstStyle/>
        <a:p>
          <a:endParaRPr lang="en-US"/>
        </a:p>
      </dgm:t>
    </dgm:pt>
    <dgm:pt modelId="{C52A2A1E-0EFC-46CC-AB9D-0F36DC8FFA6A}">
      <dgm:prSet phldrT="[Text]"/>
      <dgm:spPr/>
      <dgm:t>
        <a:bodyPr/>
        <a:lstStyle/>
        <a:p>
          <a:r>
            <a:rPr lang="en-US" dirty="0" smtClean="0">
              <a:solidFill>
                <a:srgbClr val="000000"/>
              </a:solidFill>
              <a:latin typeface="Times New Roman" pitchFamily="18" charset="0"/>
            </a:rPr>
            <a:t>Liable to the payment of interest on any unpaid amount of tax at the rate of </a:t>
          </a:r>
          <a:r>
            <a:rPr lang="en-US" b="1" dirty="0" smtClean="0">
              <a:solidFill>
                <a:srgbClr val="000000"/>
              </a:solidFill>
              <a:latin typeface="Times New Roman" pitchFamily="18" charset="0"/>
            </a:rPr>
            <a:t>twenty percent (20%) per annum</a:t>
          </a:r>
          <a:r>
            <a:rPr lang="en-US" dirty="0" smtClean="0">
              <a:solidFill>
                <a:srgbClr val="000000"/>
              </a:solidFill>
              <a:latin typeface="Times New Roman" pitchFamily="18" charset="0"/>
            </a:rPr>
            <a:t>, until the amount is fully paid</a:t>
          </a:r>
          <a:endParaRPr lang="en-US" dirty="0"/>
        </a:p>
      </dgm:t>
    </dgm:pt>
    <dgm:pt modelId="{F47752C4-90FA-4C44-A24D-2105053DDB61}" type="parTrans" cxnId="{C1FA75BA-F6E5-47DC-80A1-3C5975EE66F7}">
      <dgm:prSet/>
      <dgm:spPr/>
      <dgm:t>
        <a:bodyPr/>
        <a:lstStyle/>
        <a:p>
          <a:endParaRPr lang="en-US"/>
        </a:p>
      </dgm:t>
    </dgm:pt>
    <dgm:pt modelId="{F0DCB7EE-5153-4CA3-8524-1DAD0F54BA38}" type="sibTrans" cxnId="{C1FA75BA-F6E5-47DC-80A1-3C5975EE66F7}">
      <dgm:prSet/>
      <dgm:spPr/>
      <dgm:t>
        <a:bodyPr/>
        <a:lstStyle/>
        <a:p>
          <a:endParaRPr lang="en-US"/>
        </a:p>
      </dgm:t>
    </dgm:pt>
    <dgm:pt modelId="{DC37ADBF-69EC-46EC-A205-769195968285}">
      <dgm:prSet phldrT="[Text]"/>
      <dgm:spPr/>
      <dgm:t>
        <a:bodyPr/>
        <a:lstStyle/>
        <a:p>
          <a:r>
            <a:rPr lang="en-US" dirty="0" smtClean="0"/>
            <a:t>Section 251</a:t>
          </a:r>
          <a:endParaRPr lang="en-US" dirty="0"/>
        </a:p>
      </dgm:t>
    </dgm:pt>
    <dgm:pt modelId="{4B09F12D-6171-4FE4-81A7-A6637086B0D7}" type="parTrans" cxnId="{7309410F-01E1-4175-BA7C-24D9B1CA6329}">
      <dgm:prSet/>
      <dgm:spPr/>
      <dgm:t>
        <a:bodyPr/>
        <a:lstStyle/>
        <a:p>
          <a:endParaRPr lang="en-US"/>
        </a:p>
      </dgm:t>
    </dgm:pt>
    <dgm:pt modelId="{7D9112C7-1572-4BE0-8AF8-30D10A94DBD2}" type="sibTrans" cxnId="{7309410F-01E1-4175-BA7C-24D9B1CA6329}">
      <dgm:prSet/>
      <dgm:spPr/>
      <dgm:t>
        <a:bodyPr/>
        <a:lstStyle/>
        <a:p>
          <a:endParaRPr lang="en-US"/>
        </a:p>
      </dgm:t>
    </dgm:pt>
    <dgm:pt modelId="{D6F1A68E-AE35-43F9-A924-2AA338B32D48}">
      <dgm:prSet phldrT="[Text]"/>
      <dgm:spPr/>
      <dgm:t>
        <a:bodyPr/>
        <a:lstStyle/>
        <a:p>
          <a:r>
            <a:rPr lang="en-US" dirty="0" smtClean="0">
              <a:solidFill>
                <a:srgbClr val="000000"/>
              </a:solidFill>
              <a:latin typeface="Times New Roman" pitchFamily="18" charset="0"/>
            </a:rPr>
            <a:t>Liable to the payment of the </a:t>
          </a:r>
          <a:r>
            <a:rPr lang="en-US" b="1" dirty="0" smtClean="0">
              <a:solidFill>
                <a:srgbClr val="000000"/>
              </a:solidFill>
              <a:latin typeface="Times New Roman" pitchFamily="18" charset="0"/>
            </a:rPr>
            <a:t>tax supposed to be withheld but not withheld, or tax withheld but not remitted</a:t>
          </a:r>
          <a:r>
            <a:rPr lang="en-US" b="0" dirty="0" smtClean="0">
              <a:solidFill>
                <a:srgbClr val="000000"/>
              </a:solidFill>
              <a:latin typeface="Times New Roman" pitchFamily="18" charset="0"/>
            </a:rPr>
            <a:t>, </a:t>
          </a:r>
          <a:r>
            <a:rPr lang="en-US" dirty="0" smtClean="0">
              <a:solidFill>
                <a:srgbClr val="000000"/>
              </a:solidFill>
              <a:latin typeface="Times New Roman" pitchFamily="18" charset="0"/>
            </a:rPr>
            <a:t>inclusive of penalties for such failures </a:t>
          </a:r>
          <a:endParaRPr lang="en-US" dirty="0"/>
        </a:p>
      </dgm:t>
    </dgm:pt>
    <dgm:pt modelId="{9C5C5EB0-1AE0-4F14-A3CD-2815A74A1644}" type="parTrans" cxnId="{F18B633E-DAA0-426F-B9C0-A3096A9E39A3}">
      <dgm:prSet/>
      <dgm:spPr/>
      <dgm:t>
        <a:bodyPr/>
        <a:lstStyle/>
        <a:p>
          <a:endParaRPr lang="en-US"/>
        </a:p>
      </dgm:t>
    </dgm:pt>
    <dgm:pt modelId="{DA503692-49EF-4910-AE84-9D066FDD0839}" type="sibTrans" cxnId="{F18B633E-DAA0-426F-B9C0-A3096A9E39A3}">
      <dgm:prSet/>
      <dgm:spPr/>
      <dgm:t>
        <a:bodyPr/>
        <a:lstStyle/>
        <a:p>
          <a:endParaRPr lang="en-US"/>
        </a:p>
      </dgm:t>
    </dgm:pt>
    <dgm:pt modelId="{AA80C949-5EC9-42E0-8179-FFE0D6AB15C0}">
      <dgm:prSet phldrT="[Text]"/>
      <dgm:spPr/>
      <dgm:t>
        <a:bodyPr/>
        <a:lstStyle/>
        <a:p>
          <a:r>
            <a:rPr lang="en-US" dirty="0" smtClean="0"/>
            <a:t>Section 252</a:t>
          </a:r>
          <a:endParaRPr lang="en-US" dirty="0"/>
        </a:p>
      </dgm:t>
    </dgm:pt>
    <dgm:pt modelId="{A723DA88-B147-4DD1-BFA4-BE0B2BFDFB84}" type="parTrans" cxnId="{374ED5B6-9A30-4254-9152-3535A8272F99}">
      <dgm:prSet/>
      <dgm:spPr/>
      <dgm:t>
        <a:bodyPr/>
        <a:lstStyle/>
        <a:p>
          <a:endParaRPr lang="en-US"/>
        </a:p>
      </dgm:t>
    </dgm:pt>
    <dgm:pt modelId="{214E2A54-D27C-41AE-9367-C0481AF2937A}" type="sibTrans" cxnId="{374ED5B6-9A30-4254-9152-3535A8272F99}">
      <dgm:prSet/>
      <dgm:spPr/>
      <dgm:t>
        <a:bodyPr/>
        <a:lstStyle/>
        <a:p>
          <a:endParaRPr lang="en-US"/>
        </a:p>
      </dgm:t>
    </dgm:pt>
    <dgm:pt modelId="{4C2AC291-AF66-4C71-B87B-BF284ECF381C}">
      <dgm:prSet phldrT="[Text]"/>
      <dgm:spPr/>
      <dgm:t>
        <a:bodyPr/>
        <a:lstStyle/>
        <a:p>
          <a:r>
            <a:rPr lang="en-US" dirty="0" smtClean="0">
              <a:solidFill>
                <a:srgbClr val="000000"/>
              </a:solidFill>
              <a:latin typeface="Times New Roman" pitchFamily="18" charset="0"/>
            </a:rPr>
            <a:t>Liable to penalty equivalent to the </a:t>
          </a:r>
          <a:r>
            <a:rPr lang="en-US" b="1" dirty="0" smtClean="0">
              <a:solidFill>
                <a:srgbClr val="000000"/>
              </a:solidFill>
              <a:latin typeface="Times New Roman" pitchFamily="18" charset="0"/>
            </a:rPr>
            <a:t>amount not refunded </a:t>
          </a:r>
          <a:r>
            <a:rPr lang="en-US" dirty="0" smtClean="0">
              <a:solidFill>
                <a:srgbClr val="000000"/>
              </a:solidFill>
              <a:latin typeface="Times New Roman" pitchFamily="18" charset="0"/>
            </a:rPr>
            <a:t>to the employee , in case of failure to refund to the employee the excess tax withheld </a:t>
          </a:r>
          <a:endParaRPr lang="en-US" dirty="0"/>
        </a:p>
      </dgm:t>
    </dgm:pt>
    <dgm:pt modelId="{4B1103AA-1759-412E-8D8D-270A0F1CE96C}" type="parTrans" cxnId="{F5187AF6-A740-495F-BCD8-9BBBEDE6F291}">
      <dgm:prSet/>
      <dgm:spPr/>
      <dgm:t>
        <a:bodyPr/>
        <a:lstStyle/>
        <a:p>
          <a:endParaRPr lang="en-US"/>
        </a:p>
      </dgm:t>
    </dgm:pt>
    <dgm:pt modelId="{6F9C9C02-D589-402B-94B8-C7FCC6C70D63}" type="sibTrans" cxnId="{F5187AF6-A740-495F-BCD8-9BBBEDE6F291}">
      <dgm:prSet/>
      <dgm:spPr/>
      <dgm:t>
        <a:bodyPr/>
        <a:lstStyle/>
        <a:p>
          <a:endParaRPr lang="en-US"/>
        </a:p>
      </dgm:t>
    </dgm:pt>
    <dgm:pt modelId="{CC4E947A-88F2-4191-8167-B3447DFE19D5}" type="pres">
      <dgm:prSet presAssocID="{4396E8EC-BF2C-437E-888F-60037621EB1A}" presName="Name0" presStyleCnt="0">
        <dgm:presLayoutVars>
          <dgm:dir/>
          <dgm:animLvl val="lvl"/>
          <dgm:resizeHandles val="exact"/>
        </dgm:presLayoutVars>
      </dgm:prSet>
      <dgm:spPr/>
      <dgm:t>
        <a:bodyPr/>
        <a:lstStyle/>
        <a:p>
          <a:endParaRPr lang="en-US"/>
        </a:p>
      </dgm:t>
    </dgm:pt>
    <dgm:pt modelId="{7727229B-B75D-428C-94AE-F43B546C8CD8}" type="pres">
      <dgm:prSet presAssocID="{75C65535-89E1-48BD-A6B6-0F2848991EAA}" presName="linNode" presStyleCnt="0"/>
      <dgm:spPr/>
    </dgm:pt>
    <dgm:pt modelId="{418B0F6F-856C-4BAF-9EEC-FAC945502B7A}" type="pres">
      <dgm:prSet presAssocID="{75C65535-89E1-48BD-A6B6-0F2848991EAA}" presName="parentText" presStyleLbl="node1" presStyleIdx="0" presStyleCnt="3">
        <dgm:presLayoutVars>
          <dgm:chMax val="1"/>
          <dgm:bulletEnabled val="1"/>
        </dgm:presLayoutVars>
      </dgm:prSet>
      <dgm:spPr/>
      <dgm:t>
        <a:bodyPr/>
        <a:lstStyle/>
        <a:p>
          <a:endParaRPr lang="en-US"/>
        </a:p>
      </dgm:t>
    </dgm:pt>
    <dgm:pt modelId="{7CA32B4F-40E2-4762-971E-A5CF0897011F}" type="pres">
      <dgm:prSet presAssocID="{75C65535-89E1-48BD-A6B6-0F2848991EAA}" presName="descendantText" presStyleLbl="alignAccFollowNode1" presStyleIdx="0" presStyleCnt="3">
        <dgm:presLayoutVars>
          <dgm:bulletEnabled val="1"/>
        </dgm:presLayoutVars>
      </dgm:prSet>
      <dgm:spPr/>
      <dgm:t>
        <a:bodyPr/>
        <a:lstStyle/>
        <a:p>
          <a:endParaRPr lang="en-US"/>
        </a:p>
      </dgm:t>
    </dgm:pt>
    <dgm:pt modelId="{7F2A15D1-434C-4B03-A4A4-2BA506C4D5AE}" type="pres">
      <dgm:prSet presAssocID="{30EFF55C-9895-4D54-A418-AE85778C8D75}" presName="sp" presStyleCnt="0"/>
      <dgm:spPr/>
    </dgm:pt>
    <dgm:pt modelId="{48ACAC71-7C8F-44B8-A7B2-BC14636B83B7}" type="pres">
      <dgm:prSet presAssocID="{DC37ADBF-69EC-46EC-A205-769195968285}" presName="linNode" presStyleCnt="0"/>
      <dgm:spPr/>
    </dgm:pt>
    <dgm:pt modelId="{0914047C-A1F3-4165-8297-F2A01BCC4671}" type="pres">
      <dgm:prSet presAssocID="{DC37ADBF-69EC-46EC-A205-769195968285}" presName="parentText" presStyleLbl="node1" presStyleIdx="1" presStyleCnt="3">
        <dgm:presLayoutVars>
          <dgm:chMax val="1"/>
          <dgm:bulletEnabled val="1"/>
        </dgm:presLayoutVars>
      </dgm:prSet>
      <dgm:spPr/>
      <dgm:t>
        <a:bodyPr/>
        <a:lstStyle/>
        <a:p>
          <a:endParaRPr lang="en-US"/>
        </a:p>
      </dgm:t>
    </dgm:pt>
    <dgm:pt modelId="{4585E645-EC46-4374-8356-7946E726E0C5}" type="pres">
      <dgm:prSet presAssocID="{DC37ADBF-69EC-46EC-A205-769195968285}" presName="descendantText" presStyleLbl="alignAccFollowNode1" presStyleIdx="1" presStyleCnt="3">
        <dgm:presLayoutVars>
          <dgm:bulletEnabled val="1"/>
        </dgm:presLayoutVars>
      </dgm:prSet>
      <dgm:spPr/>
      <dgm:t>
        <a:bodyPr/>
        <a:lstStyle/>
        <a:p>
          <a:endParaRPr lang="en-US"/>
        </a:p>
      </dgm:t>
    </dgm:pt>
    <dgm:pt modelId="{35A6542D-C3CB-48E6-BA9A-A86718EEE29A}" type="pres">
      <dgm:prSet presAssocID="{7D9112C7-1572-4BE0-8AF8-30D10A94DBD2}" presName="sp" presStyleCnt="0"/>
      <dgm:spPr/>
    </dgm:pt>
    <dgm:pt modelId="{A1BF3187-4F2F-40A1-B90F-4E9F68255E79}" type="pres">
      <dgm:prSet presAssocID="{AA80C949-5EC9-42E0-8179-FFE0D6AB15C0}" presName="linNode" presStyleCnt="0"/>
      <dgm:spPr/>
    </dgm:pt>
    <dgm:pt modelId="{0CEFBC99-A966-437B-B8D6-58FA0984E571}" type="pres">
      <dgm:prSet presAssocID="{AA80C949-5EC9-42E0-8179-FFE0D6AB15C0}" presName="parentText" presStyleLbl="node1" presStyleIdx="2" presStyleCnt="3">
        <dgm:presLayoutVars>
          <dgm:chMax val="1"/>
          <dgm:bulletEnabled val="1"/>
        </dgm:presLayoutVars>
      </dgm:prSet>
      <dgm:spPr/>
      <dgm:t>
        <a:bodyPr/>
        <a:lstStyle/>
        <a:p>
          <a:endParaRPr lang="en-US"/>
        </a:p>
      </dgm:t>
    </dgm:pt>
    <dgm:pt modelId="{F1CE7E34-D0EE-495C-A133-8BAA7B9E2821}" type="pres">
      <dgm:prSet presAssocID="{AA80C949-5EC9-42E0-8179-FFE0D6AB15C0}" presName="descendantText" presStyleLbl="alignAccFollowNode1" presStyleIdx="2" presStyleCnt="3">
        <dgm:presLayoutVars>
          <dgm:bulletEnabled val="1"/>
        </dgm:presLayoutVars>
      </dgm:prSet>
      <dgm:spPr/>
      <dgm:t>
        <a:bodyPr/>
        <a:lstStyle/>
        <a:p>
          <a:endParaRPr lang="en-US"/>
        </a:p>
      </dgm:t>
    </dgm:pt>
  </dgm:ptLst>
  <dgm:cxnLst>
    <dgm:cxn modelId="{571C56C8-70C8-4886-9887-BBAC3FBE8457}" type="presOf" srcId="{4C2AC291-AF66-4C71-B87B-BF284ECF381C}" destId="{F1CE7E34-D0EE-495C-A133-8BAA7B9E2821}" srcOrd="0" destOrd="0" presId="urn:microsoft.com/office/officeart/2005/8/layout/vList5"/>
    <dgm:cxn modelId="{AF280F45-EC89-40BB-85EF-EEFED14C2DCB}" type="presOf" srcId="{DC37ADBF-69EC-46EC-A205-769195968285}" destId="{0914047C-A1F3-4165-8297-F2A01BCC4671}" srcOrd="0" destOrd="0" presId="urn:microsoft.com/office/officeart/2005/8/layout/vList5"/>
    <dgm:cxn modelId="{8D28147B-C99C-4F36-B918-82481559E910}" type="presOf" srcId="{4396E8EC-BF2C-437E-888F-60037621EB1A}" destId="{CC4E947A-88F2-4191-8167-B3447DFE19D5}" srcOrd="0" destOrd="0" presId="urn:microsoft.com/office/officeart/2005/8/layout/vList5"/>
    <dgm:cxn modelId="{812D558A-A77D-4B38-9CB7-0EB85B035D5D}" type="presOf" srcId="{AA80C949-5EC9-42E0-8179-FFE0D6AB15C0}" destId="{0CEFBC99-A966-437B-B8D6-58FA0984E571}" srcOrd="0" destOrd="0" presId="urn:microsoft.com/office/officeart/2005/8/layout/vList5"/>
    <dgm:cxn modelId="{580112C1-1171-4C5E-BB5E-ECE5E481A281}" type="presOf" srcId="{D6F1A68E-AE35-43F9-A924-2AA338B32D48}" destId="{4585E645-EC46-4374-8356-7946E726E0C5}" srcOrd="0" destOrd="0" presId="urn:microsoft.com/office/officeart/2005/8/layout/vList5"/>
    <dgm:cxn modelId="{7D775A39-E7EE-4DBC-864D-C4445723179E}" srcId="{4396E8EC-BF2C-437E-888F-60037621EB1A}" destId="{75C65535-89E1-48BD-A6B6-0F2848991EAA}" srcOrd="0" destOrd="0" parTransId="{02D89781-D3AC-4246-9114-07F2C2BA05C2}" sibTransId="{30EFF55C-9895-4D54-A418-AE85778C8D75}"/>
    <dgm:cxn modelId="{7AFC0393-39A3-4FCD-B9D9-80A2F900A49C}" type="presOf" srcId="{C52A2A1E-0EFC-46CC-AB9D-0F36DC8FFA6A}" destId="{7CA32B4F-40E2-4762-971E-A5CF0897011F}" srcOrd="0" destOrd="0" presId="urn:microsoft.com/office/officeart/2005/8/layout/vList5"/>
    <dgm:cxn modelId="{F5187AF6-A740-495F-BCD8-9BBBEDE6F291}" srcId="{AA80C949-5EC9-42E0-8179-FFE0D6AB15C0}" destId="{4C2AC291-AF66-4C71-B87B-BF284ECF381C}" srcOrd="0" destOrd="0" parTransId="{4B1103AA-1759-412E-8D8D-270A0F1CE96C}" sibTransId="{6F9C9C02-D589-402B-94B8-C7FCC6C70D63}"/>
    <dgm:cxn modelId="{2683CD18-C763-4D74-A11D-994596EF6CA3}" type="presOf" srcId="{75C65535-89E1-48BD-A6B6-0F2848991EAA}" destId="{418B0F6F-856C-4BAF-9EEC-FAC945502B7A}" srcOrd="0" destOrd="0" presId="urn:microsoft.com/office/officeart/2005/8/layout/vList5"/>
    <dgm:cxn modelId="{7309410F-01E1-4175-BA7C-24D9B1CA6329}" srcId="{4396E8EC-BF2C-437E-888F-60037621EB1A}" destId="{DC37ADBF-69EC-46EC-A205-769195968285}" srcOrd="1" destOrd="0" parTransId="{4B09F12D-6171-4FE4-81A7-A6637086B0D7}" sibTransId="{7D9112C7-1572-4BE0-8AF8-30D10A94DBD2}"/>
    <dgm:cxn modelId="{C1FA75BA-F6E5-47DC-80A1-3C5975EE66F7}" srcId="{75C65535-89E1-48BD-A6B6-0F2848991EAA}" destId="{C52A2A1E-0EFC-46CC-AB9D-0F36DC8FFA6A}" srcOrd="0" destOrd="0" parTransId="{F47752C4-90FA-4C44-A24D-2105053DDB61}" sibTransId="{F0DCB7EE-5153-4CA3-8524-1DAD0F54BA38}"/>
    <dgm:cxn modelId="{374ED5B6-9A30-4254-9152-3535A8272F99}" srcId="{4396E8EC-BF2C-437E-888F-60037621EB1A}" destId="{AA80C949-5EC9-42E0-8179-FFE0D6AB15C0}" srcOrd="2" destOrd="0" parTransId="{A723DA88-B147-4DD1-BFA4-BE0B2BFDFB84}" sibTransId="{214E2A54-D27C-41AE-9367-C0481AF2937A}"/>
    <dgm:cxn modelId="{F18B633E-DAA0-426F-B9C0-A3096A9E39A3}" srcId="{DC37ADBF-69EC-46EC-A205-769195968285}" destId="{D6F1A68E-AE35-43F9-A924-2AA338B32D48}" srcOrd="0" destOrd="0" parTransId="{9C5C5EB0-1AE0-4F14-A3CD-2815A74A1644}" sibTransId="{DA503692-49EF-4910-AE84-9D066FDD0839}"/>
    <dgm:cxn modelId="{894D7893-6593-4455-8C5B-362C65AF81DE}" type="presParOf" srcId="{CC4E947A-88F2-4191-8167-B3447DFE19D5}" destId="{7727229B-B75D-428C-94AE-F43B546C8CD8}" srcOrd="0" destOrd="0" presId="urn:microsoft.com/office/officeart/2005/8/layout/vList5"/>
    <dgm:cxn modelId="{831767E7-994B-4754-970D-BC9985FC4F01}" type="presParOf" srcId="{7727229B-B75D-428C-94AE-F43B546C8CD8}" destId="{418B0F6F-856C-4BAF-9EEC-FAC945502B7A}" srcOrd="0" destOrd="0" presId="urn:microsoft.com/office/officeart/2005/8/layout/vList5"/>
    <dgm:cxn modelId="{693CFE32-9062-4943-90E6-864F2EBA98C4}" type="presParOf" srcId="{7727229B-B75D-428C-94AE-F43B546C8CD8}" destId="{7CA32B4F-40E2-4762-971E-A5CF0897011F}" srcOrd="1" destOrd="0" presId="urn:microsoft.com/office/officeart/2005/8/layout/vList5"/>
    <dgm:cxn modelId="{A7892BCA-118F-42C0-91F8-1DCAAC4E3A36}" type="presParOf" srcId="{CC4E947A-88F2-4191-8167-B3447DFE19D5}" destId="{7F2A15D1-434C-4B03-A4A4-2BA506C4D5AE}" srcOrd="1" destOrd="0" presId="urn:microsoft.com/office/officeart/2005/8/layout/vList5"/>
    <dgm:cxn modelId="{E4E1D836-A272-477A-B875-220CFCAFDA94}" type="presParOf" srcId="{CC4E947A-88F2-4191-8167-B3447DFE19D5}" destId="{48ACAC71-7C8F-44B8-A7B2-BC14636B83B7}" srcOrd="2" destOrd="0" presId="urn:microsoft.com/office/officeart/2005/8/layout/vList5"/>
    <dgm:cxn modelId="{33E079CF-8EFB-4BC1-A6AD-E177C780F6CB}" type="presParOf" srcId="{48ACAC71-7C8F-44B8-A7B2-BC14636B83B7}" destId="{0914047C-A1F3-4165-8297-F2A01BCC4671}" srcOrd="0" destOrd="0" presId="urn:microsoft.com/office/officeart/2005/8/layout/vList5"/>
    <dgm:cxn modelId="{5A41B082-B51B-42A4-880F-6812586E595D}" type="presParOf" srcId="{48ACAC71-7C8F-44B8-A7B2-BC14636B83B7}" destId="{4585E645-EC46-4374-8356-7946E726E0C5}" srcOrd="1" destOrd="0" presId="urn:microsoft.com/office/officeart/2005/8/layout/vList5"/>
    <dgm:cxn modelId="{E85419BF-BAEB-412F-8B1F-B834D52DA20C}" type="presParOf" srcId="{CC4E947A-88F2-4191-8167-B3447DFE19D5}" destId="{35A6542D-C3CB-48E6-BA9A-A86718EEE29A}" srcOrd="3" destOrd="0" presId="urn:microsoft.com/office/officeart/2005/8/layout/vList5"/>
    <dgm:cxn modelId="{55BC31B2-7FC6-4258-A51D-77A3BDDD3B2E}" type="presParOf" srcId="{CC4E947A-88F2-4191-8167-B3447DFE19D5}" destId="{A1BF3187-4F2F-40A1-B90F-4E9F68255E79}" srcOrd="4" destOrd="0" presId="urn:microsoft.com/office/officeart/2005/8/layout/vList5"/>
    <dgm:cxn modelId="{0226B3CB-3188-4BA0-B8BF-26FE886F31DD}" type="presParOf" srcId="{A1BF3187-4F2F-40A1-B90F-4E9F68255E79}" destId="{0CEFBC99-A966-437B-B8D6-58FA0984E571}" srcOrd="0" destOrd="0" presId="urn:microsoft.com/office/officeart/2005/8/layout/vList5"/>
    <dgm:cxn modelId="{0380483B-64BC-4B1A-A9B1-C807358EC79C}" type="presParOf" srcId="{A1BF3187-4F2F-40A1-B90F-4E9F68255E79}" destId="{F1CE7E34-D0EE-495C-A133-8BAA7B9E2821}" srcOrd="1"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E2559C-7D78-4A8E-8630-8E7B1C76811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D50B0BF-2C3A-4EEF-A71F-58D202E992F3}">
      <dgm:prSet phldrT="[Text]"/>
      <dgm:spPr>
        <a:solidFill>
          <a:schemeClr val="accent2"/>
        </a:solidFill>
      </dgm:spPr>
      <dgm:t>
        <a:bodyPr/>
        <a:lstStyle/>
        <a:p>
          <a:r>
            <a:rPr lang="en-US" dirty="0" smtClean="0"/>
            <a:t>Section 255</a:t>
          </a:r>
          <a:endParaRPr lang="en-US" dirty="0"/>
        </a:p>
      </dgm:t>
    </dgm:pt>
    <dgm:pt modelId="{FB0F178E-ED77-40E9-B4C7-4BE95626F7C9}" type="parTrans" cxnId="{8AB42859-A960-4CE4-9BB7-D8C3EC158A22}">
      <dgm:prSet/>
      <dgm:spPr/>
      <dgm:t>
        <a:bodyPr/>
        <a:lstStyle/>
        <a:p>
          <a:endParaRPr lang="en-US"/>
        </a:p>
      </dgm:t>
    </dgm:pt>
    <dgm:pt modelId="{741D50BF-5478-408D-9BED-5D75830A0B05}" type="sibTrans" cxnId="{8AB42859-A960-4CE4-9BB7-D8C3EC158A22}">
      <dgm:prSet/>
      <dgm:spPr/>
      <dgm:t>
        <a:bodyPr/>
        <a:lstStyle/>
        <a:p>
          <a:endParaRPr lang="en-US"/>
        </a:p>
      </dgm:t>
    </dgm:pt>
    <dgm:pt modelId="{1B5A323A-3CB6-44CC-9BD8-65728EC12F1A}">
      <dgm:prSet phldrT="[Text]"/>
      <dgm:spPr>
        <a:solidFill>
          <a:schemeClr val="accent6">
            <a:lumMod val="40000"/>
            <a:lumOff val="60000"/>
            <a:alpha val="90000"/>
          </a:schemeClr>
        </a:solidFill>
      </dgm:spPr>
      <dgm:t>
        <a:bodyPr/>
        <a:lstStyle/>
        <a:p>
          <a:r>
            <a:rPr lang="en-US" b="1" dirty="0" smtClean="0">
              <a:solidFill>
                <a:srgbClr val="000000"/>
              </a:solidFill>
              <a:latin typeface="Times New Roman" pitchFamily="18" charset="0"/>
            </a:rPr>
            <a:t>Failure to file return, supply correct and accurate information, pay tax, withhold and remit tax and refund excess tax withheld on compensation </a:t>
          </a:r>
          <a:r>
            <a:rPr lang="en-US" dirty="0" smtClean="0">
              <a:solidFill>
                <a:srgbClr val="000000"/>
              </a:solidFill>
              <a:latin typeface="Times New Roman" pitchFamily="18" charset="0"/>
            </a:rPr>
            <a:t>– criminal penalty of not less than P10,000.00 or imprisonment of not more than 1 year but not more than 10 years</a:t>
          </a:r>
          <a:endParaRPr lang="en-US" dirty="0"/>
        </a:p>
      </dgm:t>
    </dgm:pt>
    <dgm:pt modelId="{20F919A2-C5C9-4327-AD85-CDAB37855105}" type="parTrans" cxnId="{89639AAD-036A-4564-916B-97B4D07D8D36}">
      <dgm:prSet/>
      <dgm:spPr/>
      <dgm:t>
        <a:bodyPr/>
        <a:lstStyle/>
        <a:p>
          <a:endParaRPr lang="en-US"/>
        </a:p>
      </dgm:t>
    </dgm:pt>
    <dgm:pt modelId="{00A910AF-CEFE-462B-A5F1-F1F1FBF82BD8}" type="sibTrans" cxnId="{89639AAD-036A-4564-916B-97B4D07D8D36}">
      <dgm:prSet/>
      <dgm:spPr/>
      <dgm:t>
        <a:bodyPr/>
        <a:lstStyle/>
        <a:p>
          <a:endParaRPr lang="en-US"/>
        </a:p>
      </dgm:t>
    </dgm:pt>
    <dgm:pt modelId="{FC17C95E-B918-4A86-BD39-B66472065EE6}">
      <dgm:prSet phldrT="[Text]"/>
      <dgm:spPr>
        <a:solidFill>
          <a:schemeClr val="accent2"/>
        </a:solidFill>
      </dgm:spPr>
      <dgm:t>
        <a:bodyPr/>
        <a:lstStyle/>
        <a:p>
          <a:r>
            <a:rPr lang="en-US" dirty="0" smtClean="0"/>
            <a:t>Section 256</a:t>
          </a:r>
          <a:endParaRPr lang="en-US" dirty="0"/>
        </a:p>
      </dgm:t>
    </dgm:pt>
    <dgm:pt modelId="{56D2EF81-7C3E-4A7A-BF71-E6CFAAC082BC}" type="parTrans" cxnId="{DA31E4D5-9F73-4B9C-9C20-D90E97FF9A71}">
      <dgm:prSet/>
      <dgm:spPr/>
      <dgm:t>
        <a:bodyPr/>
        <a:lstStyle/>
        <a:p>
          <a:endParaRPr lang="en-US"/>
        </a:p>
      </dgm:t>
    </dgm:pt>
    <dgm:pt modelId="{0073C3F1-173B-4FD1-BC72-34DAAEF80B4C}" type="sibTrans" cxnId="{DA31E4D5-9F73-4B9C-9C20-D90E97FF9A71}">
      <dgm:prSet/>
      <dgm:spPr/>
      <dgm:t>
        <a:bodyPr/>
        <a:lstStyle/>
        <a:p>
          <a:endParaRPr lang="en-US"/>
        </a:p>
      </dgm:t>
    </dgm:pt>
    <dgm:pt modelId="{BA0104AA-143E-474A-8D70-E90360E42ED5}">
      <dgm:prSet phldrT="[Text]"/>
      <dgm:spPr>
        <a:solidFill>
          <a:schemeClr val="accent6">
            <a:lumMod val="40000"/>
            <a:lumOff val="60000"/>
            <a:alpha val="90000"/>
          </a:schemeClr>
        </a:solidFill>
      </dgm:spPr>
      <dgm:t>
        <a:bodyPr/>
        <a:lstStyle/>
        <a:p>
          <a:r>
            <a:rPr lang="en-US" b="1" dirty="0" smtClean="0"/>
            <a:t>Penal Liability of Corporations/associations or general co-partnerships for any of the acts or omissions penalized under the Tax Code </a:t>
          </a:r>
          <a:r>
            <a:rPr lang="en-US" dirty="0" smtClean="0"/>
            <a:t>- Fine of not less than Fifty thousand pesos (P50,000) but not more than One Hundred Thousand pesos (P100,000)</a:t>
          </a:r>
          <a:endParaRPr lang="en-US" dirty="0"/>
        </a:p>
      </dgm:t>
    </dgm:pt>
    <dgm:pt modelId="{FC6710BA-370F-4664-B9FA-48A51BA1C792}" type="parTrans" cxnId="{AFEDBBF0-95D2-4704-847E-6B507E6D44F6}">
      <dgm:prSet/>
      <dgm:spPr/>
      <dgm:t>
        <a:bodyPr/>
        <a:lstStyle/>
        <a:p>
          <a:endParaRPr lang="en-US"/>
        </a:p>
      </dgm:t>
    </dgm:pt>
    <dgm:pt modelId="{4D2C7AAD-E918-40A1-BA79-1312FDDD3E42}" type="sibTrans" cxnId="{AFEDBBF0-95D2-4704-847E-6B507E6D44F6}">
      <dgm:prSet/>
      <dgm:spPr/>
      <dgm:t>
        <a:bodyPr/>
        <a:lstStyle/>
        <a:p>
          <a:endParaRPr lang="en-US"/>
        </a:p>
      </dgm:t>
    </dgm:pt>
    <dgm:pt modelId="{CE7F2ED5-F505-4136-8D68-40306F45EB29}" type="pres">
      <dgm:prSet presAssocID="{8FE2559C-7D78-4A8E-8630-8E7B1C76811D}" presName="Name0" presStyleCnt="0">
        <dgm:presLayoutVars>
          <dgm:dir/>
          <dgm:animLvl val="lvl"/>
          <dgm:resizeHandles val="exact"/>
        </dgm:presLayoutVars>
      </dgm:prSet>
      <dgm:spPr/>
      <dgm:t>
        <a:bodyPr/>
        <a:lstStyle/>
        <a:p>
          <a:endParaRPr lang="en-US"/>
        </a:p>
      </dgm:t>
    </dgm:pt>
    <dgm:pt modelId="{17DC45C9-8352-4DDC-8DC3-EA9B3ED6EC18}" type="pres">
      <dgm:prSet presAssocID="{7D50B0BF-2C3A-4EEF-A71F-58D202E992F3}" presName="linNode" presStyleCnt="0"/>
      <dgm:spPr/>
    </dgm:pt>
    <dgm:pt modelId="{164C4188-340F-4571-99DB-FEFAA31027DB}" type="pres">
      <dgm:prSet presAssocID="{7D50B0BF-2C3A-4EEF-A71F-58D202E992F3}" presName="parentText" presStyleLbl="node1" presStyleIdx="0" presStyleCnt="2" custScaleX="82838" custScaleY="70968" custLinFactNeighborY="-151">
        <dgm:presLayoutVars>
          <dgm:chMax val="1"/>
          <dgm:bulletEnabled val="1"/>
        </dgm:presLayoutVars>
      </dgm:prSet>
      <dgm:spPr/>
      <dgm:t>
        <a:bodyPr/>
        <a:lstStyle/>
        <a:p>
          <a:endParaRPr lang="en-US"/>
        </a:p>
      </dgm:t>
    </dgm:pt>
    <dgm:pt modelId="{DA24421D-6201-491E-A28D-EAB0175C6C73}" type="pres">
      <dgm:prSet presAssocID="{7D50B0BF-2C3A-4EEF-A71F-58D202E992F3}" presName="descendantText" presStyleLbl="alignAccFollowNode1" presStyleIdx="0" presStyleCnt="2" custScaleX="142169" custScaleY="90856" custLinFactNeighborX="-374" custLinFactNeighborY="4456">
        <dgm:presLayoutVars>
          <dgm:bulletEnabled val="1"/>
        </dgm:presLayoutVars>
      </dgm:prSet>
      <dgm:spPr/>
      <dgm:t>
        <a:bodyPr/>
        <a:lstStyle/>
        <a:p>
          <a:endParaRPr lang="en-US"/>
        </a:p>
      </dgm:t>
    </dgm:pt>
    <dgm:pt modelId="{A1B80F5D-A64D-4CA0-A8C0-945BFC7E488C}" type="pres">
      <dgm:prSet presAssocID="{741D50BF-5478-408D-9BED-5D75830A0B05}" presName="sp" presStyleCnt="0"/>
      <dgm:spPr/>
    </dgm:pt>
    <dgm:pt modelId="{AB07CDF1-A9A7-4B24-8463-B92BFEA13A5F}" type="pres">
      <dgm:prSet presAssocID="{FC17C95E-B918-4A86-BD39-B66472065EE6}" presName="linNode" presStyleCnt="0"/>
      <dgm:spPr/>
    </dgm:pt>
    <dgm:pt modelId="{5E4DC306-CEB6-42A6-85A8-05815E1DB51C}" type="pres">
      <dgm:prSet presAssocID="{FC17C95E-B918-4A86-BD39-B66472065EE6}" presName="parentText" presStyleLbl="node1" presStyleIdx="1" presStyleCnt="2" custScaleX="69553" custScaleY="78489" custLinFactNeighborY="-2904">
        <dgm:presLayoutVars>
          <dgm:chMax val="1"/>
          <dgm:bulletEnabled val="1"/>
        </dgm:presLayoutVars>
      </dgm:prSet>
      <dgm:spPr/>
      <dgm:t>
        <a:bodyPr/>
        <a:lstStyle/>
        <a:p>
          <a:endParaRPr lang="en-US"/>
        </a:p>
      </dgm:t>
    </dgm:pt>
    <dgm:pt modelId="{5AE000D8-AB95-48B4-8438-D48D653E310F}" type="pres">
      <dgm:prSet presAssocID="{FC17C95E-B918-4A86-BD39-B66472065EE6}" presName="descendantText" presStyleLbl="alignAccFollowNode1" presStyleIdx="1" presStyleCnt="2" custScaleX="116779" custScaleY="90018">
        <dgm:presLayoutVars>
          <dgm:bulletEnabled val="1"/>
        </dgm:presLayoutVars>
      </dgm:prSet>
      <dgm:spPr/>
      <dgm:t>
        <a:bodyPr/>
        <a:lstStyle/>
        <a:p>
          <a:endParaRPr lang="en-US"/>
        </a:p>
      </dgm:t>
    </dgm:pt>
  </dgm:ptLst>
  <dgm:cxnLst>
    <dgm:cxn modelId="{AFEDBBF0-95D2-4704-847E-6B507E6D44F6}" srcId="{FC17C95E-B918-4A86-BD39-B66472065EE6}" destId="{BA0104AA-143E-474A-8D70-E90360E42ED5}" srcOrd="0" destOrd="0" parTransId="{FC6710BA-370F-4664-B9FA-48A51BA1C792}" sibTransId="{4D2C7AAD-E918-40A1-BA79-1312FDDD3E42}"/>
    <dgm:cxn modelId="{DA31E4D5-9F73-4B9C-9C20-D90E97FF9A71}" srcId="{8FE2559C-7D78-4A8E-8630-8E7B1C76811D}" destId="{FC17C95E-B918-4A86-BD39-B66472065EE6}" srcOrd="1" destOrd="0" parTransId="{56D2EF81-7C3E-4A7A-BF71-E6CFAAC082BC}" sibTransId="{0073C3F1-173B-4FD1-BC72-34DAAEF80B4C}"/>
    <dgm:cxn modelId="{DAF7D6B0-224F-4320-B274-4532A17F6D90}" type="presOf" srcId="{8FE2559C-7D78-4A8E-8630-8E7B1C76811D}" destId="{CE7F2ED5-F505-4136-8D68-40306F45EB29}" srcOrd="0" destOrd="0" presId="urn:microsoft.com/office/officeart/2005/8/layout/vList5"/>
    <dgm:cxn modelId="{89639AAD-036A-4564-916B-97B4D07D8D36}" srcId="{7D50B0BF-2C3A-4EEF-A71F-58D202E992F3}" destId="{1B5A323A-3CB6-44CC-9BD8-65728EC12F1A}" srcOrd="0" destOrd="0" parTransId="{20F919A2-C5C9-4327-AD85-CDAB37855105}" sibTransId="{00A910AF-CEFE-462B-A5F1-F1F1FBF82BD8}"/>
    <dgm:cxn modelId="{36F8C82A-4DCD-44A3-9065-97E9967C729D}" type="presOf" srcId="{BA0104AA-143E-474A-8D70-E90360E42ED5}" destId="{5AE000D8-AB95-48B4-8438-D48D653E310F}" srcOrd="0" destOrd="0" presId="urn:microsoft.com/office/officeart/2005/8/layout/vList5"/>
    <dgm:cxn modelId="{8AB42859-A960-4CE4-9BB7-D8C3EC158A22}" srcId="{8FE2559C-7D78-4A8E-8630-8E7B1C76811D}" destId="{7D50B0BF-2C3A-4EEF-A71F-58D202E992F3}" srcOrd="0" destOrd="0" parTransId="{FB0F178E-ED77-40E9-B4C7-4BE95626F7C9}" sibTransId="{741D50BF-5478-408D-9BED-5D75830A0B05}"/>
    <dgm:cxn modelId="{26FCBEDD-6444-4FCC-B1DC-6D53420D135E}" type="presOf" srcId="{1B5A323A-3CB6-44CC-9BD8-65728EC12F1A}" destId="{DA24421D-6201-491E-A28D-EAB0175C6C73}" srcOrd="0" destOrd="0" presId="urn:microsoft.com/office/officeart/2005/8/layout/vList5"/>
    <dgm:cxn modelId="{D1CF4847-74A1-45A1-8FE3-DBE47E3DEB84}" type="presOf" srcId="{FC17C95E-B918-4A86-BD39-B66472065EE6}" destId="{5E4DC306-CEB6-42A6-85A8-05815E1DB51C}" srcOrd="0" destOrd="0" presId="urn:microsoft.com/office/officeart/2005/8/layout/vList5"/>
    <dgm:cxn modelId="{1B6B6714-8225-4957-9202-9E74A0AF6C59}" type="presOf" srcId="{7D50B0BF-2C3A-4EEF-A71F-58D202E992F3}" destId="{164C4188-340F-4571-99DB-FEFAA31027DB}" srcOrd="0" destOrd="0" presId="urn:microsoft.com/office/officeart/2005/8/layout/vList5"/>
    <dgm:cxn modelId="{25A2C4F3-C524-4F78-A5BB-0588CE652B89}" type="presParOf" srcId="{CE7F2ED5-F505-4136-8D68-40306F45EB29}" destId="{17DC45C9-8352-4DDC-8DC3-EA9B3ED6EC18}" srcOrd="0" destOrd="0" presId="urn:microsoft.com/office/officeart/2005/8/layout/vList5"/>
    <dgm:cxn modelId="{104BD17F-D782-446D-B39A-CB26964C9698}" type="presParOf" srcId="{17DC45C9-8352-4DDC-8DC3-EA9B3ED6EC18}" destId="{164C4188-340F-4571-99DB-FEFAA31027DB}" srcOrd="0" destOrd="0" presId="urn:microsoft.com/office/officeart/2005/8/layout/vList5"/>
    <dgm:cxn modelId="{12A3F730-484E-452E-AADC-B011FB868093}" type="presParOf" srcId="{17DC45C9-8352-4DDC-8DC3-EA9B3ED6EC18}" destId="{DA24421D-6201-491E-A28D-EAB0175C6C73}" srcOrd="1" destOrd="0" presId="urn:microsoft.com/office/officeart/2005/8/layout/vList5"/>
    <dgm:cxn modelId="{CC73EE4F-26CF-49BD-B108-9DB2B35536A6}" type="presParOf" srcId="{CE7F2ED5-F505-4136-8D68-40306F45EB29}" destId="{A1B80F5D-A64D-4CA0-A8C0-945BFC7E488C}" srcOrd="1" destOrd="0" presId="urn:microsoft.com/office/officeart/2005/8/layout/vList5"/>
    <dgm:cxn modelId="{631FD0C3-3069-4FF5-9368-8F9C855B1C10}" type="presParOf" srcId="{CE7F2ED5-F505-4136-8D68-40306F45EB29}" destId="{AB07CDF1-A9A7-4B24-8463-B92BFEA13A5F}" srcOrd="2" destOrd="0" presId="urn:microsoft.com/office/officeart/2005/8/layout/vList5"/>
    <dgm:cxn modelId="{F8BF20BC-DB80-431F-90C8-26C8DCC8428A}" type="presParOf" srcId="{AB07CDF1-A9A7-4B24-8463-B92BFEA13A5F}" destId="{5E4DC306-CEB6-42A6-85A8-05815E1DB51C}" srcOrd="0" destOrd="0" presId="urn:microsoft.com/office/officeart/2005/8/layout/vList5"/>
    <dgm:cxn modelId="{0EBCF0A8-6989-48A7-90B7-38B8335290F5}" type="presParOf" srcId="{AB07CDF1-A9A7-4B24-8463-B92BFEA13A5F}" destId="{5AE000D8-AB95-48B4-8438-D48D653E310F}" srcOrd="1"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E2559C-7D78-4A8E-8630-8E7B1C76811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D50B0BF-2C3A-4EEF-A71F-58D202E992F3}">
      <dgm:prSet phldrT="[Text]"/>
      <dgm:spPr>
        <a:solidFill>
          <a:schemeClr val="accent2"/>
        </a:solidFill>
      </dgm:spPr>
      <dgm:t>
        <a:bodyPr/>
        <a:lstStyle/>
        <a:p>
          <a:r>
            <a:rPr lang="en-US" dirty="0" smtClean="0"/>
            <a:t>Section 272</a:t>
          </a:r>
          <a:endParaRPr lang="en-US" dirty="0"/>
        </a:p>
      </dgm:t>
    </dgm:pt>
    <dgm:pt modelId="{FB0F178E-ED77-40E9-B4C7-4BE95626F7C9}" type="parTrans" cxnId="{8AB42859-A960-4CE4-9BB7-D8C3EC158A22}">
      <dgm:prSet/>
      <dgm:spPr/>
      <dgm:t>
        <a:bodyPr/>
        <a:lstStyle/>
        <a:p>
          <a:endParaRPr lang="en-US"/>
        </a:p>
      </dgm:t>
    </dgm:pt>
    <dgm:pt modelId="{741D50BF-5478-408D-9BED-5D75830A0B05}" type="sibTrans" cxnId="{8AB42859-A960-4CE4-9BB7-D8C3EC158A22}">
      <dgm:prSet/>
      <dgm:spPr/>
      <dgm:t>
        <a:bodyPr/>
        <a:lstStyle/>
        <a:p>
          <a:endParaRPr lang="en-US"/>
        </a:p>
      </dgm:t>
    </dgm:pt>
    <dgm:pt modelId="{1B5A323A-3CB6-44CC-9BD8-65728EC12F1A}">
      <dgm:prSet phldrT="[Text]"/>
      <dgm:spPr>
        <a:solidFill>
          <a:schemeClr val="accent6">
            <a:lumMod val="40000"/>
            <a:lumOff val="60000"/>
            <a:alpha val="90000"/>
          </a:schemeClr>
        </a:solidFill>
      </dgm:spPr>
      <dgm:t>
        <a:bodyPr/>
        <a:lstStyle/>
        <a:p>
          <a:endParaRPr lang="en-US" sz="1900" dirty="0"/>
        </a:p>
      </dgm:t>
    </dgm:pt>
    <dgm:pt modelId="{20F919A2-C5C9-4327-AD85-CDAB37855105}" type="parTrans" cxnId="{89639AAD-036A-4564-916B-97B4D07D8D36}">
      <dgm:prSet/>
      <dgm:spPr/>
      <dgm:t>
        <a:bodyPr/>
        <a:lstStyle/>
        <a:p>
          <a:endParaRPr lang="en-US"/>
        </a:p>
      </dgm:t>
    </dgm:pt>
    <dgm:pt modelId="{00A910AF-CEFE-462B-A5F1-F1F1FBF82BD8}" type="sibTrans" cxnId="{89639AAD-036A-4564-916B-97B4D07D8D36}">
      <dgm:prSet/>
      <dgm:spPr/>
      <dgm:t>
        <a:bodyPr/>
        <a:lstStyle/>
        <a:p>
          <a:endParaRPr lang="en-US"/>
        </a:p>
      </dgm:t>
    </dgm:pt>
    <dgm:pt modelId="{FC17C95E-B918-4A86-BD39-B66472065EE6}">
      <dgm:prSet phldrT="[Text]"/>
      <dgm:spPr>
        <a:solidFill>
          <a:schemeClr val="accent2"/>
        </a:solidFill>
      </dgm:spPr>
      <dgm:t>
        <a:bodyPr/>
        <a:lstStyle/>
        <a:p>
          <a:endParaRPr lang="en-US" dirty="0" smtClean="0"/>
        </a:p>
        <a:p>
          <a:r>
            <a:rPr lang="en-US" dirty="0" smtClean="0"/>
            <a:t>Section 275</a:t>
          </a:r>
        </a:p>
        <a:p>
          <a:endParaRPr lang="en-US" dirty="0"/>
        </a:p>
      </dgm:t>
    </dgm:pt>
    <dgm:pt modelId="{56D2EF81-7C3E-4A7A-BF71-E6CFAAC082BC}" type="parTrans" cxnId="{DA31E4D5-9F73-4B9C-9C20-D90E97FF9A71}">
      <dgm:prSet/>
      <dgm:spPr/>
      <dgm:t>
        <a:bodyPr/>
        <a:lstStyle/>
        <a:p>
          <a:endParaRPr lang="en-US"/>
        </a:p>
      </dgm:t>
    </dgm:pt>
    <dgm:pt modelId="{0073C3F1-173B-4FD1-BC72-34DAAEF80B4C}" type="sibTrans" cxnId="{DA31E4D5-9F73-4B9C-9C20-D90E97FF9A71}">
      <dgm:prSet/>
      <dgm:spPr/>
      <dgm:t>
        <a:bodyPr/>
        <a:lstStyle/>
        <a:p>
          <a:endParaRPr lang="en-US"/>
        </a:p>
      </dgm:t>
    </dgm:pt>
    <dgm:pt modelId="{BA0104AA-143E-474A-8D70-E90360E42ED5}">
      <dgm:prSet phldrT="[Text]" custT="1"/>
      <dgm:spPr>
        <a:solidFill>
          <a:schemeClr val="accent6">
            <a:lumMod val="40000"/>
            <a:lumOff val="60000"/>
            <a:alpha val="90000"/>
          </a:schemeClr>
        </a:solidFill>
      </dgm:spPr>
      <dgm:t>
        <a:bodyPr/>
        <a:lstStyle/>
        <a:p>
          <a:r>
            <a:rPr lang="en-US" sz="2800" b="1" dirty="0" smtClean="0">
              <a:solidFill>
                <a:srgbClr val="000000"/>
              </a:solidFill>
              <a:latin typeface="Times New Roman" pitchFamily="18" charset="0"/>
            </a:rPr>
            <a:t>Violation of other provisions of the Tax Code or revenue regulations </a:t>
          </a:r>
          <a:r>
            <a:rPr lang="en-US" sz="2800" dirty="0" smtClean="0">
              <a:solidFill>
                <a:srgbClr val="000000"/>
              </a:solidFill>
              <a:latin typeface="Times New Roman" pitchFamily="18" charset="0"/>
            </a:rPr>
            <a:t>– compromise penalty of P1,000</a:t>
          </a:r>
          <a:endParaRPr lang="en-US" sz="2800" dirty="0"/>
        </a:p>
      </dgm:t>
    </dgm:pt>
    <dgm:pt modelId="{FC6710BA-370F-4664-B9FA-48A51BA1C792}" type="parTrans" cxnId="{AFEDBBF0-95D2-4704-847E-6B507E6D44F6}">
      <dgm:prSet/>
      <dgm:spPr/>
      <dgm:t>
        <a:bodyPr/>
        <a:lstStyle/>
        <a:p>
          <a:endParaRPr lang="en-US"/>
        </a:p>
      </dgm:t>
    </dgm:pt>
    <dgm:pt modelId="{4D2C7AAD-E918-40A1-BA79-1312FDDD3E42}" type="sibTrans" cxnId="{AFEDBBF0-95D2-4704-847E-6B507E6D44F6}">
      <dgm:prSet/>
      <dgm:spPr/>
      <dgm:t>
        <a:bodyPr/>
        <a:lstStyle/>
        <a:p>
          <a:endParaRPr lang="en-US"/>
        </a:p>
      </dgm:t>
    </dgm:pt>
    <dgm:pt modelId="{3B0C6959-DC67-4148-BEA3-F92C2EEA61AE}">
      <dgm:prSet custT="1"/>
      <dgm:spPr/>
      <dgm:t>
        <a:bodyPr/>
        <a:lstStyle/>
        <a:p>
          <a:r>
            <a:rPr lang="en-US" sz="2000" b="1" dirty="0" smtClean="0">
              <a:solidFill>
                <a:srgbClr val="000000"/>
              </a:solidFill>
              <a:latin typeface="Times New Roman" pitchFamily="18" charset="0"/>
            </a:rPr>
            <a:t>Failure to withhold and remit tax withheld committed by a government officer or employee charged with the duty to withhold</a:t>
          </a:r>
          <a:r>
            <a:rPr lang="en-US" sz="2000" dirty="0" smtClean="0">
              <a:solidFill>
                <a:srgbClr val="000000"/>
              </a:solidFill>
              <a:latin typeface="Times New Roman" pitchFamily="18" charset="0"/>
            </a:rPr>
            <a:t>- Fine of not less than P5,000 but not more than P50,000 or imprisonment of not less than 6 months and I day but not more than 2 years, or both</a:t>
          </a:r>
          <a:endParaRPr lang="en-US" sz="2000" dirty="0"/>
        </a:p>
      </dgm:t>
    </dgm:pt>
    <dgm:pt modelId="{B57F41FE-F886-4571-9E77-1E192BD92E1F}" type="parTrans" cxnId="{0B4C5071-8BB1-466F-B658-A303C0274434}">
      <dgm:prSet/>
      <dgm:spPr/>
      <dgm:t>
        <a:bodyPr/>
        <a:lstStyle/>
        <a:p>
          <a:endParaRPr lang="en-US"/>
        </a:p>
      </dgm:t>
    </dgm:pt>
    <dgm:pt modelId="{0AFA9BED-D931-44F8-89DA-982A0AFD71CD}" type="sibTrans" cxnId="{0B4C5071-8BB1-466F-B658-A303C0274434}">
      <dgm:prSet/>
      <dgm:spPr/>
      <dgm:t>
        <a:bodyPr/>
        <a:lstStyle/>
        <a:p>
          <a:endParaRPr lang="en-US"/>
        </a:p>
      </dgm:t>
    </dgm:pt>
    <dgm:pt modelId="{CE7F2ED5-F505-4136-8D68-40306F45EB29}" type="pres">
      <dgm:prSet presAssocID="{8FE2559C-7D78-4A8E-8630-8E7B1C76811D}" presName="Name0" presStyleCnt="0">
        <dgm:presLayoutVars>
          <dgm:dir/>
          <dgm:animLvl val="lvl"/>
          <dgm:resizeHandles val="exact"/>
        </dgm:presLayoutVars>
      </dgm:prSet>
      <dgm:spPr/>
      <dgm:t>
        <a:bodyPr/>
        <a:lstStyle/>
        <a:p>
          <a:endParaRPr lang="en-US"/>
        </a:p>
      </dgm:t>
    </dgm:pt>
    <dgm:pt modelId="{17DC45C9-8352-4DDC-8DC3-EA9B3ED6EC18}" type="pres">
      <dgm:prSet presAssocID="{7D50B0BF-2C3A-4EEF-A71F-58D202E992F3}" presName="linNode" presStyleCnt="0"/>
      <dgm:spPr/>
    </dgm:pt>
    <dgm:pt modelId="{164C4188-340F-4571-99DB-FEFAA31027DB}" type="pres">
      <dgm:prSet presAssocID="{7D50B0BF-2C3A-4EEF-A71F-58D202E992F3}" presName="parentText" presStyleLbl="node1" presStyleIdx="0" presStyleCnt="2" custScaleX="82838" custScaleY="70968" custLinFactNeighborY="-151">
        <dgm:presLayoutVars>
          <dgm:chMax val="1"/>
          <dgm:bulletEnabled val="1"/>
        </dgm:presLayoutVars>
      </dgm:prSet>
      <dgm:spPr/>
      <dgm:t>
        <a:bodyPr/>
        <a:lstStyle/>
        <a:p>
          <a:endParaRPr lang="en-US"/>
        </a:p>
      </dgm:t>
    </dgm:pt>
    <dgm:pt modelId="{DA24421D-6201-491E-A28D-EAB0175C6C73}" type="pres">
      <dgm:prSet presAssocID="{7D50B0BF-2C3A-4EEF-A71F-58D202E992F3}" presName="descendantText" presStyleLbl="alignAccFollowNode1" presStyleIdx="0" presStyleCnt="2" custScaleX="142169" custScaleY="90856" custLinFactNeighborX="-374" custLinFactNeighborY="4456">
        <dgm:presLayoutVars>
          <dgm:bulletEnabled val="1"/>
        </dgm:presLayoutVars>
      </dgm:prSet>
      <dgm:spPr/>
      <dgm:t>
        <a:bodyPr/>
        <a:lstStyle/>
        <a:p>
          <a:endParaRPr lang="en-US"/>
        </a:p>
      </dgm:t>
    </dgm:pt>
    <dgm:pt modelId="{A1B80F5D-A64D-4CA0-A8C0-945BFC7E488C}" type="pres">
      <dgm:prSet presAssocID="{741D50BF-5478-408D-9BED-5D75830A0B05}" presName="sp" presStyleCnt="0"/>
      <dgm:spPr/>
    </dgm:pt>
    <dgm:pt modelId="{AB07CDF1-A9A7-4B24-8463-B92BFEA13A5F}" type="pres">
      <dgm:prSet presAssocID="{FC17C95E-B918-4A86-BD39-B66472065EE6}" presName="linNode" presStyleCnt="0"/>
      <dgm:spPr/>
    </dgm:pt>
    <dgm:pt modelId="{5E4DC306-CEB6-42A6-85A8-05815E1DB51C}" type="pres">
      <dgm:prSet presAssocID="{FC17C95E-B918-4A86-BD39-B66472065EE6}" presName="parentText" presStyleLbl="node1" presStyleIdx="1" presStyleCnt="2" custScaleX="69553" custScaleY="78489" custLinFactNeighborY="-2904">
        <dgm:presLayoutVars>
          <dgm:chMax val="1"/>
          <dgm:bulletEnabled val="1"/>
        </dgm:presLayoutVars>
      </dgm:prSet>
      <dgm:spPr/>
      <dgm:t>
        <a:bodyPr/>
        <a:lstStyle/>
        <a:p>
          <a:endParaRPr lang="en-US"/>
        </a:p>
      </dgm:t>
    </dgm:pt>
    <dgm:pt modelId="{5AE000D8-AB95-48B4-8438-D48D653E310F}" type="pres">
      <dgm:prSet presAssocID="{FC17C95E-B918-4A86-BD39-B66472065EE6}" presName="descendantText" presStyleLbl="alignAccFollowNode1" presStyleIdx="1" presStyleCnt="2" custScaleX="116779" custScaleY="90018">
        <dgm:presLayoutVars>
          <dgm:bulletEnabled val="1"/>
        </dgm:presLayoutVars>
      </dgm:prSet>
      <dgm:spPr/>
      <dgm:t>
        <a:bodyPr/>
        <a:lstStyle/>
        <a:p>
          <a:endParaRPr lang="en-US"/>
        </a:p>
      </dgm:t>
    </dgm:pt>
  </dgm:ptLst>
  <dgm:cxnLst>
    <dgm:cxn modelId="{0B4C5071-8BB1-466F-B658-A303C0274434}" srcId="{7D50B0BF-2C3A-4EEF-A71F-58D202E992F3}" destId="{3B0C6959-DC67-4148-BEA3-F92C2EEA61AE}" srcOrd="1" destOrd="0" parTransId="{B57F41FE-F886-4571-9E77-1E192BD92E1F}" sibTransId="{0AFA9BED-D931-44F8-89DA-982A0AFD71CD}"/>
    <dgm:cxn modelId="{AFEDBBF0-95D2-4704-847E-6B507E6D44F6}" srcId="{FC17C95E-B918-4A86-BD39-B66472065EE6}" destId="{BA0104AA-143E-474A-8D70-E90360E42ED5}" srcOrd="0" destOrd="0" parTransId="{FC6710BA-370F-4664-B9FA-48A51BA1C792}" sibTransId="{4D2C7AAD-E918-40A1-BA79-1312FDDD3E42}"/>
    <dgm:cxn modelId="{DA31E4D5-9F73-4B9C-9C20-D90E97FF9A71}" srcId="{8FE2559C-7D78-4A8E-8630-8E7B1C76811D}" destId="{FC17C95E-B918-4A86-BD39-B66472065EE6}" srcOrd="1" destOrd="0" parTransId="{56D2EF81-7C3E-4A7A-BF71-E6CFAAC082BC}" sibTransId="{0073C3F1-173B-4FD1-BC72-34DAAEF80B4C}"/>
    <dgm:cxn modelId="{C1D1BE8A-B965-45AD-9BF7-7A001EB2198C}" type="presOf" srcId="{FC17C95E-B918-4A86-BD39-B66472065EE6}" destId="{5E4DC306-CEB6-42A6-85A8-05815E1DB51C}" srcOrd="0" destOrd="0" presId="urn:microsoft.com/office/officeart/2005/8/layout/vList5"/>
    <dgm:cxn modelId="{89639AAD-036A-4564-916B-97B4D07D8D36}" srcId="{7D50B0BF-2C3A-4EEF-A71F-58D202E992F3}" destId="{1B5A323A-3CB6-44CC-9BD8-65728EC12F1A}" srcOrd="0" destOrd="0" parTransId="{20F919A2-C5C9-4327-AD85-CDAB37855105}" sibTransId="{00A910AF-CEFE-462B-A5F1-F1F1FBF82BD8}"/>
    <dgm:cxn modelId="{62DF9C9B-2B45-4B8C-9E0C-EC7FD52D3EBA}" type="presOf" srcId="{BA0104AA-143E-474A-8D70-E90360E42ED5}" destId="{5AE000D8-AB95-48B4-8438-D48D653E310F}" srcOrd="0" destOrd="0" presId="urn:microsoft.com/office/officeart/2005/8/layout/vList5"/>
    <dgm:cxn modelId="{A2064CFC-B1F1-49FF-9C31-9D5991C58922}" type="presOf" srcId="{1B5A323A-3CB6-44CC-9BD8-65728EC12F1A}" destId="{DA24421D-6201-491E-A28D-EAB0175C6C73}" srcOrd="0" destOrd="0" presId="urn:microsoft.com/office/officeart/2005/8/layout/vList5"/>
    <dgm:cxn modelId="{8AB42859-A960-4CE4-9BB7-D8C3EC158A22}" srcId="{8FE2559C-7D78-4A8E-8630-8E7B1C76811D}" destId="{7D50B0BF-2C3A-4EEF-A71F-58D202E992F3}" srcOrd="0" destOrd="0" parTransId="{FB0F178E-ED77-40E9-B4C7-4BE95626F7C9}" sibTransId="{741D50BF-5478-408D-9BED-5D75830A0B05}"/>
    <dgm:cxn modelId="{6DF33411-C331-4D02-902C-E628147D574A}" type="presOf" srcId="{7D50B0BF-2C3A-4EEF-A71F-58D202E992F3}" destId="{164C4188-340F-4571-99DB-FEFAA31027DB}" srcOrd="0" destOrd="0" presId="urn:microsoft.com/office/officeart/2005/8/layout/vList5"/>
    <dgm:cxn modelId="{A40D21C8-D859-4A4C-AB8A-7AC8A498D365}" type="presOf" srcId="{8FE2559C-7D78-4A8E-8630-8E7B1C76811D}" destId="{CE7F2ED5-F505-4136-8D68-40306F45EB29}" srcOrd="0" destOrd="0" presId="urn:microsoft.com/office/officeart/2005/8/layout/vList5"/>
    <dgm:cxn modelId="{84FB8B99-476F-45C0-B1BA-85D1700301DA}" type="presOf" srcId="{3B0C6959-DC67-4148-BEA3-F92C2EEA61AE}" destId="{DA24421D-6201-491E-A28D-EAB0175C6C73}" srcOrd="0" destOrd="1" presId="urn:microsoft.com/office/officeart/2005/8/layout/vList5"/>
    <dgm:cxn modelId="{CC00F8FC-FDA4-43DD-96B9-AF9B714344D4}" type="presParOf" srcId="{CE7F2ED5-F505-4136-8D68-40306F45EB29}" destId="{17DC45C9-8352-4DDC-8DC3-EA9B3ED6EC18}" srcOrd="0" destOrd="0" presId="urn:microsoft.com/office/officeart/2005/8/layout/vList5"/>
    <dgm:cxn modelId="{8D8BEF50-B4D3-44E8-9836-AC55DBCB613C}" type="presParOf" srcId="{17DC45C9-8352-4DDC-8DC3-EA9B3ED6EC18}" destId="{164C4188-340F-4571-99DB-FEFAA31027DB}" srcOrd="0" destOrd="0" presId="urn:microsoft.com/office/officeart/2005/8/layout/vList5"/>
    <dgm:cxn modelId="{4168E10D-EA97-42D5-846B-266ED6DCB491}" type="presParOf" srcId="{17DC45C9-8352-4DDC-8DC3-EA9B3ED6EC18}" destId="{DA24421D-6201-491E-A28D-EAB0175C6C73}" srcOrd="1" destOrd="0" presId="urn:microsoft.com/office/officeart/2005/8/layout/vList5"/>
    <dgm:cxn modelId="{5F4E562C-39B1-46E6-ADC0-DE42D79FC9D0}" type="presParOf" srcId="{CE7F2ED5-F505-4136-8D68-40306F45EB29}" destId="{A1B80F5D-A64D-4CA0-A8C0-945BFC7E488C}" srcOrd="1" destOrd="0" presId="urn:microsoft.com/office/officeart/2005/8/layout/vList5"/>
    <dgm:cxn modelId="{E36AA72B-E381-4767-AC0B-BA7FE3C39A01}" type="presParOf" srcId="{CE7F2ED5-F505-4136-8D68-40306F45EB29}" destId="{AB07CDF1-A9A7-4B24-8463-B92BFEA13A5F}" srcOrd="2" destOrd="0" presId="urn:microsoft.com/office/officeart/2005/8/layout/vList5"/>
    <dgm:cxn modelId="{181E4822-5FDA-4B67-B161-30902BF94F9F}" type="presParOf" srcId="{AB07CDF1-A9A7-4B24-8463-B92BFEA13A5F}" destId="{5E4DC306-CEB6-42A6-85A8-05815E1DB51C}" srcOrd="0" destOrd="0" presId="urn:microsoft.com/office/officeart/2005/8/layout/vList5"/>
    <dgm:cxn modelId="{7815122A-0A8A-46DB-AC2D-021410E4D3FD}" type="presParOf" srcId="{AB07CDF1-A9A7-4B24-8463-B92BFEA13A5F}" destId="{5AE000D8-AB95-48B4-8438-D48D653E310F}" srcOrd="1"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A32B4F-40E2-4762-971E-A5CF0897011F}">
      <dsp:nvSpPr>
        <dsp:cNvPr id="0" name=""/>
        <dsp:cNvSpPr/>
      </dsp:nvSpPr>
      <dsp:spPr>
        <a:xfrm rot="5400000">
          <a:off x="4859800" y="-1913540"/>
          <a:ext cx="954494" cy="50231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solidFill>
                <a:srgbClr val="000000"/>
              </a:solidFill>
              <a:latin typeface="Times New Roman" pitchFamily="18" charset="0"/>
            </a:rPr>
            <a:t>Liable for the payment of </a:t>
          </a:r>
          <a:r>
            <a:rPr lang="en-US" sz="2100" b="1" u="sng" kern="1200" dirty="0" smtClean="0">
              <a:solidFill>
                <a:srgbClr val="000000"/>
              </a:solidFill>
              <a:latin typeface="Times New Roman" pitchFamily="18" charset="0"/>
            </a:rPr>
            <a:t>25% surcharge </a:t>
          </a:r>
          <a:r>
            <a:rPr lang="en-US" sz="2100" kern="1200" dirty="0" smtClean="0">
              <a:solidFill>
                <a:srgbClr val="000000"/>
              </a:solidFill>
              <a:latin typeface="Times New Roman" pitchFamily="18" charset="0"/>
            </a:rPr>
            <a:t>for any of the following violations: </a:t>
          </a:r>
          <a:endParaRPr lang="en-US" sz="2100" kern="1200" dirty="0"/>
        </a:p>
      </dsp:txBody>
      <dsp:txXfrm rot="5400000">
        <a:off x="4859800" y="-1913540"/>
        <a:ext cx="954494" cy="5023104"/>
      </dsp:txXfrm>
    </dsp:sp>
    <dsp:sp modelId="{418B0F6F-856C-4BAF-9EEC-FAC945502B7A}">
      <dsp:nvSpPr>
        <dsp:cNvPr id="0" name=""/>
        <dsp:cNvSpPr/>
      </dsp:nvSpPr>
      <dsp:spPr>
        <a:xfrm>
          <a:off x="0" y="1453"/>
          <a:ext cx="2825496" cy="11931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t>Section 248</a:t>
          </a:r>
          <a:endParaRPr lang="en-US" sz="4000" kern="1200" dirty="0"/>
        </a:p>
      </dsp:txBody>
      <dsp:txXfrm>
        <a:off x="0" y="1453"/>
        <a:ext cx="2825496" cy="1193117"/>
      </dsp:txXfrm>
    </dsp:sp>
    <dsp:sp modelId="{FB23630D-DACF-4A47-94F1-A5422EF24238}">
      <dsp:nvSpPr>
        <dsp:cNvPr id="0" name=""/>
        <dsp:cNvSpPr/>
      </dsp:nvSpPr>
      <dsp:spPr>
        <a:xfrm>
          <a:off x="0" y="1188187"/>
          <a:ext cx="7840949" cy="1092382"/>
        </a:xfrm>
        <a:prstGeom prst="roundRect">
          <a:avLst/>
        </a:prstGeom>
        <a:solidFill>
          <a:schemeClr val="tx2">
            <a:lumMod val="20000"/>
            <a:lumOff val="80000"/>
          </a:schemeClr>
        </a:solidFill>
        <a:ln w="25400" cap="flat" cmpd="sng" algn="ctr">
          <a:solidFill>
            <a:schemeClr val="tx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solidFill>
                <a:srgbClr val="000000"/>
              </a:solidFill>
              <a:latin typeface="Times New Roman" pitchFamily="18" charset="0"/>
            </a:rPr>
            <a:t>Filing of tax return with an internal revenue other than those with whom the return is required to be filed</a:t>
          </a:r>
          <a:endParaRPr lang="en-US" sz="1800" kern="1200" dirty="0">
            <a:solidFill>
              <a:srgbClr val="000000"/>
            </a:solidFill>
            <a:latin typeface="Times New Roman" pitchFamily="18" charset="0"/>
          </a:endParaRPr>
        </a:p>
      </dsp:txBody>
      <dsp:txXfrm>
        <a:off x="0" y="1188187"/>
        <a:ext cx="7840949" cy="1092382"/>
      </dsp:txXfrm>
    </dsp:sp>
    <dsp:sp modelId="{00A608BF-B115-437D-BF7F-92C38EED8596}">
      <dsp:nvSpPr>
        <dsp:cNvPr id="0" name=""/>
        <dsp:cNvSpPr/>
      </dsp:nvSpPr>
      <dsp:spPr>
        <a:xfrm>
          <a:off x="0" y="2406265"/>
          <a:ext cx="7833284" cy="1236964"/>
        </a:xfrm>
        <a:prstGeom prst="round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solidFill>
                <a:srgbClr val="000000"/>
              </a:solidFill>
              <a:latin typeface="Times New Roman" pitchFamily="18" charset="0"/>
            </a:rPr>
            <a:t>Failure to pay the full or part of the amount of tax shown on any return required to be filed under the provisions of the Tax Code , or the full amount of the tax due for which no return is required to be filed, on or before the date prescribed for its payment</a:t>
          </a:r>
          <a:endParaRPr lang="en-US" sz="1800" kern="1200" dirty="0"/>
        </a:p>
      </dsp:txBody>
      <dsp:txXfrm>
        <a:off x="0" y="2406265"/>
        <a:ext cx="7833284" cy="1236964"/>
      </dsp:txXfrm>
    </dsp:sp>
    <dsp:sp modelId="{42FD024A-C71E-44B5-AD9E-718617EFF15C}">
      <dsp:nvSpPr>
        <dsp:cNvPr id="0" name=""/>
        <dsp:cNvSpPr/>
      </dsp:nvSpPr>
      <dsp:spPr>
        <a:xfrm>
          <a:off x="0" y="3702886"/>
          <a:ext cx="7840941" cy="1096260"/>
        </a:xfrm>
        <a:prstGeom prst="round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solidFill>
                <a:srgbClr val="000000"/>
              </a:solidFill>
              <a:latin typeface="Times New Roman" pitchFamily="18" charset="0"/>
            </a:rPr>
            <a:t>Failure to pay the deficiency tax within the time prescribed for its payment in the notice of assessment</a:t>
          </a:r>
          <a:endParaRPr lang="en-US" sz="1800" kern="1200" dirty="0">
            <a:solidFill>
              <a:srgbClr val="000000"/>
            </a:solidFill>
            <a:latin typeface="Times New Roman" pitchFamily="18" charset="0"/>
          </a:endParaRPr>
        </a:p>
      </dsp:txBody>
      <dsp:txXfrm>
        <a:off x="0" y="3702886"/>
        <a:ext cx="7840941" cy="10962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A32B4F-40E2-4762-971E-A5CF0897011F}">
      <dsp:nvSpPr>
        <dsp:cNvPr id="0" name=""/>
        <dsp:cNvSpPr/>
      </dsp:nvSpPr>
      <dsp:spPr>
        <a:xfrm rot="5400000">
          <a:off x="4480730" y="-1623913"/>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solidFill>
                <a:srgbClr val="000000"/>
              </a:solidFill>
              <a:latin typeface="Times New Roman" pitchFamily="18" charset="0"/>
            </a:rPr>
            <a:t>Liable to the payment of interest on any unpaid amount of tax at the rate of </a:t>
          </a:r>
          <a:r>
            <a:rPr lang="en-US" sz="1900" b="1" kern="1200" dirty="0" smtClean="0">
              <a:solidFill>
                <a:srgbClr val="000000"/>
              </a:solidFill>
              <a:latin typeface="Times New Roman" pitchFamily="18" charset="0"/>
            </a:rPr>
            <a:t>twenty percent (20%) per annum</a:t>
          </a:r>
          <a:r>
            <a:rPr lang="en-US" sz="1900" kern="1200" dirty="0" smtClean="0">
              <a:solidFill>
                <a:srgbClr val="000000"/>
              </a:solidFill>
              <a:latin typeface="Times New Roman" pitchFamily="18" charset="0"/>
            </a:rPr>
            <a:t>, until the amount is fully paid</a:t>
          </a:r>
          <a:endParaRPr lang="en-US" sz="1900" kern="1200" dirty="0"/>
        </a:p>
      </dsp:txBody>
      <dsp:txXfrm rot="5400000">
        <a:off x="4480730" y="-1623913"/>
        <a:ext cx="1237654" cy="4799584"/>
      </dsp:txXfrm>
    </dsp:sp>
    <dsp:sp modelId="{418B0F6F-856C-4BAF-9EEC-FAC945502B7A}">
      <dsp:nvSpPr>
        <dsp:cNvPr id="0" name=""/>
        <dsp:cNvSpPr/>
      </dsp:nvSpPr>
      <dsp:spPr>
        <a:xfrm>
          <a:off x="0" y="2344"/>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n-US" sz="4600" kern="1200" dirty="0" smtClean="0"/>
            <a:t>Section 249</a:t>
          </a:r>
          <a:endParaRPr lang="en-US" sz="4600" kern="1200" dirty="0"/>
        </a:p>
      </dsp:txBody>
      <dsp:txXfrm>
        <a:off x="0" y="2344"/>
        <a:ext cx="2699766" cy="1547068"/>
      </dsp:txXfrm>
    </dsp:sp>
    <dsp:sp modelId="{4585E645-EC46-4374-8356-7946E726E0C5}">
      <dsp:nvSpPr>
        <dsp:cNvPr id="0" name=""/>
        <dsp:cNvSpPr/>
      </dsp:nvSpPr>
      <dsp:spPr>
        <a:xfrm rot="5400000">
          <a:off x="4480730" y="508"/>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solidFill>
                <a:srgbClr val="000000"/>
              </a:solidFill>
              <a:latin typeface="Times New Roman" pitchFamily="18" charset="0"/>
            </a:rPr>
            <a:t>Liable to the payment of the </a:t>
          </a:r>
          <a:r>
            <a:rPr lang="en-US" sz="1900" b="1" kern="1200" dirty="0" smtClean="0">
              <a:solidFill>
                <a:srgbClr val="000000"/>
              </a:solidFill>
              <a:latin typeface="Times New Roman" pitchFamily="18" charset="0"/>
            </a:rPr>
            <a:t>tax supposed to be withheld but not withheld, or tax withheld but not remitted</a:t>
          </a:r>
          <a:r>
            <a:rPr lang="en-US" sz="1900" b="0" kern="1200" dirty="0" smtClean="0">
              <a:solidFill>
                <a:srgbClr val="000000"/>
              </a:solidFill>
              <a:latin typeface="Times New Roman" pitchFamily="18" charset="0"/>
            </a:rPr>
            <a:t>, </a:t>
          </a:r>
          <a:r>
            <a:rPr lang="en-US" sz="1900" kern="1200" dirty="0" smtClean="0">
              <a:solidFill>
                <a:srgbClr val="000000"/>
              </a:solidFill>
              <a:latin typeface="Times New Roman" pitchFamily="18" charset="0"/>
            </a:rPr>
            <a:t>inclusive of penalties for such failures </a:t>
          </a:r>
          <a:endParaRPr lang="en-US" sz="1900" kern="1200" dirty="0"/>
        </a:p>
      </dsp:txBody>
      <dsp:txXfrm rot="5400000">
        <a:off x="4480730" y="508"/>
        <a:ext cx="1237654" cy="4799584"/>
      </dsp:txXfrm>
    </dsp:sp>
    <dsp:sp modelId="{0914047C-A1F3-4165-8297-F2A01BCC4671}">
      <dsp:nvSpPr>
        <dsp:cNvPr id="0" name=""/>
        <dsp:cNvSpPr/>
      </dsp:nvSpPr>
      <dsp:spPr>
        <a:xfrm>
          <a:off x="0" y="1626765"/>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n-US" sz="4600" kern="1200" dirty="0" smtClean="0"/>
            <a:t>Section 251</a:t>
          </a:r>
          <a:endParaRPr lang="en-US" sz="4600" kern="1200" dirty="0"/>
        </a:p>
      </dsp:txBody>
      <dsp:txXfrm>
        <a:off x="0" y="1626765"/>
        <a:ext cx="2699766" cy="1547068"/>
      </dsp:txXfrm>
    </dsp:sp>
    <dsp:sp modelId="{F1CE7E34-D0EE-495C-A133-8BAA7B9E2821}">
      <dsp:nvSpPr>
        <dsp:cNvPr id="0" name=""/>
        <dsp:cNvSpPr/>
      </dsp:nvSpPr>
      <dsp:spPr>
        <a:xfrm rot="5400000">
          <a:off x="4480730" y="1624929"/>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solidFill>
                <a:srgbClr val="000000"/>
              </a:solidFill>
              <a:latin typeface="Times New Roman" pitchFamily="18" charset="0"/>
            </a:rPr>
            <a:t>Liable to penalty equivalent to the </a:t>
          </a:r>
          <a:r>
            <a:rPr lang="en-US" sz="1900" b="1" kern="1200" dirty="0" smtClean="0">
              <a:solidFill>
                <a:srgbClr val="000000"/>
              </a:solidFill>
              <a:latin typeface="Times New Roman" pitchFamily="18" charset="0"/>
            </a:rPr>
            <a:t>amount not refunded </a:t>
          </a:r>
          <a:r>
            <a:rPr lang="en-US" sz="1900" kern="1200" dirty="0" smtClean="0">
              <a:solidFill>
                <a:srgbClr val="000000"/>
              </a:solidFill>
              <a:latin typeface="Times New Roman" pitchFamily="18" charset="0"/>
            </a:rPr>
            <a:t>to the employee , in case of failure to refund to the employee the excess tax withheld </a:t>
          </a:r>
          <a:endParaRPr lang="en-US" sz="1900" kern="1200" dirty="0"/>
        </a:p>
      </dsp:txBody>
      <dsp:txXfrm rot="5400000">
        <a:off x="4480730" y="1624929"/>
        <a:ext cx="1237654" cy="4799584"/>
      </dsp:txXfrm>
    </dsp:sp>
    <dsp:sp modelId="{0CEFBC99-A966-437B-B8D6-58FA0984E571}">
      <dsp:nvSpPr>
        <dsp:cNvPr id="0" name=""/>
        <dsp:cNvSpPr/>
      </dsp:nvSpPr>
      <dsp:spPr>
        <a:xfrm>
          <a:off x="0" y="3251187"/>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n-US" sz="4600" kern="1200" dirty="0" smtClean="0"/>
            <a:t>Section 252</a:t>
          </a:r>
          <a:endParaRPr lang="en-US" sz="4600" kern="1200" dirty="0"/>
        </a:p>
      </dsp:txBody>
      <dsp:txXfrm>
        <a:off x="0" y="3251187"/>
        <a:ext cx="2699766" cy="154706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24421D-6201-491E-A28D-EAB0175C6C73}">
      <dsp:nvSpPr>
        <dsp:cNvPr id="0" name=""/>
        <dsp:cNvSpPr/>
      </dsp:nvSpPr>
      <dsp:spPr>
        <a:xfrm rot="5400000">
          <a:off x="3577946" y="-1610841"/>
          <a:ext cx="2231929" cy="5677517"/>
        </a:xfrm>
        <a:prstGeom prst="round2SameRect">
          <a:avLst/>
        </a:prstGeom>
        <a:solidFill>
          <a:schemeClr val="accent6">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solidFill>
                <a:srgbClr val="000000"/>
              </a:solidFill>
              <a:latin typeface="Times New Roman" pitchFamily="18" charset="0"/>
            </a:rPr>
            <a:t>Failure to file return, supply correct and accurate information, pay tax, withhold and remit tax and refund excess tax withheld on compensation </a:t>
          </a:r>
          <a:r>
            <a:rPr lang="en-US" sz="2000" kern="1200" dirty="0" smtClean="0">
              <a:solidFill>
                <a:srgbClr val="000000"/>
              </a:solidFill>
              <a:latin typeface="Times New Roman" pitchFamily="18" charset="0"/>
            </a:rPr>
            <a:t>– criminal penalty of not less than P10,000.00 or imprisonment of not more than 1 year but not more than 10 years</a:t>
          </a:r>
          <a:endParaRPr lang="en-US" sz="2000" kern="1200" dirty="0"/>
        </a:p>
      </dsp:txBody>
      <dsp:txXfrm rot="5400000">
        <a:off x="3577946" y="-1610841"/>
        <a:ext cx="2231929" cy="5677517"/>
      </dsp:txXfrm>
    </dsp:sp>
    <dsp:sp modelId="{164C4188-340F-4571-99DB-FEFAA31027DB}">
      <dsp:nvSpPr>
        <dsp:cNvPr id="0" name=""/>
        <dsp:cNvSpPr/>
      </dsp:nvSpPr>
      <dsp:spPr>
        <a:xfrm>
          <a:off x="2728" y="24210"/>
          <a:ext cx="1860825" cy="2179211"/>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Section 255</a:t>
          </a:r>
          <a:endParaRPr lang="en-US" sz="3600" kern="1200" dirty="0"/>
        </a:p>
      </dsp:txBody>
      <dsp:txXfrm>
        <a:off x="2728" y="24210"/>
        <a:ext cx="1860825" cy="2179211"/>
      </dsp:txXfrm>
    </dsp:sp>
    <dsp:sp modelId="{5AE000D8-AB95-48B4-8438-D48D653E310F}">
      <dsp:nvSpPr>
        <dsp:cNvPr id="0" name=""/>
        <dsp:cNvSpPr/>
      </dsp:nvSpPr>
      <dsp:spPr>
        <a:xfrm rot="5400000">
          <a:off x="3605018" y="773968"/>
          <a:ext cx="2211343" cy="5638127"/>
        </a:xfrm>
        <a:prstGeom prst="round2SameRect">
          <a:avLst/>
        </a:prstGeom>
        <a:solidFill>
          <a:schemeClr val="accent6">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Penal Liability of Corporations/associations or general co-partnerships for any of the acts or omissions penalized under the Tax Code </a:t>
          </a:r>
          <a:r>
            <a:rPr lang="en-US" sz="2000" kern="1200" dirty="0" smtClean="0"/>
            <a:t>- Fine of not less than Fifty thousand pesos (P50,000) but not more than One Hundred Thousand pesos (P100,000)</a:t>
          </a:r>
          <a:endParaRPr lang="en-US" sz="2000" kern="1200" dirty="0"/>
        </a:p>
      </dsp:txBody>
      <dsp:txXfrm rot="5400000">
        <a:off x="3605018" y="773968"/>
        <a:ext cx="2211343" cy="5638127"/>
      </dsp:txXfrm>
    </dsp:sp>
    <dsp:sp modelId="{5E4DC306-CEB6-42A6-85A8-05815E1DB51C}">
      <dsp:nvSpPr>
        <dsp:cNvPr id="0" name=""/>
        <dsp:cNvSpPr/>
      </dsp:nvSpPr>
      <dsp:spPr>
        <a:xfrm>
          <a:off x="2728" y="2298779"/>
          <a:ext cx="1888898" cy="241015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Section 256</a:t>
          </a:r>
          <a:endParaRPr lang="en-US" sz="3600" kern="1200" dirty="0"/>
        </a:p>
      </dsp:txBody>
      <dsp:txXfrm>
        <a:off x="2728" y="2298779"/>
        <a:ext cx="1888898" cy="241015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24421D-6201-491E-A28D-EAB0175C6C73}">
      <dsp:nvSpPr>
        <dsp:cNvPr id="0" name=""/>
        <dsp:cNvSpPr/>
      </dsp:nvSpPr>
      <dsp:spPr>
        <a:xfrm rot="5400000">
          <a:off x="3565961" y="-1621148"/>
          <a:ext cx="2161074" cy="5620169"/>
        </a:xfrm>
        <a:prstGeom prst="round2SameRect">
          <a:avLst/>
        </a:prstGeom>
        <a:solidFill>
          <a:schemeClr val="accent6">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a:lnSpc>
              <a:spcPct val="90000"/>
            </a:lnSpc>
            <a:spcBef>
              <a:spcPct val="0"/>
            </a:spcBef>
            <a:spcAft>
              <a:spcPct val="15000"/>
            </a:spcAft>
            <a:buChar char="••"/>
          </a:pPr>
          <a:endParaRPr lang="en-US" sz="1900" kern="1200" dirty="0"/>
        </a:p>
        <a:p>
          <a:pPr marL="228600" lvl="1" indent="-228600" algn="l" defTabSz="889000">
            <a:lnSpc>
              <a:spcPct val="90000"/>
            </a:lnSpc>
            <a:spcBef>
              <a:spcPct val="0"/>
            </a:spcBef>
            <a:spcAft>
              <a:spcPct val="15000"/>
            </a:spcAft>
            <a:buChar char="••"/>
          </a:pPr>
          <a:r>
            <a:rPr lang="en-US" sz="2000" b="1" kern="1200" dirty="0" smtClean="0">
              <a:solidFill>
                <a:srgbClr val="000000"/>
              </a:solidFill>
              <a:latin typeface="Times New Roman" pitchFamily="18" charset="0"/>
            </a:rPr>
            <a:t>Failure to withhold and remit tax withheld committed by a government officer or employee charged with the duty to withhold</a:t>
          </a:r>
          <a:r>
            <a:rPr lang="en-US" sz="2000" kern="1200" dirty="0" smtClean="0">
              <a:solidFill>
                <a:srgbClr val="000000"/>
              </a:solidFill>
              <a:latin typeface="Times New Roman" pitchFamily="18" charset="0"/>
            </a:rPr>
            <a:t>- Fine of not less than P5,000 but not more than P50,000 or imprisonment of not less than 6 months and I day but not more than 2 years, or both</a:t>
          </a:r>
          <a:endParaRPr lang="en-US" sz="2000" kern="1200" dirty="0"/>
        </a:p>
      </dsp:txBody>
      <dsp:txXfrm rot="5400000">
        <a:off x="3565961" y="-1621148"/>
        <a:ext cx="2161074" cy="5620169"/>
      </dsp:txXfrm>
    </dsp:sp>
    <dsp:sp modelId="{164C4188-340F-4571-99DB-FEFAA31027DB}">
      <dsp:nvSpPr>
        <dsp:cNvPr id="0" name=""/>
        <dsp:cNvSpPr/>
      </dsp:nvSpPr>
      <dsp:spPr>
        <a:xfrm>
          <a:off x="2700" y="23441"/>
          <a:ext cx="1842029" cy="211003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Section 272</a:t>
          </a:r>
          <a:endParaRPr lang="en-US" sz="3200" kern="1200" dirty="0"/>
        </a:p>
      </dsp:txBody>
      <dsp:txXfrm>
        <a:off x="2700" y="23441"/>
        <a:ext cx="1842029" cy="2110030"/>
      </dsp:txXfrm>
    </dsp:sp>
    <dsp:sp modelId="{5AE000D8-AB95-48B4-8438-D48D653E310F}">
      <dsp:nvSpPr>
        <dsp:cNvPr id="0" name=""/>
        <dsp:cNvSpPr/>
      </dsp:nvSpPr>
      <dsp:spPr>
        <a:xfrm rot="5400000">
          <a:off x="3592536" y="688379"/>
          <a:ext cx="2141142" cy="5581176"/>
        </a:xfrm>
        <a:prstGeom prst="round2SameRect">
          <a:avLst/>
        </a:prstGeom>
        <a:solidFill>
          <a:schemeClr val="accent6">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solidFill>
                <a:srgbClr val="000000"/>
              </a:solidFill>
              <a:latin typeface="Times New Roman" pitchFamily="18" charset="0"/>
            </a:rPr>
            <a:t>Violation of other provisions of the Tax Code or revenue regulations </a:t>
          </a:r>
          <a:r>
            <a:rPr lang="en-US" sz="2800" kern="1200" dirty="0" smtClean="0">
              <a:solidFill>
                <a:srgbClr val="000000"/>
              </a:solidFill>
              <a:latin typeface="Times New Roman" pitchFamily="18" charset="0"/>
            </a:rPr>
            <a:t>– compromise penalty of P1,000</a:t>
          </a:r>
          <a:endParaRPr lang="en-US" sz="2800" kern="1200" dirty="0"/>
        </a:p>
      </dsp:txBody>
      <dsp:txXfrm rot="5400000">
        <a:off x="3592536" y="688379"/>
        <a:ext cx="2141142" cy="5581176"/>
      </dsp:txXfrm>
    </dsp:sp>
    <dsp:sp modelId="{5E4DC306-CEB6-42A6-85A8-05815E1DB51C}">
      <dsp:nvSpPr>
        <dsp:cNvPr id="0" name=""/>
        <dsp:cNvSpPr/>
      </dsp:nvSpPr>
      <dsp:spPr>
        <a:xfrm>
          <a:off x="2700" y="2225802"/>
          <a:ext cx="1869818" cy="233364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endParaRPr lang="en-US" sz="3200" kern="1200" dirty="0" smtClean="0"/>
        </a:p>
        <a:p>
          <a:pPr lvl="0" algn="ctr" defTabSz="1422400">
            <a:lnSpc>
              <a:spcPct val="90000"/>
            </a:lnSpc>
            <a:spcBef>
              <a:spcPct val="0"/>
            </a:spcBef>
            <a:spcAft>
              <a:spcPct val="35000"/>
            </a:spcAft>
          </a:pPr>
          <a:r>
            <a:rPr lang="en-US" sz="3200" kern="1200" dirty="0" smtClean="0"/>
            <a:t>Section 275</a:t>
          </a:r>
        </a:p>
        <a:p>
          <a:pPr lvl="0" algn="ctr" defTabSz="1422400">
            <a:lnSpc>
              <a:spcPct val="90000"/>
            </a:lnSpc>
            <a:spcBef>
              <a:spcPct val="0"/>
            </a:spcBef>
            <a:spcAft>
              <a:spcPct val="35000"/>
            </a:spcAft>
          </a:pPr>
          <a:endParaRPr lang="en-US" sz="3200" kern="1200" dirty="0"/>
        </a:p>
      </dsp:txBody>
      <dsp:txXfrm>
        <a:off x="2700" y="2225802"/>
        <a:ext cx="1869818" cy="233364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06AD4D9-0CEA-4A8C-8051-B8B29FA9FEF5}" type="datetimeFigureOut">
              <a:rPr lang="en-US"/>
              <a:pPr>
                <a:defRPr/>
              </a:pPr>
              <a:t>7/23/2012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EF6F0F9-580C-4916-A54E-B1F3A757D0A2}" type="slidenum">
              <a:rPr lang="en-US"/>
              <a:pPr>
                <a:defRPr/>
              </a:pPr>
              <a:t>‹#›</a:t>
            </a:fld>
            <a:endParaRPr lang="en-US"/>
          </a:p>
        </p:txBody>
      </p:sp>
    </p:spTree>
    <p:extLst>
      <p:ext uri="{BB962C8B-B14F-4D97-AF65-F5344CB8AC3E}">
        <p14:creationId xmlns="" xmlns:p14="http://schemas.microsoft.com/office/powerpoint/2010/main" val="4199787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288914B-402F-4257-A668-7DB2CAA14714}" type="datetimeFigureOut">
              <a:rPr lang="en-US"/>
              <a:pPr>
                <a:defRPr/>
              </a:pPr>
              <a:t>7/23/2012</a:t>
            </a:fld>
            <a:endParaRPr lang="en-PH"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PH"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PH"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A05351C-4F16-424C-B71A-BDDAA90973F0}" type="slidenum">
              <a:rPr lang="en-PH"/>
              <a:pPr>
                <a:defRPr/>
              </a:pPr>
              <a:t>‹#›</a:t>
            </a:fld>
            <a:endParaRPr lang="en-PH" dirty="0"/>
          </a:p>
        </p:txBody>
      </p:sp>
    </p:spTree>
    <p:extLst>
      <p:ext uri="{BB962C8B-B14F-4D97-AF65-F5344CB8AC3E}">
        <p14:creationId xmlns="" xmlns:p14="http://schemas.microsoft.com/office/powerpoint/2010/main" val="1104966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PH" smtClean="0"/>
          </a:p>
        </p:txBody>
      </p:sp>
      <p:sp>
        <p:nvSpPr>
          <p:cNvPr id="81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32293D-7D2A-4524-9387-77994C4DDDB7}" type="slidenum">
              <a:rPr lang="en-PH" smtClean="0"/>
              <a:pPr fontAlgn="base">
                <a:spcBef>
                  <a:spcPct val="0"/>
                </a:spcBef>
                <a:spcAft>
                  <a:spcPct val="0"/>
                </a:spcAft>
                <a:defRPr/>
              </a:pPr>
              <a:t>1</a:t>
            </a:fld>
            <a:endParaRPr lang="en-PH"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A203C3EF-CCAF-4861-A7B4-023D1EA50242}" type="datetime1">
              <a:rPr lang="en-US" smtClean="0"/>
              <a:pPr>
                <a:defRPr/>
              </a:pPr>
              <a:t>7/23/2012</a:t>
            </a:fld>
            <a:endParaRPr lang="en-PH" dirty="0"/>
          </a:p>
        </p:txBody>
      </p:sp>
      <p:sp>
        <p:nvSpPr>
          <p:cNvPr id="20" name="Footer Placeholder 19"/>
          <p:cNvSpPr>
            <a:spLocks noGrp="1"/>
          </p:cNvSpPr>
          <p:nvPr>
            <p:ph type="ftr" sz="quarter" idx="11"/>
          </p:nvPr>
        </p:nvSpPr>
        <p:spPr/>
        <p:txBody>
          <a:bodyPr/>
          <a:lstStyle>
            <a:extLst/>
          </a:lstStyle>
          <a:p>
            <a:pPr>
              <a:defRPr/>
            </a:pPr>
            <a:endParaRPr lang="en-PH"/>
          </a:p>
        </p:txBody>
      </p:sp>
      <p:sp>
        <p:nvSpPr>
          <p:cNvPr id="10" name="Slide Number Placeholder 9"/>
          <p:cNvSpPr>
            <a:spLocks noGrp="1"/>
          </p:cNvSpPr>
          <p:nvPr>
            <p:ph type="sldNum" sz="quarter" idx="12"/>
          </p:nvPr>
        </p:nvSpPr>
        <p:spPr/>
        <p:txBody>
          <a:bodyPr/>
          <a:lstStyle>
            <a:extLst/>
          </a:lstStyle>
          <a:p>
            <a:pPr>
              <a:defRPr/>
            </a:pPr>
            <a:fld id="{53FC773D-EB1A-4B58-918B-5629EF566506}" type="slidenum">
              <a:rPr lang="en-PH" smtClean="0"/>
              <a:pPr>
                <a:defRPr/>
              </a:pPr>
              <a:t>‹#›</a:t>
            </a:fld>
            <a:endParaRPr lang="en-PH"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2A038C4D-C810-421F-B788-9A56F112C09C}" type="datetime1">
              <a:rPr lang="en-US" smtClean="0"/>
              <a:pPr>
                <a:defRPr/>
              </a:pPr>
              <a:t>7/23/2012</a:t>
            </a:fld>
            <a:endParaRPr lang="en-PH" dirty="0"/>
          </a:p>
        </p:txBody>
      </p:sp>
      <p:sp>
        <p:nvSpPr>
          <p:cNvPr id="5" name="Footer Placeholder 4"/>
          <p:cNvSpPr>
            <a:spLocks noGrp="1"/>
          </p:cNvSpPr>
          <p:nvPr>
            <p:ph type="ftr" sz="quarter" idx="11"/>
          </p:nvPr>
        </p:nvSpPr>
        <p:spPr/>
        <p:txBody>
          <a:bodyPr/>
          <a:lstStyle>
            <a:extLst/>
          </a:lstStyle>
          <a:p>
            <a:pPr>
              <a:defRPr/>
            </a:pPr>
            <a:endParaRPr lang="en-PH"/>
          </a:p>
        </p:txBody>
      </p:sp>
      <p:sp>
        <p:nvSpPr>
          <p:cNvPr id="6" name="Slide Number Placeholder 5"/>
          <p:cNvSpPr>
            <a:spLocks noGrp="1"/>
          </p:cNvSpPr>
          <p:nvPr>
            <p:ph type="sldNum" sz="quarter" idx="12"/>
          </p:nvPr>
        </p:nvSpPr>
        <p:spPr/>
        <p:txBody>
          <a:bodyPr/>
          <a:lstStyle>
            <a:extLst/>
          </a:lstStyle>
          <a:p>
            <a:pPr>
              <a:defRPr/>
            </a:pPr>
            <a:fld id="{55312DD8-1ADE-4161-8CCA-3FE30CE94C11}" type="slidenum">
              <a:rPr lang="en-PH" smtClean="0"/>
              <a:pPr>
                <a:defRPr/>
              </a:pPr>
              <a:t>‹#›</a:t>
            </a:fld>
            <a:endParaRPr lang="en-PH" dirty="0"/>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931785FB-4F1C-4913-8DBB-F599106635ED}" type="datetime1">
              <a:rPr lang="en-US" smtClean="0"/>
              <a:pPr>
                <a:defRPr/>
              </a:pPr>
              <a:t>7/23/2012</a:t>
            </a:fld>
            <a:endParaRPr lang="en-PH" dirty="0"/>
          </a:p>
        </p:txBody>
      </p:sp>
      <p:sp>
        <p:nvSpPr>
          <p:cNvPr id="5" name="Footer Placeholder 4"/>
          <p:cNvSpPr>
            <a:spLocks noGrp="1"/>
          </p:cNvSpPr>
          <p:nvPr>
            <p:ph type="ftr" sz="quarter" idx="11"/>
          </p:nvPr>
        </p:nvSpPr>
        <p:spPr/>
        <p:txBody>
          <a:bodyPr/>
          <a:lstStyle>
            <a:extLst/>
          </a:lstStyle>
          <a:p>
            <a:pPr>
              <a:defRPr/>
            </a:pPr>
            <a:endParaRPr lang="en-PH"/>
          </a:p>
        </p:txBody>
      </p:sp>
      <p:sp>
        <p:nvSpPr>
          <p:cNvPr id="6" name="Slide Number Placeholder 5"/>
          <p:cNvSpPr>
            <a:spLocks noGrp="1"/>
          </p:cNvSpPr>
          <p:nvPr>
            <p:ph type="sldNum" sz="quarter" idx="12"/>
          </p:nvPr>
        </p:nvSpPr>
        <p:spPr/>
        <p:txBody>
          <a:bodyPr/>
          <a:lstStyle>
            <a:extLst/>
          </a:lstStyle>
          <a:p>
            <a:pPr>
              <a:defRPr/>
            </a:pPr>
            <a:fld id="{B39245A4-FD34-465C-A8FD-CA9C7633F94B}" type="slidenum">
              <a:rPr lang="en-PH" smtClean="0"/>
              <a:pPr>
                <a:defRPr/>
              </a:pPr>
              <a:t>‹#›</a:t>
            </a:fld>
            <a:endParaRPr lang="en-PH" dirty="0"/>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7C6B935-8A12-44D3-A560-BD383D1DAAFA}" type="datetime1">
              <a:rPr lang="en-US" smtClean="0"/>
              <a:pPr>
                <a:defRPr/>
              </a:pPr>
              <a:t>7/23/2012</a:t>
            </a:fld>
            <a:endParaRPr lang="en-PH" dirty="0"/>
          </a:p>
        </p:txBody>
      </p:sp>
      <p:sp>
        <p:nvSpPr>
          <p:cNvPr id="5" name="Footer Placeholder 4"/>
          <p:cNvSpPr>
            <a:spLocks noGrp="1"/>
          </p:cNvSpPr>
          <p:nvPr>
            <p:ph type="ftr" sz="quarter" idx="11"/>
          </p:nvPr>
        </p:nvSpPr>
        <p:spPr/>
        <p:txBody>
          <a:bodyPr/>
          <a:lstStyle>
            <a:extLst/>
          </a:lstStyle>
          <a:p>
            <a:pPr>
              <a:defRPr/>
            </a:pPr>
            <a:endParaRPr lang="en-PH"/>
          </a:p>
        </p:txBody>
      </p:sp>
      <p:sp>
        <p:nvSpPr>
          <p:cNvPr id="6" name="Slide Number Placeholder 5"/>
          <p:cNvSpPr>
            <a:spLocks noGrp="1"/>
          </p:cNvSpPr>
          <p:nvPr>
            <p:ph type="sldNum" sz="quarter" idx="12"/>
          </p:nvPr>
        </p:nvSpPr>
        <p:spPr/>
        <p:txBody>
          <a:bodyPr/>
          <a:lstStyle>
            <a:extLst/>
          </a:lstStyle>
          <a:p>
            <a:pPr>
              <a:defRPr/>
            </a:pPr>
            <a:fld id="{FDEDF7A1-439F-48D3-B1E9-B446256057D4}" type="slidenum">
              <a:rPr lang="en-PH" smtClean="0"/>
              <a:pPr>
                <a:defRPr/>
              </a:pPr>
              <a:t>‹#›</a:t>
            </a:fld>
            <a:endParaRPr lang="en-PH" dirty="0"/>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D13EE862-10EB-4449-8F66-86D74A291C6B}" type="datetime1">
              <a:rPr lang="en-US" smtClean="0"/>
              <a:pPr>
                <a:defRPr/>
              </a:pPr>
              <a:t>7/23/2012</a:t>
            </a:fld>
            <a:endParaRPr lang="en-PH" dirty="0"/>
          </a:p>
        </p:txBody>
      </p:sp>
      <p:sp>
        <p:nvSpPr>
          <p:cNvPr id="5" name="Footer Placeholder 4"/>
          <p:cNvSpPr>
            <a:spLocks noGrp="1"/>
          </p:cNvSpPr>
          <p:nvPr>
            <p:ph type="ftr" sz="quarter" idx="11"/>
          </p:nvPr>
        </p:nvSpPr>
        <p:spPr/>
        <p:txBody>
          <a:bodyPr/>
          <a:lstStyle>
            <a:extLst/>
          </a:lstStyle>
          <a:p>
            <a:pPr>
              <a:defRPr/>
            </a:pPr>
            <a:endParaRPr lang="en-PH"/>
          </a:p>
        </p:txBody>
      </p:sp>
      <p:sp>
        <p:nvSpPr>
          <p:cNvPr id="6" name="Slide Number Placeholder 5"/>
          <p:cNvSpPr>
            <a:spLocks noGrp="1"/>
          </p:cNvSpPr>
          <p:nvPr>
            <p:ph type="sldNum" sz="quarter" idx="12"/>
          </p:nvPr>
        </p:nvSpPr>
        <p:spPr/>
        <p:txBody>
          <a:bodyPr/>
          <a:lstStyle>
            <a:extLst/>
          </a:lstStyle>
          <a:p>
            <a:pPr>
              <a:defRPr/>
            </a:pPr>
            <a:fld id="{AD9F8231-1FAB-480B-B72D-9DD5CAD61512}" type="slidenum">
              <a:rPr lang="en-PH" smtClean="0"/>
              <a:pPr>
                <a:defRPr/>
              </a:pPr>
              <a:t>‹#›</a:t>
            </a:fld>
            <a:endParaRPr lang="en-PH"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481C58C1-9F77-413F-A85A-900666E8612F}" type="datetime1">
              <a:rPr lang="en-US" smtClean="0"/>
              <a:pPr>
                <a:defRPr/>
              </a:pPr>
              <a:t>7/23/2012</a:t>
            </a:fld>
            <a:endParaRPr lang="en-PH" dirty="0"/>
          </a:p>
        </p:txBody>
      </p:sp>
      <p:sp>
        <p:nvSpPr>
          <p:cNvPr id="6" name="Footer Placeholder 5"/>
          <p:cNvSpPr>
            <a:spLocks noGrp="1"/>
          </p:cNvSpPr>
          <p:nvPr>
            <p:ph type="ftr" sz="quarter" idx="11"/>
          </p:nvPr>
        </p:nvSpPr>
        <p:spPr/>
        <p:txBody>
          <a:bodyPr/>
          <a:lstStyle>
            <a:extLst/>
          </a:lstStyle>
          <a:p>
            <a:pPr>
              <a:defRPr/>
            </a:pPr>
            <a:endParaRPr lang="en-PH"/>
          </a:p>
        </p:txBody>
      </p:sp>
      <p:sp>
        <p:nvSpPr>
          <p:cNvPr id="7" name="Slide Number Placeholder 6"/>
          <p:cNvSpPr>
            <a:spLocks noGrp="1"/>
          </p:cNvSpPr>
          <p:nvPr>
            <p:ph type="sldNum" sz="quarter" idx="12"/>
          </p:nvPr>
        </p:nvSpPr>
        <p:spPr/>
        <p:txBody>
          <a:bodyPr/>
          <a:lstStyle>
            <a:extLst/>
          </a:lstStyle>
          <a:p>
            <a:pPr>
              <a:defRPr/>
            </a:pPr>
            <a:fld id="{3683151A-3AF8-4AFC-8C50-D0B538E7F98C}" type="slidenum">
              <a:rPr lang="en-PH" smtClean="0"/>
              <a:pPr>
                <a:defRPr/>
              </a:pPr>
              <a:t>‹#›</a:t>
            </a:fld>
            <a:endParaRPr lang="en-PH" dirty="0"/>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2CE89272-2ECE-4CFA-B3C4-ECCA7D3752F6}" type="datetime1">
              <a:rPr lang="en-US" smtClean="0"/>
              <a:pPr>
                <a:defRPr/>
              </a:pPr>
              <a:t>7/23/2012</a:t>
            </a:fld>
            <a:endParaRPr lang="en-PH" dirty="0"/>
          </a:p>
        </p:txBody>
      </p:sp>
      <p:sp>
        <p:nvSpPr>
          <p:cNvPr id="8" name="Footer Placeholder 7"/>
          <p:cNvSpPr>
            <a:spLocks noGrp="1"/>
          </p:cNvSpPr>
          <p:nvPr>
            <p:ph type="ftr" sz="quarter" idx="11"/>
          </p:nvPr>
        </p:nvSpPr>
        <p:spPr/>
        <p:txBody>
          <a:bodyPr/>
          <a:lstStyle>
            <a:extLst/>
          </a:lstStyle>
          <a:p>
            <a:pPr>
              <a:defRPr/>
            </a:pPr>
            <a:endParaRPr lang="en-PH"/>
          </a:p>
        </p:txBody>
      </p:sp>
      <p:sp>
        <p:nvSpPr>
          <p:cNvPr id="9" name="Slide Number Placeholder 8"/>
          <p:cNvSpPr>
            <a:spLocks noGrp="1"/>
          </p:cNvSpPr>
          <p:nvPr>
            <p:ph type="sldNum" sz="quarter" idx="12"/>
          </p:nvPr>
        </p:nvSpPr>
        <p:spPr/>
        <p:txBody>
          <a:bodyPr/>
          <a:lstStyle>
            <a:extLst/>
          </a:lstStyle>
          <a:p>
            <a:pPr>
              <a:defRPr/>
            </a:pPr>
            <a:fld id="{CA8956D9-9FA2-4066-B86B-D486C950EBAA}" type="slidenum">
              <a:rPr lang="en-PH" smtClean="0"/>
              <a:pPr>
                <a:defRPr/>
              </a:pPr>
              <a:t>‹#›</a:t>
            </a:fld>
            <a:endParaRPr lang="en-PH" dirty="0"/>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C90404A6-70E3-4E17-ADD7-E0689D66C8C7}" type="datetime1">
              <a:rPr lang="en-US" smtClean="0"/>
              <a:pPr>
                <a:defRPr/>
              </a:pPr>
              <a:t>7/23/2012</a:t>
            </a:fld>
            <a:endParaRPr lang="en-PH" dirty="0"/>
          </a:p>
        </p:txBody>
      </p:sp>
      <p:sp>
        <p:nvSpPr>
          <p:cNvPr id="4" name="Footer Placeholder 3"/>
          <p:cNvSpPr>
            <a:spLocks noGrp="1"/>
          </p:cNvSpPr>
          <p:nvPr>
            <p:ph type="ftr" sz="quarter" idx="11"/>
          </p:nvPr>
        </p:nvSpPr>
        <p:spPr/>
        <p:txBody>
          <a:bodyPr/>
          <a:lstStyle>
            <a:extLst/>
          </a:lstStyle>
          <a:p>
            <a:pPr>
              <a:defRPr/>
            </a:pPr>
            <a:endParaRPr lang="en-PH"/>
          </a:p>
        </p:txBody>
      </p:sp>
      <p:sp>
        <p:nvSpPr>
          <p:cNvPr id="5" name="Slide Number Placeholder 4"/>
          <p:cNvSpPr>
            <a:spLocks noGrp="1"/>
          </p:cNvSpPr>
          <p:nvPr>
            <p:ph type="sldNum" sz="quarter" idx="12"/>
          </p:nvPr>
        </p:nvSpPr>
        <p:spPr/>
        <p:txBody>
          <a:bodyPr/>
          <a:lstStyle>
            <a:extLst/>
          </a:lstStyle>
          <a:p>
            <a:pPr>
              <a:defRPr/>
            </a:pPr>
            <a:fld id="{B8595290-D71E-4E41-81CA-F8D511821DFF}" type="slidenum">
              <a:rPr lang="en-PH" smtClean="0"/>
              <a:pPr>
                <a:defRPr/>
              </a:pPr>
              <a:t>‹#›</a:t>
            </a:fld>
            <a:endParaRPr lang="en-PH" dirty="0"/>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9CE2E57E-C3ED-4EBD-A183-AD3BA16E8CCD}" type="datetime1">
              <a:rPr lang="en-US" smtClean="0"/>
              <a:pPr>
                <a:defRPr/>
              </a:pPr>
              <a:t>7/23/2012</a:t>
            </a:fld>
            <a:endParaRPr lang="en-PH" dirty="0"/>
          </a:p>
        </p:txBody>
      </p:sp>
      <p:sp>
        <p:nvSpPr>
          <p:cNvPr id="3" name="Footer Placeholder 2"/>
          <p:cNvSpPr>
            <a:spLocks noGrp="1"/>
          </p:cNvSpPr>
          <p:nvPr>
            <p:ph type="ftr" sz="quarter" idx="11"/>
          </p:nvPr>
        </p:nvSpPr>
        <p:spPr/>
        <p:txBody>
          <a:bodyPr/>
          <a:lstStyle>
            <a:extLst/>
          </a:lstStyle>
          <a:p>
            <a:pPr>
              <a:defRPr/>
            </a:pPr>
            <a:endParaRPr lang="en-PH"/>
          </a:p>
        </p:txBody>
      </p:sp>
      <p:sp>
        <p:nvSpPr>
          <p:cNvPr id="4" name="Slide Number Placeholder 3"/>
          <p:cNvSpPr>
            <a:spLocks noGrp="1"/>
          </p:cNvSpPr>
          <p:nvPr>
            <p:ph type="sldNum" sz="quarter" idx="12"/>
          </p:nvPr>
        </p:nvSpPr>
        <p:spPr/>
        <p:txBody>
          <a:bodyPr/>
          <a:lstStyle>
            <a:extLst/>
          </a:lstStyle>
          <a:p>
            <a:pPr>
              <a:defRPr/>
            </a:pPr>
            <a:fld id="{159F8C0B-B005-449A-A3B6-85CFF3C7902A}" type="slidenum">
              <a:rPr lang="en-PH" smtClean="0"/>
              <a:pPr>
                <a:defRPr/>
              </a:pPr>
              <a:t>‹#›</a:t>
            </a:fld>
            <a:endParaRPr lang="en-PH"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67CC3D4F-B0EA-4963-9E2A-61FBD3F6F221}" type="datetime1">
              <a:rPr lang="en-US" smtClean="0"/>
              <a:pPr>
                <a:defRPr/>
              </a:pPr>
              <a:t>7/23/2012</a:t>
            </a:fld>
            <a:endParaRPr lang="en-PH" dirty="0"/>
          </a:p>
        </p:txBody>
      </p:sp>
      <p:sp>
        <p:nvSpPr>
          <p:cNvPr id="6" name="Footer Placeholder 5"/>
          <p:cNvSpPr>
            <a:spLocks noGrp="1"/>
          </p:cNvSpPr>
          <p:nvPr>
            <p:ph type="ftr" sz="quarter" idx="11"/>
          </p:nvPr>
        </p:nvSpPr>
        <p:spPr/>
        <p:txBody>
          <a:bodyPr/>
          <a:lstStyle>
            <a:extLst/>
          </a:lstStyle>
          <a:p>
            <a:pPr>
              <a:defRPr/>
            </a:pPr>
            <a:endParaRPr lang="en-PH"/>
          </a:p>
        </p:txBody>
      </p:sp>
      <p:sp>
        <p:nvSpPr>
          <p:cNvPr id="7" name="Slide Number Placeholder 6"/>
          <p:cNvSpPr>
            <a:spLocks noGrp="1"/>
          </p:cNvSpPr>
          <p:nvPr>
            <p:ph type="sldNum" sz="quarter" idx="12"/>
          </p:nvPr>
        </p:nvSpPr>
        <p:spPr/>
        <p:txBody>
          <a:bodyPr/>
          <a:lstStyle>
            <a:extLst/>
          </a:lstStyle>
          <a:p>
            <a:pPr>
              <a:defRPr/>
            </a:pPr>
            <a:fld id="{44220C73-6D7D-4D74-A9DA-3FB5C131EC57}" type="slidenum">
              <a:rPr lang="en-PH" smtClean="0"/>
              <a:pPr>
                <a:defRPr/>
              </a:pPr>
              <a:t>‹#›</a:t>
            </a:fld>
            <a:endParaRPr lang="en-PH" dirty="0"/>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EAEBAC17-A902-4EF9-8C76-0199236D339F}" type="datetime1">
              <a:rPr lang="en-US" smtClean="0"/>
              <a:pPr>
                <a:defRPr/>
              </a:pPr>
              <a:t>7/23/2012</a:t>
            </a:fld>
            <a:endParaRPr lang="en-PH" dirty="0"/>
          </a:p>
        </p:txBody>
      </p:sp>
      <p:sp>
        <p:nvSpPr>
          <p:cNvPr id="6" name="Footer Placeholder 5"/>
          <p:cNvSpPr>
            <a:spLocks noGrp="1"/>
          </p:cNvSpPr>
          <p:nvPr>
            <p:ph type="ftr" sz="quarter" idx="11"/>
          </p:nvPr>
        </p:nvSpPr>
        <p:spPr/>
        <p:txBody>
          <a:bodyPr/>
          <a:lstStyle>
            <a:extLst/>
          </a:lstStyle>
          <a:p>
            <a:pPr>
              <a:defRPr/>
            </a:pPr>
            <a:endParaRPr lang="en-PH"/>
          </a:p>
        </p:txBody>
      </p:sp>
      <p:sp>
        <p:nvSpPr>
          <p:cNvPr id="7" name="Slide Number Placeholder 6"/>
          <p:cNvSpPr>
            <a:spLocks noGrp="1"/>
          </p:cNvSpPr>
          <p:nvPr>
            <p:ph type="sldNum" sz="quarter" idx="12"/>
          </p:nvPr>
        </p:nvSpPr>
        <p:spPr/>
        <p:txBody>
          <a:bodyPr/>
          <a:lstStyle>
            <a:extLst/>
          </a:lstStyle>
          <a:p>
            <a:pPr>
              <a:defRPr/>
            </a:pPr>
            <a:fld id="{385A1D7E-D05D-4A27-9FC6-2BE92B4B451F}" type="slidenum">
              <a:rPr lang="en-PH" smtClean="0"/>
              <a:pPr>
                <a:defRPr/>
              </a:pPr>
              <a:t>‹#›</a:t>
            </a:fld>
            <a:endParaRPr lang="en-PH"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4A4B865E-060E-4E72-96B4-9316F0BA407F}" type="datetime1">
              <a:rPr lang="en-US" smtClean="0"/>
              <a:pPr>
                <a:defRPr/>
              </a:pPr>
              <a:t>7/23/2012</a:t>
            </a:fld>
            <a:endParaRPr lang="en-PH"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PH"/>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3E30145E-006B-40D7-8320-21B60C794987}" type="slidenum">
              <a:rPr lang="en-PH" smtClean="0"/>
              <a:pPr>
                <a:defRPr/>
              </a:pPr>
              <a:t>‹#›</a:t>
            </a:fld>
            <a:endParaRPr lang="en-PH"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d"/>
  </p:transition>
  <p:timing>
    <p:tnLst>
      <p:par>
        <p:cTn id="1" dur="indefinite" restart="never" nodeType="tmRoot"/>
      </p:par>
    </p:tnLst>
  </p:timing>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xml"/><Relationship Id="rId7" Type="http://schemas.microsoft.com/office/2007/relationships/diagramDrawing" Target="../diagrams/drawing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xml"/><Relationship Id="rId7" Type="http://schemas.microsoft.com/office/2007/relationships/diagramDrawing" Target="../diagrams/drawing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4.xml"/><Relationship Id="rId7" Type="http://schemas.microsoft.com/office/2007/relationships/diagramDrawing" Target="../diagrams/drawing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136081" y="1368553"/>
            <a:ext cx="7550719" cy="47089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PH" sz="3600" b="1" dirty="0" smtClean="0">
                <a:latin typeface="Calibri" pitchFamily="34" charset="0"/>
              </a:rPr>
              <a:t>TOPIC OUTLINE</a:t>
            </a:r>
          </a:p>
          <a:p>
            <a:pPr marL="342900" indent="-342900">
              <a:buFont typeface="Arial" charset="0"/>
              <a:buChar char="•"/>
            </a:pPr>
            <a:r>
              <a:rPr lang="en-PH" sz="2400" b="1" dirty="0" smtClean="0">
                <a:latin typeface="Calibri" pitchFamily="34" charset="0"/>
              </a:rPr>
              <a:t>Taxation of Individuals Engaged in Providing Services under a Service Contract with no Employer-Employee Relationship</a:t>
            </a:r>
          </a:p>
          <a:p>
            <a:pPr marL="342900" indent="-342900">
              <a:buFont typeface="Arial" charset="0"/>
              <a:buChar char="•"/>
            </a:pPr>
            <a:r>
              <a:rPr lang="en-PH" sz="2400" b="1" dirty="0" smtClean="0">
                <a:latin typeface="Calibri" pitchFamily="34" charset="0"/>
              </a:rPr>
              <a:t>Revenue Regulations No. 19-2011</a:t>
            </a:r>
          </a:p>
          <a:p>
            <a:pPr marL="342900" indent="-342900">
              <a:buFont typeface="Arial" charset="0"/>
              <a:buChar char="•"/>
            </a:pPr>
            <a:r>
              <a:rPr lang="en-PH" sz="2400" b="1" dirty="0" smtClean="0">
                <a:latin typeface="Calibri" pitchFamily="34" charset="0"/>
              </a:rPr>
              <a:t>Revenue Regulations No. 6-2012</a:t>
            </a:r>
          </a:p>
          <a:p>
            <a:pPr marL="342900" indent="-342900">
              <a:buFont typeface="Arial" charset="0"/>
              <a:buChar char="•"/>
            </a:pPr>
            <a:r>
              <a:rPr lang="en-PH" sz="2400" b="1" dirty="0" smtClean="0">
                <a:latin typeface="Calibri" pitchFamily="34" charset="0"/>
              </a:rPr>
              <a:t>Revenue Regulations No. 8-2012</a:t>
            </a:r>
          </a:p>
          <a:p>
            <a:pPr marL="342900" indent="-342900">
              <a:buFont typeface="Arial" charset="0"/>
              <a:buChar char="•"/>
            </a:pPr>
            <a:r>
              <a:rPr lang="en-PH" sz="2400" b="1" dirty="0" smtClean="0">
                <a:latin typeface="Calibri" pitchFamily="34" charset="0"/>
              </a:rPr>
              <a:t>Revenue Memorandum Circular No. 23-2012</a:t>
            </a:r>
          </a:p>
          <a:p>
            <a:pPr algn="just"/>
            <a:endParaRPr lang="en-PH" sz="2400" b="1" dirty="0" smtClean="0">
              <a:latin typeface="Calibri" pitchFamily="34" charset="0"/>
            </a:endParaRPr>
          </a:p>
          <a:p>
            <a:pPr algn="just"/>
            <a:r>
              <a:rPr lang="en-PH" sz="2400" b="1" dirty="0" smtClean="0">
                <a:latin typeface="Calibri" pitchFamily="34" charset="0"/>
              </a:rPr>
              <a:t>Presented </a:t>
            </a:r>
            <a:r>
              <a:rPr lang="en-PH" sz="2400" b="1" dirty="0">
                <a:latin typeface="Calibri" pitchFamily="34" charset="0"/>
              </a:rPr>
              <a:t>by:</a:t>
            </a:r>
          </a:p>
          <a:p>
            <a:pPr algn="just"/>
            <a:r>
              <a:rPr lang="en-PH" sz="2400" b="1" dirty="0">
                <a:latin typeface="Calibri" pitchFamily="34" charset="0"/>
              </a:rPr>
              <a:t>ROSANA P. SAN VICENTE</a:t>
            </a:r>
          </a:p>
          <a:p>
            <a:pPr algn="just"/>
            <a:r>
              <a:rPr lang="en-PH" sz="2400" b="1" dirty="0">
                <a:latin typeface="Calibri" pitchFamily="34" charset="0"/>
              </a:rPr>
              <a:t>Chief, Withholding Tax Division</a:t>
            </a:r>
            <a:endParaRPr lang="en-PH" sz="2400" dirty="0">
              <a:latin typeface="Calibri" pitchFamily="34" charset="0"/>
            </a:endParaRPr>
          </a:p>
        </p:txBody>
      </p:sp>
      <p:sp>
        <p:nvSpPr>
          <p:cNvPr id="3076" name="Rectangle 6"/>
          <p:cNvSpPr>
            <a:spLocks noChangeArrowheads="1"/>
          </p:cNvSpPr>
          <p:nvPr/>
        </p:nvSpPr>
        <p:spPr bwMode="auto">
          <a:xfrm>
            <a:off x="1219200" y="6172200"/>
            <a:ext cx="426720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just"/>
            <a:endParaRPr lang="en-PH" sz="1400" b="1" dirty="0">
              <a:solidFill>
                <a:srgbClr val="C00000"/>
              </a:solidFill>
              <a:latin typeface="Calibri" pitchFamily="34" charset="0"/>
            </a:endParaRPr>
          </a:p>
          <a:p>
            <a:pPr algn="just"/>
            <a:r>
              <a:rPr lang="en-PH" sz="1400" b="1" dirty="0" smtClean="0">
                <a:solidFill>
                  <a:schemeClr val="tx2"/>
                </a:solidFill>
                <a:latin typeface="Calibri" pitchFamily="34" charset="0"/>
              </a:rPr>
              <a:t>July 23, 2012</a:t>
            </a:r>
            <a:endParaRPr lang="en-PH" sz="1400" b="1" dirty="0">
              <a:solidFill>
                <a:schemeClr val="tx2"/>
              </a:solidFill>
              <a:latin typeface="Calibri" pitchFamily="34" charset="0"/>
            </a:endParaRPr>
          </a:p>
        </p:txBody>
      </p:sp>
      <p:pic>
        <p:nvPicPr>
          <p:cNvPr id="2050" name="Picture 2" descr="D:\Rosana Backup WTD\my documents files\iloveph-bir logo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96000" y="167639"/>
            <a:ext cx="2590800" cy="935567"/>
          </a:xfrm>
          <a:prstGeom prst="rect">
            <a:avLst/>
          </a:prstGeom>
          <a:noFill/>
          <a:extLst>
            <a:ext uri="{909E8E84-426E-40DD-AFC4-6F175D3DCCD1}">
              <a14:hiddenFill xmlns=""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pPr>
              <a:defRPr/>
            </a:pPr>
            <a:fld id="{53FC773D-EB1A-4B58-918B-5629EF566506}" type="slidenum">
              <a:rPr lang="en-PH" smtClean="0"/>
              <a:pPr>
                <a:defRPr/>
              </a:pPr>
              <a:t>1</a:t>
            </a:fld>
            <a:endParaRPr lang="en-PH"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467600" cy="5386090"/>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Invoicing Requirement</a:t>
            </a:r>
            <a:r>
              <a:rPr lang="en-US" sz="2000" dirty="0" smtClean="0"/>
              <a:t>:</a:t>
            </a:r>
          </a:p>
          <a:p>
            <a:pPr algn="just"/>
            <a:endParaRPr lang="en-US" sz="2000" dirty="0" smtClean="0"/>
          </a:p>
          <a:p>
            <a:pPr algn="just"/>
            <a:r>
              <a:rPr lang="en-US" sz="2000" u="sng" dirty="0" smtClean="0"/>
              <a:t>Sec. 2 of RR 14-2003 </a:t>
            </a:r>
            <a:r>
              <a:rPr lang="en-US" sz="2000" dirty="0" smtClean="0"/>
              <a:t>– inserting new provisions under RR 2-98, as amended –</a:t>
            </a:r>
          </a:p>
          <a:p>
            <a:pPr algn="just"/>
            <a:r>
              <a:rPr lang="en-US" sz="2000" dirty="0" smtClean="0"/>
              <a:t>“Sec. 5.128. </a:t>
            </a:r>
            <a:r>
              <a:rPr lang="en-US" sz="2000" dirty="0" err="1" smtClean="0"/>
              <a:t>xxxxx</a:t>
            </a:r>
            <a:endParaRPr lang="en-US" sz="2000" dirty="0" smtClean="0"/>
          </a:p>
          <a:p>
            <a:pPr algn="just"/>
            <a:r>
              <a:rPr lang="en-PH" sz="2000" b="1" dirty="0" smtClean="0"/>
              <a:t>F</a:t>
            </a:r>
            <a:r>
              <a:rPr lang="en-PH" sz="2000" b="1" dirty="0"/>
              <a:t>) Substituted Official Receipt. - </a:t>
            </a:r>
            <a:r>
              <a:rPr lang="en-PH" sz="2000" dirty="0"/>
              <a:t>For sellers of services </a:t>
            </a:r>
            <a:r>
              <a:rPr lang="en-PH" sz="2000" dirty="0" smtClean="0"/>
              <a:t>whose gross </a:t>
            </a:r>
            <a:r>
              <a:rPr lang="en-PH" sz="2000" dirty="0"/>
              <a:t>receipts have been subjected to the withholding of the </a:t>
            </a:r>
            <a:r>
              <a:rPr lang="en-PH" sz="2000" dirty="0" smtClean="0"/>
              <a:t>3% percentage </a:t>
            </a:r>
            <a:r>
              <a:rPr lang="en-PH" sz="2000" dirty="0"/>
              <a:t>tax, they shall be </a:t>
            </a:r>
            <a:r>
              <a:rPr lang="en-PH" sz="2000" b="1" dirty="0"/>
              <a:t>exempted from the obligation of issuing </a:t>
            </a:r>
            <a:r>
              <a:rPr lang="en-PH" sz="2000" b="1" dirty="0" smtClean="0"/>
              <a:t>duly registered </a:t>
            </a:r>
            <a:r>
              <a:rPr lang="en-PH" sz="2000" b="1" dirty="0"/>
              <a:t>non-VAT receipts</a:t>
            </a:r>
            <a:r>
              <a:rPr lang="en-PH" sz="2000" dirty="0"/>
              <a:t> covering their receipt of payments </a:t>
            </a:r>
            <a:r>
              <a:rPr lang="en-PH" sz="2000" dirty="0" smtClean="0"/>
              <a:t>for services </a:t>
            </a:r>
            <a:r>
              <a:rPr lang="en-PH" sz="2000" dirty="0"/>
              <a:t>sold. In lieu thereof, the issued </a:t>
            </a:r>
            <a:r>
              <a:rPr lang="en-PH" sz="2000" i="1" u="sng" dirty="0"/>
              <a:t>“Certificate of Final </a:t>
            </a:r>
            <a:r>
              <a:rPr lang="en-PH" sz="2000" i="1" u="sng" dirty="0" smtClean="0"/>
              <a:t>Tax Withheld </a:t>
            </a:r>
            <a:r>
              <a:rPr lang="en-PH" sz="2000" i="1" u="sng" dirty="0"/>
              <a:t>at Source” </a:t>
            </a:r>
            <a:r>
              <a:rPr lang="en-PH" sz="2000" u="sng" dirty="0"/>
              <a:t>(BIR Form No. 2306</a:t>
            </a:r>
            <a:r>
              <a:rPr lang="en-PH" sz="2000" dirty="0"/>
              <a:t>), for payee with just </a:t>
            </a:r>
            <a:r>
              <a:rPr lang="en-PH" sz="2000" dirty="0" smtClean="0"/>
              <a:t>one </a:t>
            </a:r>
            <a:r>
              <a:rPr lang="en-PH" sz="2000" dirty="0" err="1" smtClean="0"/>
              <a:t>payor</a:t>
            </a:r>
            <a:r>
              <a:rPr lang="en-PH" sz="2000" dirty="0"/>
              <a:t>, or </a:t>
            </a:r>
            <a:r>
              <a:rPr lang="en-PH" sz="2000" dirty="0" smtClean="0"/>
              <a:t>“</a:t>
            </a:r>
            <a:r>
              <a:rPr lang="en-PH" sz="2000" u="sng" dirty="0" smtClean="0"/>
              <a:t>Certificate </a:t>
            </a:r>
            <a:r>
              <a:rPr lang="en-PH" sz="2000" u="sng" dirty="0"/>
              <a:t>of Creditable Tax Withheld at Source” (BIR </a:t>
            </a:r>
            <a:r>
              <a:rPr lang="en-PH" sz="2000" u="sng" dirty="0" smtClean="0"/>
              <a:t>Form No</a:t>
            </a:r>
            <a:r>
              <a:rPr lang="en-PH" sz="2000" u="sng" dirty="0"/>
              <a:t>. 2307)</a:t>
            </a:r>
            <a:r>
              <a:rPr lang="en-PH" sz="2000" dirty="0"/>
              <a:t>, for payee with several </a:t>
            </a:r>
            <a:r>
              <a:rPr lang="en-PH" sz="2000" dirty="0" err="1"/>
              <a:t>payors</a:t>
            </a:r>
            <a:r>
              <a:rPr lang="en-PH" sz="2000" dirty="0"/>
              <a:t>, shall be constituted and </a:t>
            </a:r>
            <a:r>
              <a:rPr lang="en-PH" sz="2000" dirty="0" smtClean="0"/>
              <a:t>treated as </a:t>
            </a:r>
            <a:r>
              <a:rPr lang="en-PH" sz="2000" dirty="0"/>
              <a:t>the </a:t>
            </a:r>
            <a:r>
              <a:rPr lang="en-PH" sz="2000" i="1" u="sng" dirty="0"/>
              <a:t>substituted official receipt</a:t>
            </a:r>
            <a:r>
              <a:rPr lang="en-PH" sz="2000" i="1" dirty="0"/>
              <a:t>, </a:t>
            </a:r>
            <a:r>
              <a:rPr lang="en-PH" sz="2000" dirty="0"/>
              <a:t>pursuant to the provisions of Section </a:t>
            </a:r>
            <a:r>
              <a:rPr lang="en-PH" sz="2000" dirty="0" smtClean="0"/>
              <a:t>237 of </a:t>
            </a:r>
            <a:r>
              <a:rPr lang="en-PH" sz="2000" dirty="0"/>
              <a:t>the </a:t>
            </a:r>
            <a:r>
              <a:rPr lang="en-PH" sz="2000" dirty="0" smtClean="0"/>
              <a:t>Code”</a:t>
            </a:r>
            <a:endParaRPr lang="en-US" sz="2000" dirty="0"/>
          </a:p>
          <a:p>
            <a:pPr algn="just"/>
            <a:r>
              <a:rPr lang="en-US" sz="2000" dirty="0" smtClean="0"/>
              <a:t>	</a:t>
            </a:r>
            <a:endParaRPr lang="en-US" sz="20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10</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90197064"/>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467600" cy="5078313"/>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Invoicing Requirement</a:t>
            </a:r>
            <a:r>
              <a:rPr lang="en-US" sz="2000" dirty="0" smtClean="0"/>
              <a:t>:</a:t>
            </a:r>
          </a:p>
          <a:p>
            <a:pPr algn="just"/>
            <a:endParaRPr lang="en-US" sz="2000" dirty="0" smtClean="0"/>
          </a:p>
          <a:p>
            <a:pPr algn="just"/>
            <a:r>
              <a:rPr lang="en-US" sz="2000" u="sng" dirty="0" smtClean="0"/>
              <a:t>Sec. 3 of RR 14-2003 </a:t>
            </a:r>
            <a:r>
              <a:rPr lang="en-US" sz="2000" dirty="0" smtClean="0"/>
              <a:t>– inserting new provisions under RR 2-98, as amended –</a:t>
            </a:r>
          </a:p>
          <a:p>
            <a:pPr algn="just"/>
            <a:r>
              <a:rPr lang="en-US" sz="2000" dirty="0" smtClean="0"/>
              <a:t>“Sec. 9.245. </a:t>
            </a:r>
            <a:r>
              <a:rPr lang="en-US" sz="2000" dirty="0" err="1" smtClean="0"/>
              <a:t>xxxxx</a:t>
            </a:r>
            <a:endParaRPr lang="en-US" sz="2000" dirty="0" smtClean="0"/>
          </a:p>
          <a:p>
            <a:pPr algn="just"/>
            <a:r>
              <a:rPr lang="en-PH" sz="2000" b="1" dirty="0" smtClean="0"/>
              <a:t>F</a:t>
            </a:r>
            <a:r>
              <a:rPr lang="en-PH" sz="2000" b="1" dirty="0"/>
              <a:t>) Substituted Official Receipt. - </a:t>
            </a:r>
            <a:r>
              <a:rPr lang="en-PH" sz="2000" dirty="0"/>
              <a:t>For sellers of services </a:t>
            </a:r>
            <a:r>
              <a:rPr lang="en-PH" sz="2000" dirty="0" smtClean="0"/>
              <a:t>whose gross </a:t>
            </a:r>
            <a:r>
              <a:rPr lang="en-PH" sz="2000" dirty="0"/>
              <a:t>receipts have been subjected to </a:t>
            </a:r>
            <a:r>
              <a:rPr lang="en-PH" sz="2000" dirty="0" smtClean="0"/>
              <a:t>12% final VAT, </a:t>
            </a:r>
            <a:r>
              <a:rPr lang="en-PH" sz="2000" dirty="0"/>
              <a:t>they shall be </a:t>
            </a:r>
            <a:r>
              <a:rPr lang="en-PH" sz="2000" b="1" dirty="0"/>
              <a:t>exempted from the obligation of issuing </a:t>
            </a:r>
            <a:r>
              <a:rPr lang="en-PH" sz="2000" b="1" dirty="0" smtClean="0"/>
              <a:t>duly registered VAT official </a:t>
            </a:r>
            <a:r>
              <a:rPr lang="en-PH" sz="2000" b="1" dirty="0"/>
              <a:t>receipts</a:t>
            </a:r>
            <a:r>
              <a:rPr lang="en-PH" sz="2000" dirty="0"/>
              <a:t> covering their receipt of payments </a:t>
            </a:r>
            <a:r>
              <a:rPr lang="en-PH" sz="2000" dirty="0" smtClean="0"/>
              <a:t>for services </a:t>
            </a:r>
            <a:r>
              <a:rPr lang="en-PH" sz="2000" dirty="0"/>
              <a:t>sold. In lieu thereof, the issued </a:t>
            </a:r>
            <a:r>
              <a:rPr lang="en-PH" sz="2000" i="1" u="sng" dirty="0"/>
              <a:t>“Certificate of Final </a:t>
            </a:r>
            <a:r>
              <a:rPr lang="en-PH" sz="2000" i="1" u="sng" dirty="0" smtClean="0"/>
              <a:t>Tax Withheld </a:t>
            </a:r>
            <a:r>
              <a:rPr lang="en-PH" sz="2000" i="1" u="sng" dirty="0"/>
              <a:t>at Source” </a:t>
            </a:r>
            <a:r>
              <a:rPr lang="en-PH" sz="2000" u="sng" dirty="0"/>
              <a:t>(BIR Form No. 2306</a:t>
            </a:r>
            <a:r>
              <a:rPr lang="en-PH" sz="2000" dirty="0"/>
              <a:t>), for payee with just </a:t>
            </a:r>
            <a:r>
              <a:rPr lang="en-PH" sz="2000" dirty="0" smtClean="0"/>
              <a:t>one </a:t>
            </a:r>
            <a:r>
              <a:rPr lang="en-PH" sz="2000" dirty="0" err="1" smtClean="0"/>
              <a:t>payor</a:t>
            </a:r>
            <a:r>
              <a:rPr lang="en-PH" sz="2000" dirty="0"/>
              <a:t>, or </a:t>
            </a:r>
            <a:r>
              <a:rPr lang="en-PH" sz="2000" dirty="0" smtClean="0"/>
              <a:t>“</a:t>
            </a:r>
            <a:r>
              <a:rPr lang="en-PH" sz="2000" u="sng" dirty="0" smtClean="0"/>
              <a:t>Certificate </a:t>
            </a:r>
            <a:r>
              <a:rPr lang="en-PH" sz="2000" u="sng" dirty="0"/>
              <a:t>of Creditable Tax Withheld at Source” (BIR </a:t>
            </a:r>
            <a:r>
              <a:rPr lang="en-PH" sz="2000" u="sng" dirty="0" smtClean="0"/>
              <a:t>Form No</a:t>
            </a:r>
            <a:r>
              <a:rPr lang="en-PH" sz="2000" u="sng" dirty="0"/>
              <a:t>. 2307)</a:t>
            </a:r>
            <a:r>
              <a:rPr lang="en-PH" sz="2000" dirty="0"/>
              <a:t>, for payee with several </a:t>
            </a:r>
            <a:r>
              <a:rPr lang="en-PH" sz="2000" dirty="0" err="1"/>
              <a:t>payors</a:t>
            </a:r>
            <a:r>
              <a:rPr lang="en-PH" sz="2000" dirty="0"/>
              <a:t>, shall be constituted and </a:t>
            </a:r>
            <a:r>
              <a:rPr lang="en-PH" sz="2000" dirty="0" smtClean="0"/>
              <a:t>treated as </a:t>
            </a:r>
            <a:r>
              <a:rPr lang="en-PH" sz="2000" dirty="0"/>
              <a:t>the </a:t>
            </a:r>
            <a:r>
              <a:rPr lang="en-PH" sz="2000" i="1" u="sng" dirty="0"/>
              <a:t>substituted official receipt</a:t>
            </a:r>
            <a:r>
              <a:rPr lang="en-PH" sz="2000" i="1" dirty="0"/>
              <a:t>, </a:t>
            </a:r>
            <a:r>
              <a:rPr lang="en-PH" sz="2000" dirty="0"/>
              <a:t>pursuant to the provisions of Section </a:t>
            </a:r>
            <a:r>
              <a:rPr lang="en-PH" sz="2000" dirty="0" smtClean="0"/>
              <a:t>237 of </a:t>
            </a:r>
            <a:r>
              <a:rPr lang="en-PH" sz="2000" dirty="0"/>
              <a:t>the </a:t>
            </a:r>
            <a:r>
              <a:rPr lang="en-PH" sz="2000" dirty="0" smtClean="0"/>
              <a:t>Code”</a:t>
            </a:r>
            <a:endParaRPr lang="en-US" sz="2000" dirty="0"/>
          </a:p>
          <a:p>
            <a:pPr algn="just"/>
            <a:r>
              <a:rPr lang="en-US" sz="2000" dirty="0" smtClean="0"/>
              <a:t>	</a:t>
            </a:r>
            <a:endParaRPr lang="en-US" sz="20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11</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11366925"/>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467600" cy="3847207"/>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Invoicing Requirement</a:t>
            </a:r>
            <a:r>
              <a:rPr lang="en-US" sz="2000" dirty="0" smtClean="0"/>
              <a:t>:</a:t>
            </a:r>
          </a:p>
          <a:p>
            <a:pPr algn="just"/>
            <a:endParaRPr lang="en-US" sz="2000" dirty="0" smtClean="0"/>
          </a:p>
          <a:p>
            <a:pPr algn="just"/>
            <a:r>
              <a:rPr lang="en-US" sz="2000" dirty="0" smtClean="0"/>
              <a:t>	Seller of services whose gross receipts were subjected to withholding of 3% percentage tax/12% VAT are </a:t>
            </a:r>
            <a:r>
              <a:rPr lang="en-US" sz="2000" b="1" dirty="0" smtClean="0"/>
              <a:t>exempted</a:t>
            </a:r>
            <a:r>
              <a:rPr lang="en-US" sz="2000" dirty="0" smtClean="0"/>
              <a:t> from issuing Non-VAT/VAT receipts.  In lieu thereof, the following shall be constituted and treated as the substituted OR:</a:t>
            </a:r>
          </a:p>
          <a:p>
            <a:pPr algn="just"/>
            <a:endParaRPr lang="en-US" sz="2000" i="1" u="sng" dirty="0"/>
          </a:p>
          <a:p>
            <a:pPr algn="just"/>
            <a:r>
              <a:rPr lang="en-PH" sz="2000" i="1" u="sng" dirty="0" smtClean="0"/>
              <a:t>“</a:t>
            </a:r>
            <a:r>
              <a:rPr lang="en-PH" sz="2000" i="1" u="sng" dirty="0"/>
              <a:t>Certificate of Final </a:t>
            </a:r>
            <a:r>
              <a:rPr lang="en-PH" sz="2000" i="1" u="sng" dirty="0" smtClean="0"/>
              <a:t>Tax Withheld </a:t>
            </a:r>
            <a:r>
              <a:rPr lang="en-PH" sz="2000" i="1" u="sng" dirty="0"/>
              <a:t>at Source” </a:t>
            </a:r>
            <a:r>
              <a:rPr lang="en-PH" sz="2000" u="sng" dirty="0"/>
              <a:t>(BIR Form No. 2306</a:t>
            </a:r>
            <a:r>
              <a:rPr lang="en-PH" sz="2000" dirty="0" smtClean="0"/>
              <a:t>) -  </a:t>
            </a:r>
            <a:r>
              <a:rPr lang="en-PH" sz="2000" dirty="0"/>
              <a:t>for </a:t>
            </a:r>
            <a:r>
              <a:rPr lang="en-PH" sz="2000" dirty="0" smtClean="0"/>
              <a:t>payees </a:t>
            </a:r>
            <a:r>
              <a:rPr lang="en-PH" sz="2000" dirty="0"/>
              <a:t>with just </a:t>
            </a:r>
            <a:r>
              <a:rPr lang="en-PH" sz="2000" b="1" dirty="0" smtClean="0"/>
              <a:t>one</a:t>
            </a:r>
            <a:r>
              <a:rPr lang="en-PH" sz="2000" dirty="0" smtClean="0"/>
              <a:t> </a:t>
            </a:r>
            <a:r>
              <a:rPr lang="en-PH" sz="2000" dirty="0" err="1" smtClean="0"/>
              <a:t>payor</a:t>
            </a:r>
            <a:r>
              <a:rPr lang="en-PH" sz="2000" dirty="0" smtClean="0"/>
              <a:t>;</a:t>
            </a:r>
          </a:p>
          <a:p>
            <a:pPr algn="just"/>
            <a:endParaRPr lang="en-PH" sz="2000" dirty="0"/>
          </a:p>
          <a:p>
            <a:pPr algn="just"/>
            <a:r>
              <a:rPr lang="en-PH" sz="2000" dirty="0" smtClean="0"/>
              <a:t>“</a:t>
            </a:r>
            <a:r>
              <a:rPr lang="en-PH" sz="2000" u="sng" dirty="0" smtClean="0"/>
              <a:t>Certificate </a:t>
            </a:r>
            <a:r>
              <a:rPr lang="en-PH" sz="2000" u="sng" dirty="0"/>
              <a:t>of Creditable Tax Withheld at Source” (BIR </a:t>
            </a:r>
            <a:r>
              <a:rPr lang="en-PH" sz="2000" u="sng" dirty="0" smtClean="0"/>
              <a:t>Form       </a:t>
            </a:r>
            <a:r>
              <a:rPr lang="en-PH" sz="2000" dirty="0"/>
              <a:t> </a:t>
            </a:r>
            <a:r>
              <a:rPr lang="en-PH" sz="2000" dirty="0" smtClean="0"/>
              <a:t>    No</a:t>
            </a:r>
            <a:r>
              <a:rPr lang="en-PH" sz="2000" dirty="0"/>
              <a:t>. 2307</a:t>
            </a:r>
            <a:r>
              <a:rPr lang="en-PH" sz="2000" dirty="0" smtClean="0"/>
              <a:t>) - </a:t>
            </a:r>
            <a:r>
              <a:rPr lang="en-PH" sz="2000" dirty="0"/>
              <a:t>for </a:t>
            </a:r>
            <a:r>
              <a:rPr lang="en-PH" sz="2000" dirty="0" smtClean="0"/>
              <a:t>payees </a:t>
            </a:r>
            <a:r>
              <a:rPr lang="en-PH" sz="2000" dirty="0"/>
              <a:t>with </a:t>
            </a:r>
            <a:r>
              <a:rPr lang="en-PH" sz="2000" b="1" dirty="0" smtClean="0"/>
              <a:t>several</a:t>
            </a:r>
            <a:r>
              <a:rPr lang="en-PH" sz="2000" dirty="0" smtClean="0"/>
              <a:t> </a:t>
            </a:r>
            <a:r>
              <a:rPr lang="en-PH" sz="2000" dirty="0" err="1" smtClean="0"/>
              <a:t>payors</a:t>
            </a:r>
            <a:endParaRPr lang="en-US" sz="32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12</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523166856"/>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467600" cy="4093428"/>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Invoicing Requirement</a:t>
            </a:r>
            <a:r>
              <a:rPr lang="en-US" sz="2000" dirty="0" smtClean="0"/>
              <a:t>:</a:t>
            </a:r>
          </a:p>
          <a:p>
            <a:pPr algn="just"/>
            <a:endParaRPr lang="en-US" sz="2000" dirty="0" smtClean="0"/>
          </a:p>
          <a:p>
            <a:pPr algn="just"/>
            <a:r>
              <a:rPr lang="en-PH" dirty="0" smtClean="0"/>
              <a:t>	</a:t>
            </a:r>
            <a:r>
              <a:rPr lang="en-PH" sz="2400" dirty="0" smtClean="0"/>
              <a:t>How will the </a:t>
            </a:r>
            <a:r>
              <a:rPr lang="en-PH" sz="2400" dirty="0" err="1" smtClean="0"/>
              <a:t>payor</a:t>
            </a:r>
            <a:r>
              <a:rPr lang="en-PH" sz="2400" dirty="0" smtClean="0"/>
              <a:t> know that the payee will 	avail of the “substituted OR” option?</a:t>
            </a:r>
          </a:p>
          <a:p>
            <a:pPr algn="just"/>
            <a:endParaRPr lang="en-PH" sz="2400" dirty="0"/>
          </a:p>
          <a:p>
            <a:pPr algn="just"/>
            <a:r>
              <a:rPr lang="en-PH" sz="2400" dirty="0" smtClean="0"/>
              <a:t>	Payee is required to submit to the withholding 	agent-</a:t>
            </a:r>
            <a:r>
              <a:rPr lang="en-PH" sz="2400" dirty="0" err="1" smtClean="0"/>
              <a:t>payor</a:t>
            </a:r>
            <a:r>
              <a:rPr lang="en-PH" sz="2400" dirty="0" smtClean="0"/>
              <a:t> a </a:t>
            </a:r>
            <a:r>
              <a:rPr lang="en-PH" sz="2400" b="1" dirty="0" smtClean="0"/>
              <a:t>“</a:t>
            </a:r>
            <a:r>
              <a:rPr lang="en-PH" sz="2400" b="1" dirty="0"/>
              <a:t>Notice of </a:t>
            </a:r>
            <a:r>
              <a:rPr lang="en-PH" sz="2400" b="1" dirty="0" err="1"/>
              <a:t>Availment</a:t>
            </a:r>
            <a:r>
              <a:rPr lang="en-PH" sz="2400" b="1" dirty="0"/>
              <a:t> of the </a:t>
            </a:r>
            <a:r>
              <a:rPr lang="en-PH" sz="2400" b="1" dirty="0" smtClean="0"/>
              <a:t>	Option </a:t>
            </a:r>
            <a:r>
              <a:rPr lang="en-PH" sz="2400" b="1" dirty="0"/>
              <a:t>to Pay </a:t>
            </a:r>
            <a:r>
              <a:rPr lang="en-PH" sz="2400" b="1" dirty="0" smtClean="0"/>
              <a:t>the Tax </a:t>
            </a:r>
            <a:r>
              <a:rPr lang="en-PH" sz="2400" b="1" dirty="0"/>
              <a:t>through the </a:t>
            </a:r>
            <a:r>
              <a:rPr lang="en-PH" sz="2400" b="1" dirty="0" smtClean="0"/>
              <a:t>	Withholding Process”, </a:t>
            </a:r>
            <a:r>
              <a:rPr lang="en-PH" sz="2400" dirty="0" smtClean="0"/>
              <a:t>copy-furnished 	Revenue District </a:t>
            </a:r>
            <a:r>
              <a:rPr lang="en-PH" sz="2400" dirty="0"/>
              <a:t>Offices </a:t>
            </a:r>
            <a:r>
              <a:rPr lang="en-PH" sz="2400" dirty="0" smtClean="0"/>
              <a:t>	having jurisdiction 	over the </a:t>
            </a:r>
            <a:r>
              <a:rPr lang="en-PH" sz="2400" dirty="0" err="1" smtClean="0"/>
              <a:t>payor</a:t>
            </a:r>
            <a:r>
              <a:rPr lang="en-PH" sz="2400" dirty="0" smtClean="0"/>
              <a:t> and 	the payee</a:t>
            </a:r>
            <a:endParaRPr lang="en-PH" sz="24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13</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23075930"/>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4" name="Rectangle 3"/>
          <p:cNvSpPr/>
          <p:nvPr/>
        </p:nvSpPr>
        <p:spPr>
          <a:xfrm>
            <a:off x="975360" y="1752600"/>
            <a:ext cx="8168640" cy="5170646"/>
          </a:xfrm>
          <a:prstGeom prst="rect">
            <a:avLst/>
          </a:prstGeom>
        </p:spPr>
        <p:txBody>
          <a:bodyPr wrap="square">
            <a:spAutoFit/>
          </a:bodyPr>
          <a:lstStyle/>
          <a:p>
            <a:pPr algn="r"/>
            <a:r>
              <a:rPr lang="en-PH" sz="1200" b="1" dirty="0"/>
              <a:t>BIR FORM NO.__________</a:t>
            </a:r>
          </a:p>
          <a:p>
            <a:pPr algn="ctr"/>
            <a:r>
              <a:rPr lang="en-PH" sz="1200" b="1" dirty="0"/>
              <a:t>Republic of the Philippines</a:t>
            </a:r>
          </a:p>
          <a:p>
            <a:pPr algn="ctr"/>
            <a:r>
              <a:rPr lang="en-PH" sz="1200" b="1" dirty="0"/>
              <a:t>Department of Finance</a:t>
            </a:r>
          </a:p>
          <a:p>
            <a:pPr algn="ctr"/>
            <a:r>
              <a:rPr lang="en-PH" sz="1200" b="1" dirty="0"/>
              <a:t>BUREAU OF INTERNAL REVENUE</a:t>
            </a:r>
          </a:p>
          <a:p>
            <a:pPr algn="ctr"/>
            <a:r>
              <a:rPr lang="en-PH" sz="1200" b="1" dirty="0"/>
              <a:t>Revenue Region No. ___</a:t>
            </a:r>
          </a:p>
          <a:p>
            <a:pPr algn="ctr"/>
            <a:r>
              <a:rPr lang="en-PH" sz="1200" b="1" dirty="0"/>
              <a:t>Revenue District Office No. ___</a:t>
            </a:r>
          </a:p>
          <a:p>
            <a:r>
              <a:rPr lang="en-PH" sz="1200" b="1" dirty="0" smtClean="0"/>
              <a:t>______________________________________________________________________________________________</a:t>
            </a:r>
            <a:endParaRPr lang="en-PH" sz="1200" b="1" dirty="0"/>
          </a:p>
          <a:p>
            <a:pPr algn="ctr"/>
            <a:r>
              <a:rPr lang="en-PH" sz="1400" b="1" dirty="0"/>
              <a:t>NOTICE OF AVAILMENT OF THE OPTION TO PAY THE TAX</a:t>
            </a:r>
          </a:p>
          <a:p>
            <a:pPr algn="ctr"/>
            <a:r>
              <a:rPr lang="en-PH" sz="1400" b="1" dirty="0"/>
              <a:t>THROUGH THE WITHHOLDING PROCESS</a:t>
            </a:r>
          </a:p>
          <a:p>
            <a:pPr algn="r"/>
            <a:r>
              <a:rPr lang="en-PH" sz="1200" b="1" dirty="0"/>
              <a:t>Date __________________</a:t>
            </a:r>
          </a:p>
          <a:p>
            <a:r>
              <a:rPr lang="en-PH" sz="1200" b="1" dirty="0"/>
              <a:t>Name of Taxpayer ______________________________________________________</a:t>
            </a:r>
          </a:p>
          <a:p>
            <a:r>
              <a:rPr lang="en-PH" sz="1200" b="1" dirty="0"/>
              <a:t>Address </a:t>
            </a:r>
            <a:r>
              <a:rPr lang="en-PH" sz="1200" b="1" dirty="0" smtClean="0"/>
              <a:t>______________________________________________________________</a:t>
            </a:r>
            <a:endParaRPr lang="en-PH" sz="1200" b="1" dirty="0"/>
          </a:p>
          <a:p>
            <a:r>
              <a:rPr lang="en-PH" sz="1200" b="1" dirty="0"/>
              <a:t>Taxpayer Identification Number __________________________________________</a:t>
            </a:r>
          </a:p>
          <a:p>
            <a:r>
              <a:rPr lang="en-PH" sz="1200" b="1" dirty="0"/>
              <a:t>Class of Profession or Calling </a:t>
            </a:r>
            <a:r>
              <a:rPr lang="en-PH" sz="1200" b="1" dirty="0" smtClean="0"/>
              <a:t>___________________________________________</a:t>
            </a:r>
            <a:endParaRPr lang="en-PH" sz="1200" b="1" dirty="0"/>
          </a:p>
          <a:p>
            <a:pPr algn="ctr"/>
            <a:r>
              <a:rPr lang="en-PH" sz="1400" b="1" dirty="0"/>
              <a:t>CERTIFICATION</a:t>
            </a:r>
          </a:p>
          <a:p>
            <a:pPr algn="just"/>
            <a:r>
              <a:rPr lang="en-PH" sz="1200" b="1" dirty="0"/>
              <a:t>This is to certify that I am availing of the option to pay my </a:t>
            </a:r>
            <a:r>
              <a:rPr lang="en-PH" sz="1200" b="1" dirty="0" smtClean="0"/>
              <a:t>percentage tax/VAT </a:t>
            </a:r>
            <a:r>
              <a:rPr lang="en-PH" sz="1200" b="1" dirty="0"/>
              <a:t>through the withholding process pursuant to the provisions </a:t>
            </a:r>
            <a:r>
              <a:rPr lang="en-PH" sz="1200" b="1" dirty="0" smtClean="0"/>
              <a:t>of REVENUE </a:t>
            </a:r>
            <a:r>
              <a:rPr lang="en-PH" sz="1200" b="1" dirty="0"/>
              <a:t>REGULATIONS NO. ____; that, in accordance with the said</a:t>
            </a:r>
          </a:p>
          <a:p>
            <a:pPr algn="just"/>
            <a:r>
              <a:rPr lang="en-PH" sz="1200" b="1" dirty="0"/>
              <a:t>Regulations and Revenue Regulations No. 2-98, as amended, gross receipts </a:t>
            </a:r>
            <a:r>
              <a:rPr lang="en-PH" sz="1200" b="1" dirty="0" smtClean="0"/>
              <a:t>on account </a:t>
            </a:r>
            <a:r>
              <a:rPr lang="en-PH" sz="1200" b="1" dirty="0"/>
              <a:t>of my sale of goods/service shall be withheld at 3% Percentage Tax </a:t>
            </a:r>
            <a:r>
              <a:rPr lang="en-PH" sz="1200" b="1" dirty="0" smtClean="0"/>
              <a:t>or 10</a:t>
            </a:r>
            <a:r>
              <a:rPr lang="en-PH" sz="1200" b="1" dirty="0"/>
              <a:t>% VAT, as the case may be, by the withholding agent-</a:t>
            </a:r>
            <a:r>
              <a:rPr lang="en-PH" sz="1200" b="1" dirty="0" err="1"/>
              <a:t>payor</a:t>
            </a:r>
            <a:r>
              <a:rPr lang="en-PH" sz="1200" b="1" dirty="0"/>
              <a:t>; that, such </a:t>
            </a:r>
            <a:r>
              <a:rPr lang="en-PH" sz="1200" b="1" dirty="0" smtClean="0"/>
              <a:t>tax withheld </a:t>
            </a:r>
            <a:r>
              <a:rPr lang="en-PH" sz="1200" b="1" dirty="0"/>
              <a:t>shall be constituted as a final tax provided that my source of income</a:t>
            </a:r>
          </a:p>
          <a:p>
            <a:pPr algn="just"/>
            <a:r>
              <a:rPr lang="en-PH" sz="1200" b="1" dirty="0"/>
              <a:t>comes only from one </a:t>
            </a:r>
            <a:r>
              <a:rPr lang="en-PH" sz="1200" b="1" dirty="0" err="1"/>
              <a:t>payor</a:t>
            </a:r>
            <a:r>
              <a:rPr lang="en-PH" sz="1200" b="1" dirty="0"/>
              <a:t>, otherwise, the same shall be considered </a:t>
            </a:r>
            <a:r>
              <a:rPr lang="en-PH" sz="1200" b="1" dirty="0" smtClean="0"/>
              <a:t>creditable which </a:t>
            </a:r>
            <a:r>
              <a:rPr lang="en-PH" sz="1200" b="1" dirty="0"/>
              <a:t>shall be applied against the total percentage taxes/VAT due for the </a:t>
            </a:r>
            <a:r>
              <a:rPr lang="en-PH" sz="1200" b="1" dirty="0" smtClean="0"/>
              <a:t>month when </a:t>
            </a:r>
            <a:r>
              <a:rPr lang="en-PH" sz="1200" b="1" dirty="0"/>
              <a:t>such tax was withheld; and that, I have executed this Declaration </a:t>
            </a:r>
            <a:r>
              <a:rPr lang="en-PH" sz="1200" b="1" dirty="0" smtClean="0"/>
              <a:t>under penalty </a:t>
            </a:r>
            <a:r>
              <a:rPr lang="en-PH" sz="1200" b="1" dirty="0"/>
              <a:t>of perjury, pursuant to the provisions of Section 267, National </a:t>
            </a:r>
            <a:r>
              <a:rPr lang="en-PH" sz="1200" b="1" dirty="0" smtClean="0"/>
              <a:t>Internal Revenue </a:t>
            </a:r>
            <a:r>
              <a:rPr lang="en-PH" sz="1200" b="1" dirty="0"/>
              <a:t>Code of 1997.</a:t>
            </a:r>
          </a:p>
          <a:p>
            <a:pPr algn="just"/>
            <a:r>
              <a:rPr lang="en-PH" sz="1200" b="1" dirty="0"/>
              <a:t>____________________________</a:t>
            </a:r>
          </a:p>
          <a:p>
            <a:r>
              <a:rPr lang="en-PH" sz="1200" b="1" dirty="0"/>
              <a:t>Taxpayer’s Name and Signature</a:t>
            </a:r>
            <a:endParaRPr lang="en-PH" sz="1200" dirty="0"/>
          </a:p>
        </p:txBody>
      </p:sp>
      <p:sp>
        <p:nvSpPr>
          <p:cNvPr id="2" name="Slide Number Placeholder 1"/>
          <p:cNvSpPr>
            <a:spLocks noGrp="1"/>
          </p:cNvSpPr>
          <p:nvPr>
            <p:ph type="sldNum" sz="quarter" idx="12"/>
          </p:nvPr>
        </p:nvSpPr>
        <p:spPr/>
        <p:txBody>
          <a:bodyPr/>
          <a:lstStyle/>
          <a:p>
            <a:pPr>
              <a:defRPr/>
            </a:pPr>
            <a:fld id="{FDEDF7A1-439F-48D3-B1E9-B446256057D4}" type="slidenum">
              <a:rPr lang="en-PH" smtClean="0"/>
              <a:pPr>
                <a:defRPr/>
              </a:pPr>
              <a:t>14</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78104170"/>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620000" cy="2031325"/>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Invoicing Requirement</a:t>
            </a:r>
            <a:r>
              <a:rPr lang="en-US" sz="2000" dirty="0" smtClean="0"/>
              <a:t>:</a:t>
            </a:r>
          </a:p>
          <a:p>
            <a:pPr algn="just"/>
            <a:r>
              <a:rPr lang="en-PH" dirty="0" smtClean="0"/>
              <a:t>Withholding agent-</a:t>
            </a:r>
            <a:r>
              <a:rPr lang="en-PH" dirty="0" err="1" smtClean="0"/>
              <a:t>payor</a:t>
            </a:r>
            <a:r>
              <a:rPr lang="en-PH" dirty="0" smtClean="0"/>
              <a:t> is required to prepare BIR Form Nos. 2306 or 2307 in quadruplicate, to be distributed as follows: (Note: BIR Form 2306 must be signed by both </a:t>
            </a:r>
            <a:r>
              <a:rPr lang="en-PH" dirty="0" err="1" smtClean="0"/>
              <a:t>payor</a:t>
            </a:r>
            <a:r>
              <a:rPr lang="en-PH" dirty="0" smtClean="0"/>
              <a:t> and payee)</a:t>
            </a:r>
          </a:p>
          <a:p>
            <a:pPr algn="just"/>
            <a:endParaRPr lang="en-PH" sz="2400" dirty="0"/>
          </a:p>
          <a:p>
            <a:pPr algn="just"/>
            <a:endParaRPr lang="en-PH" sz="2400" dirty="0"/>
          </a:p>
        </p:txBody>
      </p:sp>
      <p:sp>
        <p:nvSpPr>
          <p:cNvPr id="3" name="Flowchart: Multidocument 2"/>
          <p:cNvSpPr/>
          <p:nvPr/>
        </p:nvSpPr>
        <p:spPr>
          <a:xfrm>
            <a:off x="1609344" y="3512295"/>
            <a:ext cx="1060704" cy="75895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dirty="0" smtClean="0"/>
              <a:t>2306</a:t>
            </a:r>
            <a:endParaRPr lang="en-PH" dirty="0"/>
          </a:p>
        </p:txBody>
      </p:sp>
      <p:sp>
        <p:nvSpPr>
          <p:cNvPr id="8" name="Flowchart: Multidocument 7"/>
          <p:cNvSpPr/>
          <p:nvPr/>
        </p:nvSpPr>
        <p:spPr>
          <a:xfrm>
            <a:off x="1600200" y="4777931"/>
            <a:ext cx="1060704" cy="75895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dirty="0" smtClean="0"/>
              <a:t>2307</a:t>
            </a:r>
            <a:endParaRPr lang="en-PH" dirty="0"/>
          </a:p>
        </p:txBody>
      </p:sp>
      <p:cxnSp>
        <p:nvCxnSpPr>
          <p:cNvPr id="5" name="Straight Arrow Connector 4"/>
          <p:cNvCxnSpPr/>
          <p:nvPr/>
        </p:nvCxnSpPr>
        <p:spPr>
          <a:xfrm flipV="1">
            <a:off x="3200400" y="3429001"/>
            <a:ext cx="1066800" cy="3857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51931" y="3252520"/>
            <a:ext cx="3777669" cy="369332"/>
          </a:xfrm>
          <a:prstGeom prst="rect">
            <a:avLst/>
          </a:prstGeom>
          <a:noFill/>
        </p:spPr>
        <p:txBody>
          <a:bodyPr wrap="square" rtlCol="0">
            <a:spAutoFit/>
          </a:bodyPr>
          <a:lstStyle/>
          <a:p>
            <a:r>
              <a:rPr lang="en-PH" dirty="0" smtClean="0"/>
              <a:t>2 copies for the payee</a:t>
            </a:r>
            <a:endParaRPr lang="en-PH" dirty="0"/>
          </a:p>
        </p:txBody>
      </p:sp>
      <p:sp>
        <p:nvSpPr>
          <p:cNvPr id="10" name="TextBox 9"/>
          <p:cNvSpPr txBox="1"/>
          <p:nvPr/>
        </p:nvSpPr>
        <p:spPr>
          <a:xfrm>
            <a:off x="4451931" y="3597037"/>
            <a:ext cx="2146742" cy="369332"/>
          </a:xfrm>
          <a:prstGeom prst="rect">
            <a:avLst/>
          </a:prstGeom>
          <a:noFill/>
        </p:spPr>
        <p:txBody>
          <a:bodyPr wrap="none" rtlCol="0">
            <a:spAutoFit/>
          </a:bodyPr>
          <a:lstStyle/>
          <a:p>
            <a:r>
              <a:rPr lang="en-PH" dirty="0" smtClean="0"/>
              <a:t>1 copy to the </a:t>
            </a:r>
            <a:r>
              <a:rPr lang="en-PH" dirty="0" err="1" smtClean="0"/>
              <a:t>payor</a:t>
            </a:r>
            <a:endParaRPr lang="en-PH" dirty="0"/>
          </a:p>
        </p:txBody>
      </p:sp>
      <p:sp>
        <p:nvSpPr>
          <p:cNvPr id="11" name="TextBox 10"/>
          <p:cNvSpPr txBox="1"/>
          <p:nvPr/>
        </p:nvSpPr>
        <p:spPr>
          <a:xfrm>
            <a:off x="4435765" y="3948081"/>
            <a:ext cx="3810000" cy="646331"/>
          </a:xfrm>
          <a:prstGeom prst="rect">
            <a:avLst/>
          </a:prstGeom>
          <a:noFill/>
        </p:spPr>
        <p:txBody>
          <a:bodyPr wrap="square" rtlCol="0">
            <a:spAutoFit/>
          </a:bodyPr>
          <a:lstStyle/>
          <a:p>
            <a:r>
              <a:rPr lang="en-PH" dirty="0" smtClean="0"/>
              <a:t>1 copy to be attached by the </a:t>
            </a:r>
            <a:r>
              <a:rPr lang="en-PH" dirty="0" err="1" smtClean="0"/>
              <a:t>payor</a:t>
            </a:r>
            <a:r>
              <a:rPr lang="en-PH" dirty="0" smtClean="0"/>
              <a:t> to BIR Form 1600</a:t>
            </a:r>
            <a:endParaRPr lang="en-PH" dirty="0"/>
          </a:p>
        </p:txBody>
      </p:sp>
      <p:cxnSp>
        <p:nvCxnSpPr>
          <p:cNvPr id="13" name="Straight Arrow Connector 12"/>
          <p:cNvCxnSpPr/>
          <p:nvPr/>
        </p:nvCxnSpPr>
        <p:spPr>
          <a:xfrm flipV="1">
            <a:off x="3124200" y="3814703"/>
            <a:ext cx="1311565" cy="151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11" idx="1"/>
          </p:cNvCxnSpPr>
          <p:nvPr/>
        </p:nvCxnSpPr>
        <p:spPr>
          <a:xfrm>
            <a:off x="3161702" y="4065193"/>
            <a:ext cx="1274063" cy="206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456064" y="4791951"/>
            <a:ext cx="2454518" cy="369332"/>
          </a:xfrm>
          <a:prstGeom prst="rect">
            <a:avLst/>
          </a:prstGeom>
        </p:spPr>
        <p:txBody>
          <a:bodyPr wrap="none">
            <a:spAutoFit/>
          </a:bodyPr>
          <a:lstStyle/>
          <a:p>
            <a:r>
              <a:rPr lang="en-PH" dirty="0"/>
              <a:t>2 copies for the payee</a:t>
            </a:r>
          </a:p>
        </p:txBody>
      </p:sp>
      <p:sp>
        <p:nvSpPr>
          <p:cNvPr id="20" name="TextBox 19"/>
          <p:cNvSpPr txBox="1"/>
          <p:nvPr/>
        </p:nvSpPr>
        <p:spPr>
          <a:xfrm>
            <a:off x="4435765" y="5140868"/>
            <a:ext cx="2146742" cy="369332"/>
          </a:xfrm>
          <a:prstGeom prst="rect">
            <a:avLst/>
          </a:prstGeom>
          <a:noFill/>
        </p:spPr>
        <p:txBody>
          <a:bodyPr wrap="none" rtlCol="0">
            <a:spAutoFit/>
          </a:bodyPr>
          <a:lstStyle/>
          <a:p>
            <a:r>
              <a:rPr lang="en-PH" dirty="0" smtClean="0"/>
              <a:t>1 copy to the </a:t>
            </a:r>
            <a:r>
              <a:rPr lang="en-PH" dirty="0" err="1" smtClean="0"/>
              <a:t>payor</a:t>
            </a:r>
            <a:endParaRPr lang="en-PH" dirty="0"/>
          </a:p>
        </p:txBody>
      </p:sp>
      <p:sp>
        <p:nvSpPr>
          <p:cNvPr id="22" name="TextBox 21"/>
          <p:cNvSpPr txBox="1"/>
          <p:nvPr/>
        </p:nvSpPr>
        <p:spPr>
          <a:xfrm>
            <a:off x="4411381" y="5516296"/>
            <a:ext cx="3810000" cy="646331"/>
          </a:xfrm>
          <a:prstGeom prst="rect">
            <a:avLst/>
          </a:prstGeom>
          <a:noFill/>
        </p:spPr>
        <p:txBody>
          <a:bodyPr wrap="square" rtlCol="0">
            <a:spAutoFit/>
          </a:bodyPr>
          <a:lstStyle/>
          <a:p>
            <a:r>
              <a:rPr lang="en-PH" dirty="0" smtClean="0"/>
              <a:t>1 copy to be attached by the </a:t>
            </a:r>
            <a:r>
              <a:rPr lang="en-PH" dirty="0" err="1" smtClean="0"/>
              <a:t>payor</a:t>
            </a:r>
            <a:r>
              <a:rPr lang="en-PH" dirty="0" smtClean="0"/>
              <a:t> to BIR Form 1600</a:t>
            </a:r>
            <a:endParaRPr lang="en-PH" dirty="0"/>
          </a:p>
        </p:txBody>
      </p:sp>
      <p:cxnSp>
        <p:nvCxnSpPr>
          <p:cNvPr id="23" name="Straight Arrow Connector 22"/>
          <p:cNvCxnSpPr/>
          <p:nvPr/>
        </p:nvCxnSpPr>
        <p:spPr>
          <a:xfrm>
            <a:off x="2993137" y="5433856"/>
            <a:ext cx="1274063" cy="206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011425" y="4989202"/>
            <a:ext cx="1311565" cy="151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030175" y="5146721"/>
            <a:ext cx="1274063" cy="206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2"/>
          </p:nvPr>
        </p:nvSpPr>
        <p:spPr/>
        <p:txBody>
          <a:bodyPr/>
          <a:lstStyle/>
          <a:p>
            <a:pPr>
              <a:defRPr/>
            </a:pPr>
            <a:fld id="{FDEDF7A1-439F-48D3-B1E9-B446256057D4}" type="slidenum">
              <a:rPr lang="en-PH" smtClean="0"/>
              <a:pPr>
                <a:defRPr/>
              </a:pPr>
              <a:t>15</a:t>
            </a:fld>
            <a:endParaRPr lang="en-PH" dirty="0"/>
          </a:p>
        </p:txBody>
      </p:sp>
      <p:pic>
        <p:nvPicPr>
          <p:cNvPr id="26"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70069310"/>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1677988"/>
            <a:ext cx="792480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306056" cy="4093428"/>
          </a:xfrm>
          <a:prstGeom prst="rect">
            <a:avLst/>
          </a:prstGeom>
          <a:noFill/>
        </p:spPr>
        <p:txBody>
          <a:bodyPr wrap="square" rtlCol="0">
            <a:spAutoFit/>
          </a:bodyPr>
          <a:lstStyle/>
          <a:p>
            <a:pPr marL="285750" indent="-285750">
              <a:buFont typeface="Wingdings" pitchFamily="2" charset="2"/>
              <a:buChar char="Ø"/>
            </a:pPr>
            <a:r>
              <a:rPr lang="en-US" sz="2000" b="1" dirty="0" smtClean="0">
                <a:solidFill>
                  <a:schemeClr val="tx2"/>
                </a:solidFill>
              </a:rPr>
              <a:t>Bookkeeping Requirement</a:t>
            </a:r>
            <a:r>
              <a:rPr lang="en-US" sz="2000" dirty="0" smtClean="0"/>
              <a:t>:</a:t>
            </a:r>
          </a:p>
          <a:p>
            <a:endParaRPr lang="en-US" sz="2000" dirty="0"/>
          </a:p>
          <a:p>
            <a:r>
              <a:rPr lang="en-US" sz="2000" dirty="0"/>
              <a:t> </a:t>
            </a:r>
            <a:r>
              <a:rPr lang="en-US" sz="2000" dirty="0" smtClean="0"/>
              <a:t>“Sec. 232. </a:t>
            </a:r>
            <a:r>
              <a:rPr lang="en-US" sz="2000" i="1" dirty="0" smtClean="0"/>
              <a:t>Keeping of Books of Accounts.-</a:t>
            </a:r>
          </a:p>
          <a:p>
            <a:pPr algn="just"/>
            <a:r>
              <a:rPr lang="en-US" sz="2000" i="1" dirty="0" smtClean="0"/>
              <a:t>(A) Corporations, Companies, Partnerships or Persons Required to Keep Books of Accounts</a:t>
            </a:r>
            <a:r>
              <a:rPr lang="en-US" sz="2000" dirty="0" smtClean="0"/>
              <a:t>.- All corporations, companies, partnerships or persons required by law to pay internal revenue taxes shall keep a journal and a ledger or their equivalents: </a:t>
            </a:r>
            <a:r>
              <a:rPr lang="en-US" sz="2000" i="1" dirty="0" smtClean="0"/>
              <a:t>Provided, however</a:t>
            </a:r>
            <a:r>
              <a:rPr lang="en-US" sz="2000" dirty="0" smtClean="0"/>
              <a:t>, That those whose quarterly sales, earnings, receipts, or output do not exceed Fifty thousand pesos (P50,000) shall keep and use </a:t>
            </a:r>
            <a:r>
              <a:rPr lang="en-US" sz="2000" u="sng" dirty="0" smtClean="0"/>
              <a:t>simplified set of bookkeeping records</a:t>
            </a:r>
            <a:r>
              <a:rPr lang="en-US" sz="2000" dirty="0" smtClean="0"/>
              <a:t> duly authorized by the Secretary of Finance wherein all transactions and results of operations are shown and from which all taxes due the Government may </a:t>
            </a:r>
            <a:endParaRPr lang="en-PH" sz="2000" dirty="0"/>
          </a:p>
        </p:txBody>
      </p:sp>
      <p:sp>
        <p:nvSpPr>
          <p:cNvPr id="4" name="Slide Number Placeholder 3"/>
          <p:cNvSpPr>
            <a:spLocks noGrp="1"/>
          </p:cNvSpPr>
          <p:nvPr>
            <p:ph type="sldNum" sz="quarter" idx="12"/>
          </p:nvPr>
        </p:nvSpPr>
        <p:spPr/>
        <p:txBody>
          <a:bodyPr/>
          <a:lstStyle/>
          <a:p>
            <a:pPr>
              <a:defRPr/>
            </a:pPr>
            <a:fld id="{FDEDF7A1-439F-48D3-B1E9-B446256057D4}" type="slidenum">
              <a:rPr lang="en-PH" smtClean="0"/>
              <a:pPr>
                <a:defRPr/>
              </a:pPr>
              <a:t>16</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04464444"/>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1677988"/>
            <a:ext cx="792480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306056" cy="4401205"/>
          </a:xfrm>
          <a:prstGeom prst="rect">
            <a:avLst/>
          </a:prstGeom>
          <a:noFill/>
        </p:spPr>
        <p:txBody>
          <a:bodyPr wrap="square" rtlCol="0">
            <a:spAutoFit/>
          </a:bodyPr>
          <a:lstStyle/>
          <a:p>
            <a:pPr marL="285750" indent="-285750">
              <a:buFont typeface="Wingdings" pitchFamily="2" charset="2"/>
              <a:buChar char="Ø"/>
            </a:pPr>
            <a:r>
              <a:rPr lang="en-US" sz="2000" b="1" dirty="0" smtClean="0">
                <a:solidFill>
                  <a:schemeClr val="tx2"/>
                </a:solidFill>
              </a:rPr>
              <a:t>Bookkeeping Requirement</a:t>
            </a:r>
            <a:r>
              <a:rPr lang="en-US" sz="2000" dirty="0" smtClean="0"/>
              <a:t>:</a:t>
            </a:r>
          </a:p>
          <a:p>
            <a:endParaRPr lang="en-US" sz="2000" dirty="0" smtClean="0"/>
          </a:p>
          <a:p>
            <a:pPr algn="just"/>
            <a:r>
              <a:rPr lang="en-US" sz="2000" dirty="0"/>
              <a:t>r</a:t>
            </a:r>
            <a:r>
              <a:rPr lang="en-US" sz="2000" dirty="0" smtClean="0"/>
              <a:t>eadily and accurately be ascertained and determined any time of the year: </a:t>
            </a:r>
            <a:r>
              <a:rPr lang="en-US" sz="2000" i="1" dirty="0" smtClean="0"/>
              <a:t>Provided, further</a:t>
            </a:r>
            <a:r>
              <a:rPr lang="en-US" sz="2000" dirty="0" smtClean="0"/>
              <a:t>, That corporations, companies, partnerships or persons whose quarterly sales, earnings, receipts or output exceed One hundred fifty thousand pesos (P150,000), shall have their books of accounts audited and examined yearly by independent Certified Public Accountants and their income tax returns accompanied with a duly accomplished Account Information Form (AIF) which shall contain, among others, information lifted from certified balance sheets, profit and loss statements, schedules listing income-producing properties and the corresponding income therefrom and other relevant statements.”</a:t>
            </a:r>
            <a:endParaRPr lang="en-US" sz="2000" dirty="0"/>
          </a:p>
        </p:txBody>
      </p:sp>
      <p:sp>
        <p:nvSpPr>
          <p:cNvPr id="4" name="Slide Number Placeholder 3"/>
          <p:cNvSpPr>
            <a:spLocks noGrp="1"/>
          </p:cNvSpPr>
          <p:nvPr>
            <p:ph type="sldNum" sz="quarter" idx="12"/>
          </p:nvPr>
        </p:nvSpPr>
        <p:spPr/>
        <p:txBody>
          <a:bodyPr/>
          <a:lstStyle/>
          <a:p>
            <a:pPr>
              <a:defRPr/>
            </a:pPr>
            <a:fld id="{FDEDF7A1-439F-48D3-B1E9-B446256057D4}" type="slidenum">
              <a:rPr lang="en-PH" smtClean="0"/>
              <a:pPr>
                <a:defRPr/>
              </a:pPr>
              <a:t>17</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3792571"/>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1676400"/>
            <a:ext cx="79248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306056" cy="4401205"/>
          </a:xfrm>
          <a:prstGeom prst="rect">
            <a:avLst/>
          </a:prstGeom>
          <a:noFill/>
        </p:spPr>
        <p:txBody>
          <a:bodyPr wrap="square" rtlCol="0">
            <a:spAutoFit/>
          </a:bodyPr>
          <a:lstStyle/>
          <a:p>
            <a:pPr marL="285750" indent="-285750">
              <a:buFont typeface="Wingdings" pitchFamily="2" charset="2"/>
              <a:buChar char="Ø"/>
            </a:pPr>
            <a:r>
              <a:rPr lang="en-US" sz="2000" b="1" dirty="0" smtClean="0">
                <a:solidFill>
                  <a:schemeClr val="tx2"/>
                </a:solidFill>
              </a:rPr>
              <a:t>Bookkeeping Requirement</a:t>
            </a:r>
            <a:r>
              <a:rPr lang="en-US" sz="2000" dirty="0" smtClean="0"/>
              <a:t>:</a:t>
            </a:r>
          </a:p>
          <a:p>
            <a:endParaRPr lang="en-US" sz="2000" dirty="0" smtClean="0"/>
          </a:p>
          <a:p>
            <a:pPr algn="just"/>
            <a:r>
              <a:rPr lang="en-US" sz="2000" dirty="0" smtClean="0"/>
              <a:t>	</a:t>
            </a:r>
            <a:r>
              <a:rPr lang="en-US" sz="2000" u="sng" dirty="0" smtClean="0"/>
              <a:t>Registration of Books of Accounts </a:t>
            </a:r>
            <a:r>
              <a:rPr lang="en-US" sz="2000" dirty="0" smtClean="0"/>
              <a:t>– included in BIR Form 1901, the registered books of accounts shall be used until all the pages are consumed.  However, if the taxpayer wishes to use separate books of accounts for every calendar year, the registration thereof must be made on or before December 31 of each year.</a:t>
            </a:r>
          </a:p>
          <a:p>
            <a:pPr algn="just"/>
            <a:endParaRPr lang="en-US" sz="2000" dirty="0"/>
          </a:p>
          <a:p>
            <a:pPr algn="just"/>
            <a:r>
              <a:rPr lang="en-US" sz="2000" dirty="0" smtClean="0"/>
              <a:t>	</a:t>
            </a:r>
            <a:r>
              <a:rPr lang="en-US" sz="2000" u="sng" dirty="0" smtClean="0"/>
              <a:t>Preservation of Books of Accounts </a:t>
            </a:r>
            <a:r>
              <a:rPr lang="en-US" sz="2000" dirty="0" smtClean="0"/>
              <a:t>-   … shall be preserved for a period beginning from the last entry in each book until the last day prescribed by Section 203 within which the Commissioner is authorized to make assessment.</a:t>
            </a:r>
          </a:p>
          <a:p>
            <a:pPr algn="just"/>
            <a:endParaRPr lang="en-US" sz="2000" dirty="0" smtClean="0"/>
          </a:p>
        </p:txBody>
      </p:sp>
      <p:sp>
        <p:nvSpPr>
          <p:cNvPr id="4" name="Slide Number Placeholder 3"/>
          <p:cNvSpPr>
            <a:spLocks noGrp="1"/>
          </p:cNvSpPr>
          <p:nvPr>
            <p:ph type="sldNum" sz="quarter" idx="12"/>
          </p:nvPr>
        </p:nvSpPr>
        <p:spPr/>
        <p:txBody>
          <a:bodyPr/>
          <a:lstStyle/>
          <a:p>
            <a:pPr>
              <a:defRPr/>
            </a:pPr>
            <a:fld id="{FDEDF7A1-439F-48D3-B1E9-B446256057D4}" type="slidenum">
              <a:rPr lang="en-PH" smtClean="0"/>
              <a:pPr>
                <a:defRPr/>
              </a:pPr>
              <a:t>18</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71902592"/>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1676400"/>
            <a:ext cx="79248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306056" cy="2862322"/>
          </a:xfrm>
          <a:prstGeom prst="rect">
            <a:avLst/>
          </a:prstGeom>
          <a:noFill/>
        </p:spPr>
        <p:txBody>
          <a:bodyPr wrap="square" rtlCol="0">
            <a:spAutoFit/>
          </a:bodyPr>
          <a:lstStyle/>
          <a:p>
            <a:pPr marL="285750" indent="-285750">
              <a:buFont typeface="Wingdings" pitchFamily="2" charset="2"/>
              <a:buChar char="Ø"/>
            </a:pPr>
            <a:r>
              <a:rPr lang="en-US" sz="2000" b="1" dirty="0" smtClean="0">
                <a:solidFill>
                  <a:schemeClr val="tx2"/>
                </a:solidFill>
              </a:rPr>
              <a:t>Filing of Required Tax Returns</a:t>
            </a:r>
            <a:r>
              <a:rPr lang="en-US" sz="2000" dirty="0" smtClean="0"/>
              <a:t>:</a:t>
            </a:r>
          </a:p>
          <a:p>
            <a:endParaRPr lang="en-US" sz="2000" dirty="0" smtClean="0"/>
          </a:p>
          <a:p>
            <a:pPr algn="just"/>
            <a:r>
              <a:rPr lang="en-US" sz="2000" b="1" dirty="0" smtClean="0"/>
              <a:t>Income Tax Return </a:t>
            </a:r>
            <a:r>
              <a:rPr lang="en-US" sz="2000" dirty="0" smtClean="0"/>
              <a:t>– </a:t>
            </a:r>
          </a:p>
          <a:p>
            <a:pPr algn="just"/>
            <a:endParaRPr lang="en-US" sz="2000" dirty="0" smtClean="0"/>
          </a:p>
          <a:p>
            <a:pPr algn="just"/>
            <a:endParaRPr lang="en-US" sz="2000" dirty="0" smtClean="0"/>
          </a:p>
          <a:p>
            <a:pPr algn="just"/>
            <a:endParaRPr lang="en-US" sz="2000" dirty="0" smtClean="0"/>
          </a:p>
          <a:p>
            <a:pPr algn="just"/>
            <a:endParaRPr lang="en-US" sz="2000" dirty="0"/>
          </a:p>
          <a:p>
            <a:pPr algn="just"/>
            <a:endParaRPr lang="en-US" sz="2000" dirty="0"/>
          </a:p>
          <a:p>
            <a:pPr algn="just"/>
            <a:r>
              <a:rPr lang="en-US" sz="2000" dirty="0" smtClean="0"/>
              <a:t>	</a:t>
            </a:r>
          </a:p>
        </p:txBody>
      </p:sp>
      <p:graphicFrame>
        <p:nvGraphicFramePr>
          <p:cNvPr id="3" name="Table 2"/>
          <p:cNvGraphicFramePr>
            <a:graphicFrameLocks noGrp="1"/>
          </p:cNvGraphicFramePr>
          <p:nvPr>
            <p:extLst>
              <p:ext uri="{D42A27DB-BD31-4B8C-83A1-F6EECF244321}">
                <p14:modId xmlns="" xmlns:p14="http://schemas.microsoft.com/office/powerpoint/2010/main" val="1907209341"/>
              </p:ext>
            </p:extLst>
          </p:nvPr>
        </p:nvGraphicFramePr>
        <p:xfrm>
          <a:off x="1219200" y="2971800"/>
          <a:ext cx="7467600" cy="2532063"/>
        </p:xfrm>
        <a:graphic>
          <a:graphicData uri="http://schemas.openxmlformats.org/drawingml/2006/table">
            <a:tbl>
              <a:tblPr firstRow="1" bandRow="1">
                <a:tableStyleId>{5C22544A-7EE6-4342-B048-85BDC9FD1C3A}</a:tableStyleId>
              </a:tblPr>
              <a:tblGrid>
                <a:gridCol w="2135124"/>
                <a:gridCol w="5332476"/>
              </a:tblGrid>
              <a:tr h="428943">
                <a:tc>
                  <a:txBody>
                    <a:bodyPr/>
                    <a:lstStyle/>
                    <a:p>
                      <a:pPr algn="ctr"/>
                      <a:r>
                        <a:rPr lang="en-PH" dirty="0" smtClean="0"/>
                        <a:t>BIR Form</a:t>
                      </a:r>
                      <a:endParaRPr lang="en-PH" dirty="0"/>
                    </a:p>
                  </a:txBody>
                  <a:tcPr/>
                </a:tc>
                <a:tc>
                  <a:txBody>
                    <a:bodyPr/>
                    <a:lstStyle/>
                    <a:p>
                      <a:pPr algn="ctr"/>
                      <a:r>
                        <a:rPr lang="en-PH" dirty="0" smtClean="0"/>
                        <a:t>Due Dates</a:t>
                      </a:r>
                      <a:endParaRPr lang="en-PH" dirty="0"/>
                    </a:p>
                  </a:txBody>
                  <a:tcPr/>
                </a:tc>
              </a:tr>
              <a:tr h="428943">
                <a:tc>
                  <a:txBody>
                    <a:bodyPr/>
                    <a:lstStyle/>
                    <a:p>
                      <a:r>
                        <a:rPr lang="en-PH" dirty="0" smtClean="0"/>
                        <a:t>BIR Form No. 1701</a:t>
                      </a:r>
                      <a:endParaRPr lang="en-PH" dirty="0"/>
                    </a:p>
                  </a:txBody>
                  <a:tcPr/>
                </a:tc>
                <a:tc>
                  <a:txBody>
                    <a:bodyPr/>
                    <a:lstStyle/>
                    <a:p>
                      <a:r>
                        <a:rPr lang="en-PH" dirty="0" smtClean="0"/>
                        <a:t>On</a:t>
                      </a:r>
                      <a:r>
                        <a:rPr lang="en-PH" baseline="0" dirty="0" smtClean="0"/>
                        <a:t> or before April 15 following the close of calendar year</a:t>
                      </a:r>
                      <a:endParaRPr lang="en-PH" dirty="0"/>
                    </a:p>
                  </a:txBody>
                  <a:tcPr/>
                </a:tc>
              </a:tr>
              <a:tr h="428943">
                <a:tc>
                  <a:txBody>
                    <a:bodyPr/>
                    <a:lstStyle/>
                    <a:p>
                      <a:r>
                        <a:rPr lang="en-PH" dirty="0" smtClean="0"/>
                        <a:t>BIR Form No. 1701Q</a:t>
                      </a:r>
                      <a:endParaRPr lang="en-PH" dirty="0"/>
                    </a:p>
                  </a:txBody>
                  <a:tcPr/>
                </a:tc>
                <a:tc>
                  <a:txBody>
                    <a:bodyPr/>
                    <a:lstStyle/>
                    <a:p>
                      <a:r>
                        <a:rPr lang="en-PH" dirty="0" smtClean="0"/>
                        <a:t>1</a:t>
                      </a:r>
                      <a:r>
                        <a:rPr lang="en-PH" baseline="30000" dirty="0" smtClean="0"/>
                        <a:t>st</a:t>
                      </a:r>
                      <a:r>
                        <a:rPr lang="en-PH" dirty="0" smtClean="0"/>
                        <a:t> Quarter –On or before April 15 of</a:t>
                      </a:r>
                      <a:r>
                        <a:rPr lang="en-PH" baseline="0" dirty="0" smtClean="0"/>
                        <a:t> the current  CY;</a:t>
                      </a:r>
                    </a:p>
                    <a:p>
                      <a:r>
                        <a:rPr lang="en-PH" baseline="0" dirty="0" smtClean="0"/>
                        <a:t>2</a:t>
                      </a:r>
                      <a:r>
                        <a:rPr lang="en-PH" baseline="30000" dirty="0" smtClean="0"/>
                        <a:t>nd</a:t>
                      </a:r>
                      <a:r>
                        <a:rPr lang="en-PH" baseline="0" dirty="0" smtClean="0"/>
                        <a:t> </a:t>
                      </a:r>
                      <a:r>
                        <a:rPr lang="en-PH" baseline="0" dirty="0" err="1" smtClean="0"/>
                        <a:t>Qtr</a:t>
                      </a:r>
                      <a:r>
                        <a:rPr lang="en-PH" baseline="0" dirty="0" smtClean="0"/>
                        <a:t>  - on or before  August 15 of the current year</a:t>
                      </a:r>
                    </a:p>
                    <a:p>
                      <a:r>
                        <a:rPr lang="en-PH" baseline="0" dirty="0" smtClean="0"/>
                        <a:t>3</a:t>
                      </a:r>
                      <a:r>
                        <a:rPr lang="en-PH" baseline="30000" dirty="0" smtClean="0"/>
                        <a:t>rd</a:t>
                      </a:r>
                      <a:r>
                        <a:rPr lang="en-PH" baseline="0" dirty="0" smtClean="0"/>
                        <a:t> </a:t>
                      </a:r>
                      <a:r>
                        <a:rPr lang="en-PH" baseline="0" dirty="0" err="1" smtClean="0"/>
                        <a:t>Qtr</a:t>
                      </a:r>
                      <a:r>
                        <a:rPr lang="en-PH" baseline="0" dirty="0" smtClean="0"/>
                        <a:t> – on or before  November 15 of the current year</a:t>
                      </a:r>
                    </a:p>
                    <a:p>
                      <a:endParaRPr lang="en-PH" dirty="0"/>
                    </a:p>
                  </a:txBody>
                  <a:tcPr/>
                </a:tc>
              </a:tr>
            </a:tbl>
          </a:graphicData>
        </a:graphic>
      </p:graphicFrame>
      <p:sp>
        <p:nvSpPr>
          <p:cNvPr id="7" name="Slide Number Placeholder 6"/>
          <p:cNvSpPr>
            <a:spLocks noGrp="1"/>
          </p:cNvSpPr>
          <p:nvPr>
            <p:ph type="sldNum" sz="quarter" idx="12"/>
          </p:nvPr>
        </p:nvSpPr>
        <p:spPr/>
        <p:txBody>
          <a:bodyPr/>
          <a:lstStyle/>
          <a:p>
            <a:pPr>
              <a:defRPr/>
            </a:pPr>
            <a:fld id="{FDEDF7A1-439F-48D3-B1E9-B446256057D4}" type="slidenum">
              <a:rPr lang="en-PH" smtClean="0"/>
              <a:pPr>
                <a:defRPr/>
              </a:pPr>
              <a:t>19</a:t>
            </a:fld>
            <a:endParaRPr lang="en-PH" dirty="0"/>
          </a:p>
        </p:txBody>
      </p:sp>
      <p:pic>
        <p:nvPicPr>
          <p:cNvPr id="9"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29164528"/>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467600" cy="4154984"/>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Registration Requirement</a:t>
            </a:r>
            <a:r>
              <a:rPr lang="en-US" sz="2000" dirty="0" smtClean="0"/>
              <a:t>:</a:t>
            </a:r>
          </a:p>
          <a:p>
            <a:endParaRPr lang="en-US" sz="2000" dirty="0"/>
          </a:p>
          <a:p>
            <a:r>
              <a:rPr lang="en-US" sz="2000" dirty="0"/>
              <a:t> </a:t>
            </a:r>
            <a:r>
              <a:rPr lang="en-US" sz="2000" u="sng" dirty="0" smtClean="0"/>
              <a:t>Section 236 of the Tax Code </a:t>
            </a:r>
            <a:r>
              <a:rPr lang="en-US" sz="2000" dirty="0" smtClean="0"/>
              <a:t>–</a:t>
            </a:r>
          </a:p>
          <a:p>
            <a:endParaRPr lang="en-US" sz="2000" dirty="0"/>
          </a:p>
          <a:p>
            <a:r>
              <a:rPr lang="en-US" sz="2000" dirty="0" smtClean="0"/>
              <a:t>“</a:t>
            </a:r>
            <a:r>
              <a:rPr lang="en-US" sz="2000" b="1" dirty="0" smtClean="0"/>
              <a:t>(A) </a:t>
            </a:r>
            <a:r>
              <a:rPr lang="en-US" sz="2000" b="1" i="1" dirty="0" smtClean="0"/>
              <a:t>Requirements</a:t>
            </a:r>
            <a:r>
              <a:rPr lang="en-US" sz="2000" dirty="0" smtClean="0"/>
              <a:t>.- Every person subject to any internal revenue tax shall register once with the appropriate Revenue District Officer:</a:t>
            </a:r>
          </a:p>
          <a:p>
            <a:endParaRPr lang="en-US" sz="2000" dirty="0" smtClean="0"/>
          </a:p>
          <a:p>
            <a:pPr marL="457200" indent="-457200">
              <a:buAutoNum type="arabicParenBoth"/>
            </a:pPr>
            <a:r>
              <a:rPr lang="en-US" sz="2000" dirty="0" smtClean="0"/>
              <a:t>Within ten (10) days from the date of employment, or</a:t>
            </a:r>
          </a:p>
          <a:p>
            <a:pPr marL="457200" indent="-457200">
              <a:buAutoNum type="arabicParenBoth"/>
            </a:pPr>
            <a:r>
              <a:rPr lang="en-US" sz="2000" dirty="0" smtClean="0"/>
              <a:t>On or before the commencement of business, or</a:t>
            </a:r>
          </a:p>
          <a:p>
            <a:pPr marL="457200" indent="-457200">
              <a:buAutoNum type="arabicParenBoth"/>
            </a:pPr>
            <a:r>
              <a:rPr lang="en-US" sz="2000" dirty="0" smtClean="0"/>
              <a:t>Before payment of any tax due, or</a:t>
            </a:r>
          </a:p>
          <a:p>
            <a:pPr marL="457200" indent="-457200">
              <a:buAutoNum type="arabicParenBoth"/>
            </a:pPr>
            <a:r>
              <a:rPr lang="en-US" sz="2000" dirty="0" smtClean="0"/>
              <a:t>Upon filing of a return, statement or declarations as required in this Code.”</a:t>
            </a:r>
            <a:endParaRPr lang="en-PH" sz="20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2</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41797860"/>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1676400"/>
            <a:ext cx="79248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306056" cy="3170099"/>
          </a:xfrm>
          <a:prstGeom prst="rect">
            <a:avLst/>
          </a:prstGeom>
          <a:noFill/>
        </p:spPr>
        <p:txBody>
          <a:bodyPr wrap="square" rtlCol="0">
            <a:spAutoFit/>
          </a:bodyPr>
          <a:lstStyle/>
          <a:p>
            <a:pPr marL="285750" indent="-285750">
              <a:buFont typeface="Wingdings" pitchFamily="2" charset="2"/>
              <a:buChar char="Ø"/>
            </a:pPr>
            <a:r>
              <a:rPr lang="en-US" sz="2000" b="1" dirty="0" smtClean="0">
                <a:solidFill>
                  <a:schemeClr val="tx2"/>
                </a:solidFill>
              </a:rPr>
              <a:t>Filing of Required Tax Returns</a:t>
            </a:r>
            <a:r>
              <a:rPr lang="en-US" sz="2000" dirty="0" smtClean="0"/>
              <a:t>:</a:t>
            </a:r>
          </a:p>
          <a:p>
            <a:endParaRPr lang="en-US" sz="2000" dirty="0" smtClean="0"/>
          </a:p>
          <a:p>
            <a:pPr algn="just"/>
            <a:r>
              <a:rPr lang="en-US" sz="2000" b="1" dirty="0" smtClean="0"/>
              <a:t>Percentage Tax Return </a:t>
            </a:r>
            <a:r>
              <a:rPr lang="en-US" sz="2000" dirty="0" smtClean="0"/>
              <a:t>– </a:t>
            </a:r>
          </a:p>
          <a:p>
            <a:pPr algn="just"/>
            <a:endParaRPr lang="en-US" sz="2000" dirty="0" smtClean="0"/>
          </a:p>
          <a:p>
            <a:pPr algn="just"/>
            <a:endParaRPr lang="en-US" sz="2000" dirty="0" smtClean="0"/>
          </a:p>
          <a:p>
            <a:pPr algn="just"/>
            <a:endParaRPr lang="en-US" sz="2000" dirty="0" smtClean="0"/>
          </a:p>
          <a:p>
            <a:pPr algn="just"/>
            <a:endParaRPr lang="en-US" sz="2000" dirty="0"/>
          </a:p>
          <a:p>
            <a:pPr algn="just"/>
            <a:r>
              <a:rPr lang="en-US" sz="2000" dirty="0" smtClean="0"/>
              <a:t> </a:t>
            </a:r>
          </a:p>
          <a:p>
            <a:pPr algn="just"/>
            <a:r>
              <a:rPr lang="en-US" sz="2000" b="1" dirty="0" smtClean="0"/>
              <a:t>Value Added Tax Return </a:t>
            </a:r>
            <a:r>
              <a:rPr lang="en-US" sz="2000" dirty="0" smtClean="0"/>
              <a:t>-</a:t>
            </a:r>
            <a:endParaRPr lang="en-US" sz="2000" dirty="0"/>
          </a:p>
          <a:p>
            <a:pPr algn="just"/>
            <a:r>
              <a:rPr lang="en-US" sz="2000" dirty="0" smtClean="0"/>
              <a:t>	</a:t>
            </a:r>
          </a:p>
        </p:txBody>
      </p:sp>
      <p:graphicFrame>
        <p:nvGraphicFramePr>
          <p:cNvPr id="3" name="Table 2"/>
          <p:cNvGraphicFramePr>
            <a:graphicFrameLocks noGrp="1"/>
          </p:cNvGraphicFramePr>
          <p:nvPr>
            <p:extLst>
              <p:ext uri="{D42A27DB-BD31-4B8C-83A1-F6EECF244321}">
                <p14:modId xmlns="" xmlns:p14="http://schemas.microsoft.com/office/powerpoint/2010/main" val="1028102497"/>
              </p:ext>
            </p:extLst>
          </p:nvPr>
        </p:nvGraphicFramePr>
        <p:xfrm>
          <a:off x="1141476" y="2819400"/>
          <a:ext cx="7467600" cy="857886"/>
        </p:xfrm>
        <a:graphic>
          <a:graphicData uri="http://schemas.openxmlformats.org/drawingml/2006/table">
            <a:tbl>
              <a:tblPr firstRow="1" bandRow="1">
                <a:tableStyleId>{5C22544A-7EE6-4342-B048-85BDC9FD1C3A}</a:tableStyleId>
              </a:tblPr>
              <a:tblGrid>
                <a:gridCol w="2287524"/>
                <a:gridCol w="5180076"/>
              </a:tblGrid>
              <a:tr h="428943">
                <a:tc>
                  <a:txBody>
                    <a:bodyPr/>
                    <a:lstStyle/>
                    <a:p>
                      <a:pPr algn="ctr"/>
                      <a:r>
                        <a:rPr lang="en-PH" dirty="0" smtClean="0"/>
                        <a:t>BIR Form</a:t>
                      </a:r>
                      <a:endParaRPr lang="en-PH" dirty="0"/>
                    </a:p>
                  </a:txBody>
                  <a:tcPr/>
                </a:tc>
                <a:tc>
                  <a:txBody>
                    <a:bodyPr/>
                    <a:lstStyle/>
                    <a:p>
                      <a:pPr algn="ctr"/>
                      <a:r>
                        <a:rPr lang="en-PH" dirty="0" smtClean="0"/>
                        <a:t>Due Dates</a:t>
                      </a:r>
                      <a:endParaRPr lang="en-PH" dirty="0"/>
                    </a:p>
                  </a:txBody>
                  <a:tcPr/>
                </a:tc>
              </a:tr>
              <a:tr h="428943">
                <a:tc>
                  <a:txBody>
                    <a:bodyPr/>
                    <a:lstStyle/>
                    <a:p>
                      <a:r>
                        <a:rPr lang="en-PH" dirty="0" smtClean="0"/>
                        <a:t>BIR Form No.  2551 M</a:t>
                      </a:r>
                      <a:endParaRPr lang="en-PH" dirty="0"/>
                    </a:p>
                  </a:txBody>
                  <a:tcPr/>
                </a:tc>
                <a:tc>
                  <a:txBody>
                    <a:bodyPr/>
                    <a:lstStyle/>
                    <a:p>
                      <a:r>
                        <a:rPr lang="en-PH" dirty="0" smtClean="0"/>
                        <a:t>Within twenty</a:t>
                      </a:r>
                      <a:r>
                        <a:rPr lang="en-PH" baseline="0" dirty="0" smtClean="0"/>
                        <a:t> days following the close of the month</a:t>
                      </a:r>
                      <a:endParaRPr lang="en-PH" dirty="0"/>
                    </a:p>
                  </a:txBody>
                  <a:tcPr/>
                </a:tc>
              </a:tr>
            </a:tbl>
          </a:graphicData>
        </a:graphic>
      </p:graphicFrame>
      <p:graphicFrame>
        <p:nvGraphicFramePr>
          <p:cNvPr id="8" name="Table 7"/>
          <p:cNvGraphicFramePr>
            <a:graphicFrameLocks noGrp="1"/>
          </p:cNvGraphicFramePr>
          <p:nvPr>
            <p:extLst>
              <p:ext uri="{D42A27DB-BD31-4B8C-83A1-F6EECF244321}">
                <p14:modId xmlns="" xmlns:p14="http://schemas.microsoft.com/office/powerpoint/2010/main" val="3087886290"/>
              </p:ext>
            </p:extLst>
          </p:nvPr>
        </p:nvGraphicFramePr>
        <p:xfrm>
          <a:off x="1141476" y="4668389"/>
          <a:ext cx="7467600" cy="1709103"/>
        </p:xfrm>
        <a:graphic>
          <a:graphicData uri="http://schemas.openxmlformats.org/drawingml/2006/table">
            <a:tbl>
              <a:tblPr firstRow="1" bandRow="1">
                <a:tableStyleId>{5C22544A-7EE6-4342-B048-85BDC9FD1C3A}</a:tableStyleId>
              </a:tblPr>
              <a:tblGrid>
                <a:gridCol w="2287524"/>
                <a:gridCol w="5180076"/>
              </a:tblGrid>
              <a:tr h="428943">
                <a:tc>
                  <a:txBody>
                    <a:bodyPr/>
                    <a:lstStyle/>
                    <a:p>
                      <a:pPr algn="ctr"/>
                      <a:r>
                        <a:rPr lang="en-PH" dirty="0" smtClean="0"/>
                        <a:t>BIR Form</a:t>
                      </a:r>
                      <a:endParaRPr lang="en-PH" dirty="0"/>
                    </a:p>
                  </a:txBody>
                  <a:tcPr/>
                </a:tc>
                <a:tc>
                  <a:txBody>
                    <a:bodyPr/>
                    <a:lstStyle/>
                    <a:p>
                      <a:pPr algn="ctr"/>
                      <a:r>
                        <a:rPr lang="en-PH" dirty="0" smtClean="0"/>
                        <a:t>Due Dates</a:t>
                      </a:r>
                      <a:endParaRPr lang="en-PH" dirty="0"/>
                    </a:p>
                  </a:txBody>
                  <a:tcPr/>
                </a:tc>
              </a:tr>
              <a:tr h="428943">
                <a:tc>
                  <a:txBody>
                    <a:bodyPr/>
                    <a:lstStyle/>
                    <a:p>
                      <a:r>
                        <a:rPr lang="en-PH" dirty="0" smtClean="0"/>
                        <a:t>BIR Form No.  2550 M</a:t>
                      </a:r>
                      <a:endParaRPr lang="en-P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t>Within twenty</a:t>
                      </a:r>
                      <a:r>
                        <a:rPr lang="en-PH" baseline="0" dirty="0" smtClean="0"/>
                        <a:t> days following the close of the month</a:t>
                      </a:r>
                      <a:endParaRPr lang="en-PH" dirty="0" smtClean="0"/>
                    </a:p>
                    <a:p>
                      <a:endParaRPr lang="en-PH" dirty="0"/>
                    </a:p>
                  </a:txBody>
                  <a:tcPr/>
                </a:tc>
              </a:tr>
              <a:tr h="428943">
                <a:tc>
                  <a:txBody>
                    <a:bodyPr/>
                    <a:lstStyle/>
                    <a:p>
                      <a:r>
                        <a:rPr lang="en-PH" dirty="0" smtClean="0"/>
                        <a:t>BIR Form No. 2550Q</a:t>
                      </a:r>
                      <a:endParaRPr lang="en-PH" dirty="0"/>
                    </a:p>
                  </a:txBody>
                  <a:tcPr/>
                </a:tc>
                <a:tc>
                  <a:txBody>
                    <a:bodyPr/>
                    <a:lstStyle/>
                    <a:p>
                      <a:r>
                        <a:rPr lang="en-PH" dirty="0" smtClean="0"/>
                        <a:t>Within twenty-five days following the close of the taxable</a:t>
                      </a:r>
                      <a:r>
                        <a:rPr lang="en-PH" baseline="0" dirty="0" smtClean="0"/>
                        <a:t> quarter</a:t>
                      </a:r>
                      <a:endParaRPr lang="en-PH" dirty="0"/>
                    </a:p>
                  </a:txBody>
                  <a:tcPr/>
                </a:tc>
              </a:tr>
            </a:tbl>
          </a:graphicData>
        </a:graphic>
      </p:graphicFrame>
      <p:sp>
        <p:nvSpPr>
          <p:cNvPr id="4" name="Slide Number Placeholder 3"/>
          <p:cNvSpPr>
            <a:spLocks noGrp="1"/>
          </p:cNvSpPr>
          <p:nvPr>
            <p:ph type="sldNum" sz="quarter" idx="12"/>
          </p:nvPr>
        </p:nvSpPr>
        <p:spPr/>
        <p:txBody>
          <a:bodyPr/>
          <a:lstStyle/>
          <a:p>
            <a:pPr>
              <a:defRPr/>
            </a:pPr>
            <a:fld id="{FDEDF7A1-439F-48D3-B1E9-B446256057D4}" type="slidenum">
              <a:rPr lang="en-PH" smtClean="0"/>
              <a:pPr>
                <a:defRPr/>
              </a:pPr>
              <a:t>20</a:t>
            </a:fld>
            <a:endParaRPr lang="en-PH" dirty="0"/>
          </a:p>
        </p:txBody>
      </p:sp>
      <p:pic>
        <p:nvPicPr>
          <p:cNvPr id="10"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17956687"/>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1676400"/>
            <a:ext cx="79248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306056" cy="5324535"/>
          </a:xfrm>
          <a:prstGeom prst="rect">
            <a:avLst/>
          </a:prstGeom>
          <a:noFill/>
        </p:spPr>
        <p:txBody>
          <a:bodyPr wrap="square" rtlCol="0">
            <a:spAutoFit/>
          </a:bodyPr>
          <a:lstStyle/>
          <a:p>
            <a:pPr marL="285750" indent="-285750">
              <a:buFont typeface="Wingdings" pitchFamily="2" charset="2"/>
              <a:buChar char="Ø"/>
            </a:pPr>
            <a:r>
              <a:rPr lang="en-US" sz="2000" b="1" dirty="0" smtClean="0">
                <a:solidFill>
                  <a:schemeClr val="tx2"/>
                </a:solidFill>
              </a:rPr>
              <a:t>Filing of Required Tax Returns</a:t>
            </a:r>
            <a:r>
              <a:rPr lang="en-US" sz="2000" dirty="0" smtClean="0"/>
              <a:t>:</a:t>
            </a:r>
          </a:p>
          <a:p>
            <a:endParaRPr lang="en-US" sz="2000" dirty="0" smtClean="0"/>
          </a:p>
          <a:p>
            <a:r>
              <a:rPr lang="en-US" sz="2000" dirty="0" smtClean="0"/>
              <a:t>Option to Avail of the Substituted Filing of Percentage Tax Return/VAT return –</a:t>
            </a:r>
          </a:p>
          <a:p>
            <a:endParaRPr lang="en-US" sz="2000" dirty="0"/>
          </a:p>
          <a:p>
            <a:r>
              <a:rPr lang="en-US" sz="2000" b="1" dirty="0" smtClean="0"/>
              <a:t>Who is qualified to avail?</a:t>
            </a:r>
          </a:p>
          <a:p>
            <a:r>
              <a:rPr lang="en-US" sz="2000" dirty="0" smtClean="0"/>
              <a:t>Individual with only one </a:t>
            </a:r>
            <a:r>
              <a:rPr lang="en-US" sz="2000" dirty="0" err="1" smtClean="0"/>
              <a:t>payor</a:t>
            </a:r>
            <a:endParaRPr lang="en-US" sz="2000" dirty="0" smtClean="0"/>
          </a:p>
          <a:p>
            <a:endParaRPr lang="en-US" sz="2000" dirty="0"/>
          </a:p>
          <a:p>
            <a:r>
              <a:rPr lang="en-US" sz="2000" b="1" dirty="0" smtClean="0"/>
              <a:t>How to avail of such option?</a:t>
            </a:r>
          </a:p>
          <a:p>
            <a:endParaRPr lang="en-US" sz="2000" dirty="0" smtClean="0"/>
          </a:p>
          <a:p>
            <a:r>
              <a:rPr lang="en-US" sz="2000" dirty="0" smtClean="0"/>
              <a:t>Individual must </a:t>
            </a:r>
            <a:r>
              <a:rPr lang="en-US" sz="2000" dirty="0"/>
              <a:t>file with the RDO where he/she is registered the </a:t>
            </a:r>
            <a:r>
              <a:rPr lang="en-US" sz="2000" dirty="0" smtClean="0"/>
              <a:t>following:</a:t>
            </a:r>
          </a:p>
          <a:p>
            <a:r>
              <a:rPr lang="en-US" sz="2000" dirty="0" smtClean="0"/>
              <a:t>1. </a:t>
            </a:r>
            <a:r>
              <a:rPr lang="en-US" sz="2000" i="1" dirty="0" smtClean="0"/>
              <a:t>Notice of </a:t>
            </a:r>
            <a:r>
              <a:rPr lang="en-US" sz="2000" i="1" dirty="0" err="1" smtClean="0"/>
              <a:t>Availmen</a:t>
            </a:r>
            <a:r>
              <a:rPr lang="en-US" sz="2000" dirty="0" err="1" smtClean="0"/>
              <a:t>t</a:t>
            </a:r>
            <a:r>
              <a:rPr lang="en-US" sz="2000" dirty="0" smtClean="0"/>
              <a:t> of the Option to Pay the Tax Through the Withholding Process”,;</a:t>
            </a:r>
          </a:p>
          <a:p>
            <a:r>
              <a:rPr lang="en-US" sz="2000" dirty="0" smtClean="0"/>
              <a:t>2. Notice of </a:t>
            </a:r>
            <a:r>
              <a:rPr lang="en-US" sz="2000" dirty="0" err="1" smtClean="0"/>
              <a:t>Availment</a:t>
            </a:r>
            <a:r>
              <a:rPr lang="en-US" sz="2000" dirty="0" smtClean="0"/>
              <a:t> of the Substituted Filing of Percentage </a:t>
            </a:r>
            <a:r>
              <a:rPr lang="en-US" sz="2000" dirty="0"/>
              <a:t>Tax </a:t>
            </a:r>
            <a:r>
              <a:rPr lang="en-US" sz="2000" dirty="0" smtClean="0"/>
              <a:t>Return</a:t>
            </a:r>
          </a:p>
          <a:p>
            <a:endParaRPr lang="en-US" sz="2000" dirty="0" smtClean="0"/>
          </a:p>
        </p:txBody>
      </p:sp>
      <p:sp>
        <p:nvSpPr>
          <p:cNvPr id="4" name="Slide Number Placeholder 3"/>
          <p:cNvSpPr>
            <a:spLocks noGrp="1"/>
          </p:cNvSpPr>
          <p:nvPr>
            <p:ph type="sldNum" sz="quarter" idx="12"/>
          </p:nvPr>
        </p:nvSpPr>
        <p:spPr/>
        <p:txBody>
          <a:bodyPr/>
          <a:lstStyle/>
          <a:p>
            <a:pPr>
              <a:defRPr/>
            </a:pPr>
            <a:fld id="{FDEDF7A1-439F-48D3-B1E9-B446256057D4}" type="slidenum">
              <a:rPr lang="en-PH" smtClean="0"/>
              <a:pPr>
                <a:defRPr/>
              </a:pPr>
              <a:t>21</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71155207"/>
      </p:ext>
    </p:extLst>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1371600"/>
            <a:ext cx="79248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87881"/>
            <a:ext cx="76200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990600" y="1378941"/>
            <a:ext cx="8077200" cy="5755422"/>
          </a:xfrm>
          <a:prstGeom prst="rect">
            <a:avLst/>
          </a:prstGeom>
          <a:noFill/>
        </p:spPr>
        <p:txBody>
          <a:bodyPr wrap="square" rtlCol="0">
            <a:spAutoFit/>
          </a:bodyPr>
          <a:lstStyle/>
          <a:p>
            <a:pPr algn="r"/>
            <a:r>
              <a:rPr lang="en-PH" sz="1400" b="1" dirty="0" smtClean="0"/>
              <a:t>BIR </a:t>
            </a:r>
            <a:r>
              <a:rPr lang="en-PH" sz="1400" b="1" dirty="0"/>
              <a:t>FORM NO.__________</a:t>
            </a:r>
          </a:p>
          <a:p>
            <a:pPr algn="ctr"/>
            <a:r>
              <a:rPr lang="en-PH" sz="1200" b="1" dirty="0"/>
              <a:t>Republic of the Philippines</a:t>
            </a:r>
          </a:p>
          <a:p>
            <a:pPr algn="ctr"/>
            <a:r>
              <a:rPr lang="en-PH" sz="1200" b="1" dirty="0"/>
              <a:t>Department of Finance</a:t>
            </a:r>
          </a:p>
          <a:p>
            <a:pPr algn="ctr"/>
            <a:r>
              <a:rPr lang="en-PH" sz="1200" b="1" dirty="0"/>
              <a:t>BUREAU OF INTERNAL REVENUE</a:t>
            </a:r>
          </a:p>
          <a:p>
            <a:pPr algn="ctr"/>
            <a:r>
              <a:rPr lang="en-PH" sz="1200" b="1" dirty="0"/>
              <a:t>Revenue Region No. ___</a:t>
            </a:r>
          </a:p>
          <a:p>
            <a:pPr algn="ctr"/>
            <a:r>
              <a:rPr lang="en-PH" sz="1200" b="1" dirty="0"/>
              <a:t>Revenue District Office No. ___</a:t>
            </a:r>
          </a:p>
          <a:p>
            <a:r>
              <a:rPr lang="en-PH" sz="1400" b="1" dirty="0" smtClean="0"/>
              <a:t>________________________________________________________________________________</a:t>
            </a:r>
            <a:endParaRPr lang="en-PH" sz="1400" b="1" dirty="0"/>
          </a:p>
          <a:p>
            <a:pPr algn="ctr"/>
            <a:r>
              <a:rPr lang="en-PH" sz="1400" b="1" dirty="0"/>
              <a:t>NOTICE OF AVAILMENT OF THE SUBSTITUTED FILING OF</a:t>
            </a:r>
          </a:p>
          <a:p>
            <a:pPr algn="ctr"/>
            <a:r>
              <a:rPr lang="en-PH" sz="1400" b="1" dirty="0"/>
              <a:t>PERCENTAGE TAX RETURN</a:t>
            </a:r>
          </a:p>
          <a:p>
            <a:pPr algn="r"/>
            <a:r>
              <a:rPr lang="en-PH" sz="1400" b="1" dirty="0"/>
              <a:t>Date __________________</a:t>
            </a:r>
          </a:p>
          <a:p>
            <a:r>
              <a:rPr lang="en-PH" sz="1400" b="1" dirty="0"/>
              <a:t>Name of Taxpayer ______________________________________________________</a:t>
            </a:r>
          </a:p>
          <a:p>
            <a:r>
              <a:rPr lang="en-PH" sz="1400" b="1" dirty="0"/>
              <a:t>Address </a:t>
            </a:r>
            <a:r>
              <a:rPr lang="en-PH" sz="1400" b="1" dirty="0" smtClean="0"/>
              <a:t>______________________________________________________________</a:t>
            </a:r>
            <a:endParaRPr lang="en-PH" sz="1400" b="1" dirty="0"/>
          </a:p>
          <a:p>
            <a:r>
              <a:rPr lang="en-PH" sz="1400" b="1" dirty="0"/>
              <a:t>Taxpayer Identification Number __________________________________________</a:t>
            </a:r>
          </a:p>
          <a:p>
            <a:r>
              <a:rPr lang="en-PH" sz="1400" b="1" dirty="0"/>
              <a:t>Class of Profession or Calling/Business </a:t>
            </a:r>
            <a:r>
              <a:rPr lang="en-PH" sz="1400" b="1" dirty="0" smtClean="0"/>
              <a:t>__________________________________</a:t>
            </a:r>
            <a:endParaRPr lang="en-PH" sz="1400" b="1" dirty="0"/>
          </a:p>
          <a:p>
            <a:pPr algn="ctr"/>
            <a:r>
              <a:rPr lang="en-PH" sz="1400" b="1" dirty="0"/>
              <a:t>CERTIFICATION</a:t>
            </a:r>
          </a:p>
          <a:p>
            <a:pPr algn="just"/>
            <a:r>
              <a:rPr lang="en-PH" sz="1400" dirty="0"/>
              <a:t>This is to certify that I am a NON-VAT registered person pursuant to </a:t>
            </a:r>
            <a:r>
              <a:rPr lang="en-PH" sz="1400" dirty="0" smtClean="0"/>
              <a:t>the provisions </a:t>
            </a:r>
            <a:r>
              <a:rPr lang="en-PH" sz="1400" dirty="0"/>
              <a:t>of REVENUE REGULATIONS NO. ____; that, in accordance with </a:t>
            </a:r>
            <a:r>
              <a:rPr lang="en-PH" sz="1400" dirty="0" smtClean="0"/>
              <a:t>the said </a:t>
            </a:r>
            <a:r>
              <a:rPr lang="en-PH" sz="1400" dirty="0"/>
              <a:t>Regulations, I have availed of the “Optional Registration under the 3% </a:t>
            </a:r>
            <a:r>
              <a:rPr lang="en-PH" sz="1400" dirty="0" smtClean="0"/>
              <a:t>Final Percentage </a:t>
            </a:r>
            <a:r>
              <a:rPr lang="en-PH" sz="1400" dirty="0"/>
              <a:t>Tax Withholding, in lieu of the 3% Creditable Percentage </a:t>
            </a:r>
            <a:r>
              <a:rPr lang="en-PH" sz="1400" dirty="0" smtClean="0"/>
              <a:t>Tax Withholding</a:t>
            </a:r>
            <a:r>
              <a:rPr lang="en-PH" sz="1400" dirty="0"/>
              <a:t>” System, in order to be entitled to the privileges accorded by the</a:t>
            </a:r>
          </a:p>
          <a:p>
            <a:pPr algn="just"/>
            <a:r>
              <a:rPr lang="en-PH" sz="1400" dirty="0"/>
              <a:t>“Substituted Percentage Tax Return System” prescribed thereunder; that, </a:t>
            </a:r>
            <a:r>
              <a:rPr lang="en-PH" sz="1400" dirty="0" smtClean="0"/>
              <a:t>this Declaration </a:t>
            </a:r>
            <a:r>
              <a:rPr lang="en-PH" sz="1400" dirty="0"/>
              <a:t>is sufficient authority of the Withholding Agent to withhold </a:t>
            </a:r>
            <a:r>
              <a:rPr lang="en-PH" sz="1400" dirty="0" smtClean="0"/>
              <a:t>3% Percentage </a:t>
            </a:r>
            <a:r>
              <a:rPr lang="en-PH" sz="1400" dirty="0"/>
              <a:t>Tax from payments to me on my sale of goods and/or services, in lieu </a:t>
            </a:r>
            <a:r>
              <a:rPr lang="en-PH" sz="1400" dirty="0" smtClean="0"/>
              <a:t>of the </a:t>
            </a:r>
            <a:r>
              <a:rPr lang="en-PH" sz="1400" dirty="0"/>
              <a:t>said 3% Creditable Percentage Tax Withholding; and that, I have executed </a:t>
            </a:r>
            <a:r>
              <a:rPr lang="en-PH" sz="1400" dirty="0" smtClean="0"/>
              <a:t>this Declaration </a:t>
            </a:r>
            <a:r>
              <a:rPr lang="en-PH" sz="1400" dirty="0"/>
              <a:t>under penalty of perjury pursuant to the provisions of Section </a:t>
            </a:r>
            <a:r>
              <a:rPr lang="en-PH" sz="1400" dirty="0" smtClean="0"/>
              <a:t>267, National </a:t>
            </a:r>
            <a:r>
              <a:rPr lang="en-PH" sz="1400" dirty="0"/>
              <a:t>Internal Revenue Code of 1997.</a:t>
            </a:r>
          </a:p>
          <a:p>
            <a:pPr algn="just"/>
            <a:r>
              <a:rPr lang="en-PH" sz="1400" b="1" dirty="0"/>
              <a:t>____________________________</a:t>
            </a:r>
          </a:p>
          <a:p>
            <a:pPr algn="just"/>
            <a:r>
              <a:rPr lang="en-PH" sz="1400" b="1" dirty="0"/>
              <a:t>Taxpayer’s Name and Signature</a:t>
            </a:r>
            <a:endParaRPr lang="en-US" sz="1400" dirty="0" smtClean="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22</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86759912"/>
      </p:ext>
    </p:extLst>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85088" y="1524000"/>
            <a:ext cx="79248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914400" y="-254937"/>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85088" y="1525588"/>
            <a:ext cx="7943088" cy="5324535"/>
          </a:xfrm>
          <a:prstGeom prst="rect">
            <a:avLst/>
          </a:prstGeom>
          <a:noFill/>
        </p:spPr>
        <p:txBody>
          <a:bodyPr wrap="square" rtlCol="0">
            <a:spAutoFit/>
          </a:bodyPr>
          <a:lstStyle/>
          <a:p>
            <a:pPr algn="r"/>
            <a:r>
              <a:rPr lang="en-PH" sz="1400" b="1" dirty="0"/>
              <a:t>BIR FORM NO.__________</a:t>
            </a:r>
          </a:p>
          <a:p>
            <a:pPr algn="ctr"/>
            <a:r>
              <a:rPr lang="en-PH" sz="1200" b="1" dirty="0"/>
              <a:t>Republic of the Philippines</a:t>
            </a:r>
          </a:p>
          <a:p>
            <a:pPr algn="ctr"/>
            <a:r>
              <a:rPr lang="en-PH" sz="1200" b="1" dirty="0"/>
              <a:t>Department of Finance</a:t>
            </a:r>
          </a:p>
          <a:p>
            <a:pPr algn="ctr"/>
            <a:r>
              <a:rPr lang="en-PH" sz="1200" b="1" dirty="0"/>
              <a:t>BUREAU OF INTERNAL REVENUE</a:t>
            </a:r>
          </a:p>
          <a:p>
            <a:pPr algn="ctr"/>
            <a:r>
              <a:rPr lang="en-PH" sz="1200" b="1" dirty="0"/>
              <a:t>Revenue Region No. ___</a:t>
            </a:r>
          </a:p>
          <a:p>
            <a:pPr algn="ctr"/>
            <a:r>
              <a:rPr lang="en-PH" sz="1200" b="1" dirty="0"/>
              <a:t>Revenue District Office No. ___</a:t>
            </a:r>
          </a:p>
          <a:p>
            <a:r>
              <a:rPr lang="en-PH" sz="1400" b="1" dirty="0" smtClean="0"/>
              <a:t>________________________________________________________________________</a:t>
            </a:r>
            <a:endParaRPr lang="en-PH" sz="1400" b="1" dirty="0"/>
          </a:p>
          <a:p>
            <a:pPr algn="ctr"/>
            <a:r>
              <a:rPr lang="en-PH" sz="1400" b="1" dirty="0"/>
              <a:t>NOTICE OF AVAILMENT OF THE SUBSTITUTED FILING OF</a:t>
            </a:r>
          </a:p>
          <a:p>
            <a:pPr algn="ctr"/>
            <a:r>
              <a:rPr lang="en-PH" sz="1400" b="1" dirty="0"/>
              <a:t>VALUE-ADDED TAX RETURN</a:t>
            </a:r>
          </a:p>
          <a:p>
            <a:pPr algn="r"/>
            <a:r>
              <a:rPr lang="en-PH" sz="1400" b="1" dirty="0"/>
              <a:t>Date __________________</a:t>
            </a:r>
          </a:p>
          <a:p>
            <a:r>
              <a:rPr lang="en-PH" sz="1400" b="1" dirty="0"/>
              <a:t>Name of Taxpayer </a:t>
            </a:r>
            <a:r>
              <a:rPr lang="en-PH" sz="1400" b="1" dirty="0" smtClean="0"/>
              <a:t>_________________________________________________</a:t>
            </a:r>
            <a:endParaRPr lang="en-PH" sz="1400" b="1" dirty="0"/>
          </a:p>
          <a:p>
            <a:r>
              <a:rPr lang="en-PH" sz="1400" b="1" dirty="0"/>
              <a:t>Address _________________________________________________________</a:t>
            </a:r>
          </a:p>
          <a:p>
            <a:r>
              <a:rPr lang="en-PH" sz="1400" b="1" dirty="0"/>
              <a:t>Taxpayer Identification Number </a:t>
            </a:r>
            <a:r>
              <a:rPr lang="en-PH" sz="1400" b="1" dirty="0" smtClean="0"/>
              <a:t>_____________________________________</a:t>
            </a:r>
            <a:endParaRPr lang="en-PH" sz="1400" b="1" dirty="0"/>
          </a:p>
          <a:p>
            <a:r>
              <a:rPr lang="en-PH" sz="1400" b="1" dirty="0"/>
              <a:t>Class of Profession or Calling/Business</a:t>
            </a:r>
            <a:r>
              <a:rPr lang="en-PH" sz="1400" b="1" dirty="0" smtClean="0"/>
              <a:t>______________________________</a:t>
            </a:r>
            <a:endParaRPr lang="en-PH" sz="1400" b="1" dirty="0"/>
          </a:p>
          <a:p>
            <a:pPr algn="ctr"/>
            <a:r>
              <a:rPr lang="en-PH" sz="1400" b="1" dirty="0"/>
              <a:t>CERTIFICATION</a:t>
            </a:r>
          </a:p>
          <a:p>
            <a:pPr algn="just"/>
            <a:r>
              <a:rPr lang="en-PH" sz="1400" dirty="0"/>
              <a:t>This is to certify that I am a VAT-registered person pursuant to </a:t>
            </a:r>
            <a:r>
              <a:rPr lang="en-PH" sz="1400" dirty="0" smtClean="0"/>
              <a:t>the provisions </a:t>
            </a:r>
            <a:r>
              <a:rPr lang="en-PH" sz="1400" dirty="0"/>
              <a:t>of REVENUE REGULATIONS NO. ____; that, in accordance with </a:t>
            </a:r>
            <a:r>
              <a:rPr lang="en-PH" sz="1400" dirty="0" smtClean="0"/>
              <a:t>the said </a:t>
            </a:r>
            <a:r>
              <a:rPr lang="en-PH" sz="1400" dirty="0"/>
              <a:t>Regulations, I have availed of the “Optional Registration under the </a:t>
            </a:r>
            <a:r>
              <a:rPr lang="en-PH" sz="1400" dirty="0" smtClean="0"/>
              <a:t>12% Final VAT </a:t>
            </a:r>
            <a:r>
              <a:rPr lang="en-PH" sz="1400" dirty="0"/>
              <a:t>Withholding, in lieu of the </a:t>
            </a:r>
            <a:r>
              <a:rPr lang="en-PH" sz="1400" dirty="0" smtClean="0"/>
              <a:t>12% </a:t>
            </a:r>
            <a:r>
              <a:rPr lang="en-PH" sz="1400" dirty="0"/>
              <a:t>Creditable VAT withholding,” in order to </a:t>
            </a:r>
            <a:r>
              <a:rPr lang="en-PH" sz="1400" dirty="0" smtClean="0"/>
              <a:t>be entitled </a:t>
            </a:r>
            <a:r>
              <a:rPr lang="en-PH" sz="1400" dirty="0"/>
              <a:t>to the privileges accorded by the “Substituted VAT Return </a:t>
            </a:r>
            <a:r>
              <a:rPr lang="en-PH" sz="1400" dirty="0" smtClean="0"/>
              <a:t>System” prescribed </a:t>
            </a:r>
            <a:r>
              <a:rPr lang="en-PH" sz="1400" dirty="0"/>
              <a:t>thereunder; that, this Declaration is sufficient authority of </a:t>
            </a:r>
            <a:r>
              <a:rPr lang="en-PH" sz="1400" dirty="0" smtClean="0"/>
              <a:t>the withholding </a:t>
            </a:r>
            <a:r>
              <a:rPr lang="en-PH" sz="1400" dirty="0"/>
              <a:t>agent to withhold </a:t>
            </a:r>
            <a:r>
              <a:rPr lang="en-PH" sz="1400" dirty="0" smtClean="0"/>
              <a:t>12% </a:t>
            </a:r>
            <a:r>
              <a:rPr lang="en-PH" sz="1400" dirty="0"/>
              <a:t>VAT from payments to me on my sale </a:t>
            </a:r>
            <a:r>
              <a:rPr lang="en-PH" sz="1400" dirty="0" smtClean="0"/>
              <a:t>of goods </a:t>
            </a:r>
            <a:r>
              <a:rPr lang="en-PH" sz="1400" dirty="0"/>
              <a:t>and/or services; that, I have executed this Declaration under penalty </a:t>
            </a:r>
            <a:r>
              <a:rPr lang="en-PH" sz="1400" dirty="0" smtClean="0"/>
              <a:t>of perjury </a:t>
            </a:r>
            <a:r>
              <a:rPr lang="en-PH" sz="1400" dirty="0"/>
              <a:t>pursuant to the provisions of Section 267, National Internal Revenue </a:t>
            </a:r>
            <a:r>
              <a:rPr lang="en-PH" sz="1400" dirty="0" smtClean="0"/>
              <a:t>Code of </a:t>
            </a:r>
            <a:r>
              <a:rPr lang="en-PH" sz="1400" dirty="0"/>
              <a:t>1997.</a:t>
            </a:r>
          </a:p>
          <a:p>
            <a:pPr algn="just"/>
            <a:r>
              <a:rPr lang="en-PH" sz="1400" dirty="0"/>
              <a:t>____________________________</a:t>
            </a:r>
          </a:p>
          <a:p>
            <a:pPr algn="just"/>
            <a:r>
              <a:rPr lang="en-PH" sz="1400" b="1" dirty="0"/>
              <a:t>Taxpayer’s Name and Signature</a:t>
            </a:r>
            <a:endParaRPr lang="en-US" sz="1400" dirty="0" smtClean="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23</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96552" y="998282"/>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6103555"/>
      </p:ext>
    </p:extLst>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1676400"/>
            <a:ext cx="79248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924800" cy="4401205"/>
          </a:xfrm>
          <a:prstGeom prst="rect">
            <a:avLst/>
          </a:prstGeom>
          <a:noFill/>
        </p:spPr>
        <p:txBody>
          <a:bodyPr wrap="square" rtlCol="0">
            <a:spAutoFit/>
          </a:bodyPr>
          <a:lstStyle/>
          <a:p>
            <a:pPr algn="ctr"/>
            <a:r>
              <a:rPr lang="en-PH" sz="1400" b="1" dirty="0" smtClean="0"/>
              <a:t>SWORN </a:t>
            </a:r>
            <a:r>
              <a:rPr lang="en-PH" sz="1400" b="1" dirty="0"/>
              <a:t>DECLARATION AND WAIVER OF THE PRIVILEGE TO CLAIM</a:t>
            </a:r>
          </a:p>
          <a:p>
            <a:pPr algn="ctr"/>
            <a:r>
              <a:rPr lang="en-PH" sz="1400" b="1" dirty="0"/>
              <a:t>INPUT TAX CREDITS UNDER SECTION 110 OF THE TAX CODE</a:t>
            </a:r>
          </a:p>
          <a:p>
            <a:endParaRPr lang="en-PH" sz="1400" dirty="0" smtClean="0"/>
          </a:p>
          <a:p>
            <a:r>
              <a:rPr lang="en-PH" sz="1400" dirty="0" smtClean="0"/>
              <a:t>	In </a:t>
            </a:r>
            <a:r>
              <a:rPr lang="en-PH" sz="1400" dirty="0"/>
              <a:t>accordance with the provisions of Sections 106 and 108 of the </a:t>
            </a:r>
            <a:r>
              <a:rPr lang="en-PH" sz="1400" dirty="0" smtClean="0"/>
              <a:t>National Internal </a:t>
            </a:r>
            <a:r>
              <a:rPr lang="en-PH" sz="1400" dirty="0"/>
              <a:t>Revenue Code of 1997, I hereby voluntarily depose and say</a:t>
            </a:r>
            <a:r>
              <a:rPr lang="en-PH" sz="1400" dirty="0" smtClean="0"/>
              <a:t>:</a:t>
            </a:r>
          </a:p>
          <a:p>
            <a:endParaRPr lang="en-PH" sz="1400" dirty="0"/>
          </a:p>
          <a:p>
            <a:r>
              <a:rPr lang="en-PH" sz="1400" dirty="0" smtClean="0"/>
              <a:t>	1</a:t>
            </a:r>
            <a:r>
              <a:rPr lang="en-PH" sz="1400" dirty="0"/>
              <a:t>. That I am a VAT-registered seller of goods and/or service;</a:t>
            </a:r>
          </a:p>
          <a:p>
            <a:r>
              <a:rPr lang="en-PH" sz="1400" dirty="0" smtClean="0"/>
              <a:t>	2</a:t>
            </a:r>
            <a:r>
              <a:rPr lang="en-PH" sz="1400" dirty="0"/>
              <a:t>. That I availed of the option to be taxed at </a:t>
            </a:r>
            <a:r>
              <a:rPr lang="en-PH" sz="1400" dirty="0" smtClean="0"/>
              <a:t>12% </a:t>
            </a:r>
            <a:r>
              <a:rPr lang="en-PH" sz="1400" dirty="0"/>
              <a:t>VAT;</a:t>
            </a:r>
          </a:p>
          <a:p>
            <a:r>
              <a:rPr lang="en-PH" sz="1400" dirty="0" smtClean="0"/>
              <a:t>	3</a:t>
            </a:r>
            <a:r>
              <a:rPr lang="en-PH" sz="1400" dirty="0"/>
              <a:t>. That I hereby waive my right/privilege to claim input tax </a:t>
            </a:r>
            <a:r>
              <a:rPr lang="en-PH" sz="1400" dirty="0" smtClean="0"/>
              <a:t>credits provided </a:t>
            </a:r>
            <a:r>
              <a:rPr lang="en-PH" sz="1400" dirty="0"/>
              <a:t>under </a:t>
            </a:r>
            <a:r>
              <a:rPr lang="en-PH" sz="1400" dirty="0" smtClean="0"/>
              <a:t>		Section </a:t>
            </a:r>
            <a:r>
              <a:rPr lang="en-PH" sz="1400" dirty="0"/>
              <a:t>110 of the National Internal Revenue Code </a:t>
            </a:r>
            <a:r>
              <a:rPr lang="en-PH" sz="1400" dirty="0" smtClean="0"/>
              <a:t>of 1997 </a:t>
            </a:r>
            <a:r>
              <a:rPr lang="en-PH" sz="1400" dirty="0"/>
              <a:t>that may be otherwise </a:t>
            </a:r>
            <a:r>
              <a:rPr lang="en-PH" sz="1400" dirty="0" smtClean="0"/>
              <a:t>	claimed </a:t>
            </a:r>
            <a:r>
              <a:rPr lang="en-PH" sz="1400" dirty="0"/>
              <a:t>against the output tax due on </a:t>
            </a:r>
            <a:r>
              <a:rPr lang="en-PH" sz="1400" dirty="0" smtClean="0"/>
              <a:t>my sale </a:t>
            </a:r>
            <a:r>
              <a:rPr lang="en-PH" sz="1400" dirty="0"/>
              <a:t>of goods and/or services; and</a:t>
            </a:r>
          </a:p>
          <a:p>
            <a:r>
              <a:rPr lang="en-PH" sz="1400" dirty="0" smtClean="0"/>
              <a:t>	4</a:t>
            </a:r>
            <a:r>
              <a:rPr lang="en-PH" sz="1400" dirty="0"/>
              <a:t>. That this waiver shall be effective until cancelled through the </a:t>
            </a:r>
            <a:r>
              <a:rPr lang="en-PH" sz="1400" dirty="0" smtClean="0"/>
              <a:t>execution of </a:t>
            </a:r>
            <a:r>
              <a:rPr lang="en-PH" sz="1400" dirty="0"/>
              <a:t>a notice </a:t>
            </a:r>
            <a:r>
              <a:rPr lang="en-PH" sz="1400" dirty="0" smtClean="0"/>
              <a:t>	prepared </a:t>
            </a:r>
            <a:r>
              <a:rPr lang="en-PH" sz="1400" dirty="0"/>
              <a:t>for the purpose</a:t>
            </a:r>
            <a:r>
              <a:rPr lang="en-PH" sz="1400" dirty="0" smtClean="0"/>
              <a:t>.</a:t>
            </a:r>
          </a:p>
          <a:p>
            <a:endParaRPr lang="en-PH" sz="1400" dirty="0"/>
          </a:p>
          <a:p>
            <a:r>
              <a:rPr lang="en-PH" sz="1400" dirty="0" smtClean="0"/>
              <a:t>	I </a:t>
            </a:r>
            <a:r>
              <a:rPr lang="en-PH" sz="1400" dirty="0"/>
              <a:t>hereby declare under penalties of perjury that the foregoing </a:t>
            </a:r>
            <a:r>
              <a:rPr lang="en-PH" sz="1400" dirty="0" smtClean="0"/>
              <a:t>representations are </a:t>
            </a:r>
            <a:r>
              <a:rPr lang="en-PH" sz="1400" dirty="0"/>
              <a:t>true and correct and the waiver of right/privilege is voluntarily and </a:t>
            </a:r>
            <a:r>
              <a:rPr lang="en-PH" sz="1400" dirty="0" smtClean="0"/>
              <a:t>knowingly made </a:t>
            </a:r>
            <a:r>
              <a:rPr lang="en-PH" sz="1400" dirty="0"/>
              <a:t>in accordance with </a:t>
            </a:r>
            <a:r>
              <a:rPr lang="en-PH" sz="1400" dirty="0" smtClean="0"/>
              <a:t>the provisions </a:t>
            </a:r>
            <a:r>
              <a:rPr lang="en-PH" sz="1400" dirty="0"/>
              <a:t>of the National Internal Revenue Code of 1997.</a:t>
            </a:r>
          </a:p>
          <a:p>
            <a:endParaRPr lang="en-PH" sz="1400" dirty="0" smtClean="0"/>
          </a:p>
          <a:p>
            <a:pPr algn="r"/>
            <a:r>
              <a:rPr lang="en-PH" sz="1400" dirty="0" smtClean="0"/>
              <a:t>_______________________</a:t>
            </a:r>
            <a:endParaRPr lang="en-PH" sz="1400" dirty="0"/>
          </a:p>
          <a:p>
            <a:pPr algn="r"/>
            <a:r>
              <a:rPr lang="en-PH" sz="1400" dirty="0" smtClean="0"/>
              <a:t>Date and Name </a:t>
            </a:r>
            <a:r>
              <a:rPr lang="en-PH" sz="1400" dirty="0"/>
              <a:t>of Taxpayer</a:t>
            </a:r>
            <a:endParaRPr lang="en-US" sz="1400" dirty="0" smtClean="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24</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32570204"/>
      </p:ext>
    </p:extLst>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1676400"/>
            <a:ext cx="79248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999744" y="1752600"/>
            <a:ext cx="8028432" cy="5109091"/>
          </a:xfrm>
          <a:prstGeom prst="rect">
            <a:avLst/>
          </a:prstGeom>
          <a:noFill/>
        </p:spPr>
        <p:txBody>
          <a:bodyPr wrap="square" rtlCol="0">
            <a:spAutoFit/>
          </a:bodyPr>
          <a:lstStyle/>
          <a:p>
            <a:pPr algn="r"/>
            <a:r>
              <a:rPr lang="en-PH" sz="1200" b="1" dirty="0" smtClean="0"/>
              <a:t>BIR </a:t>
            </a:r>
            <a:r>
              <a:rPr lang="en-PH" sz="1200" b="1" dirty="0"/>
              <a:t>FORM NO.__________</a:t>
            </a:r>
          </a:p>
          <a:p>
            <a:pPr algn="ctr"/>
            <a:r>
              <a:rPr lang="en-PH" sz="1200" b="1" dirty="0"/>
              <a:t>Republic of the Philippines</a:t>
            </a:r>
          </a:p>
          <a:p>
            <a:pPr algn="ctr"/>
            <a:r>
              <a:rPr lang="en-PH" sz="1200" b="1" dirty="0"/>
              <a:t>Department of Finance</a:t>
            </a:r>
          </a:p>
          <a:p>
            <a:pPr algn="ctr"/>
            <a:r>
              <a:rPr lang="en-PH" sz="1200" b="1" dirty="0"/>
              <a:t>BUREAU OF INTERNAL REVENUE</a:t>
            </a:r>
          </a:p>
          <a:p>
            <a:pPr algn="ctr"/>
            <a:r>
              <a:rPr lang="en-PH" sz="1200" b="1" dirty="0"/>
              <a:t>Revenue Region No. ___</a:t>
            </a:r>
          </a:p>
          <a:p>
            <a:pPr algn="ctr"/>
            <a:r>
              <a:rPr lang="en-PH" sz="1200" b="1" dirty="0"/>
              <a:t>Revenue District Office No. ___</a:t>
            </a:r>
          </a:p>
          <a:p>
            <a:r>
              <a:rPr lang="en-PH" sz="1200" b="1" dirty="0" smtClean="0"/>
              <a:t>___________________________________________________________________________________</a:t>
            </a:r>
            <a:endParaRPr lang="en-PH" sz="1200" b="1" dirty="0"/>
          </a:p>
          <a:p>
            <a:pPr algn="ctr"/>
            <a:r>
              <a:rPr lang="en-PH" sz="1400" b="1" dirty="0"/>
              <a:t>NOTICE OF CANCELLATION OF AVAILMENT </a:t>
            </a:r>
            <a:r>
              <a:rPr lang="en-PH" sz="1400" b="1" dirty="0" smtClean="0"/>
              <a:t>OF THE </a:t>
            </a:r>
            <a:r>
              <a:rPr lang="en-PH" sz="1400" b="1" dirty="0"/>
              <a:t>OPTION TO PAY THE TAX</a:t>
            </a:r>
          </a:p>
          <a:p>
            <a:pPr algn="ctr"/>
            <a:r>
              <a:rPr lang="en-PH" sz="1400" b="1" dirty="0"/>
              <a:t>THROUGH THE WITHHOLDING PROCESS</a:t>
            </a:r>
          </a:p>
          <a:p>
            <a:pPr algn="r"/>
            <a:r>
              <a:rPr lang="en-PH" sz="1200" b="1" dirty="0"/>
              <a:t>Date __________________</a:t>
            </a:r>
          </a:p>
          <a:p>
            <a:r>
              <a:rPr lang="en-PH" sz="1200" b="1" dirty="0"/>
              <a:t>Name of Taxpayer ______________________________________________________</a:t>
            </a:r>
          </a:p>
          <a:p>
            <a:r>
              <a:rPr lang="en-PH" sz="1200" b="1" dirty="0"/>
              <a:t>Address _______________________________________________________________</a:t>
            </a:r>
          </a:p>
          <a:p>
            <a:r>
              <a:rPr lang="en-PH" sz="1200" b="1" dirty="0"/>
              <a:t>Taxpayer Identification Number __________________________________________</a:t>
            </a:r>
          </a:p>
          <a:p>
            <a:r>
              <a:rPr lang="en-PH" sz="1200" b="1" dirty="0"/>
              <a:t>Class of Profession or Calling/Business _____________________________________</a:t>
            </a:r>
          </a:p>
          <a:p>
            <a:pPr algn="ctr"/>
            <a:endParaRPr lang="en-PH" sz="1400" b="1" dirty="0" smtClean="0"/>
          </a:p>
          <a:p>
            <a:pPr algn="ctr"/>
            <a:r>
              <a:rPr lang="en-PH" sz="1400" b="1" dirty="0" smtClean="0"/>
              <a:t>CERTIFICATION</a:t>
            </a:r>
            <a:endParaRPr lang="en-PH" sz="1400" b="1" dirty="0"/>
          </a:p>
          <a:p>
            <a:pPr algn="just"/>
            <a:endParaRPr lang="en-PH" sz="1400" b="1" dirty="0" smtClean="0"/>
          </a:p>
          <a:p>
            <a:pPr algn="just"/>
            <a:r>
              <a:rPr lang="en-PH" sz="1400" b="1" dirty="0" smtClean="0"/>
              <a:t>This </a:t>
            </a:r>
            <a:r>
              <a:rPr lang="en-PH" sz="1400" b="1" dirty="0"/>
              <a:t>is to certify that in accordance with the REVENUE </a:t>
            </a:r>
            <a:r>
              <a:rPr lang="en-PH" sz="1400" b="1" dirty="0" smtClean="0"/>
              <a:t>REGULATIONS NO</a:t>
            </a:r>
            <a:r>
              <a:rPr lang="en-PH" sz="1400" b="1" dirty="0"/>
              <a:t>.____, I have availed of the “Option To Pay The Tax Through The </a:t>
            </a:r>
            <a:r>
              <a:rPr lang="en-PH" sz="1400" b="1" dirty="0" smtClean="0"/>
              <a:t>Withholding Process</a:t>
            </a:r>
            <a:r>
              <a:rPr lang="en-PH" sz="1400" b="1" dirty="0"/>
              <a:t>”; that, I am hereby cancelling and withdrawing my said NOTICE </a:t>
            </a:r>
            <a:r>
              <a:rPr lang="en-PH" sz="1400" b="1" dirty="0" smtClean="0"/>
              <a:t>OF AVAILMENT </a:t>
            </a:r>
            <a:r>
              <a:rPr lang="en-PH" sz="1400" b="1" dirty="0"/>
              <a:t>TO PAY THE TAX THROUGH THE </a:t>
            </a:r>
            <a:r>
              <a:rPr lang="en-PH" sz="1400" b="1" dirty="0" smtClean="0"/>
              <a:t>WITHHOLDING PROCESS </a:t>
            </a:r>
            <a:r>
              <a:rPr lang="en-PH" sz="1400" b="1" dirty="0"/>
              <a:t>effective ___________________, 200__; and that, I have executed </a:t>
            </a:r>
            <a:r>
              <a:rPr lang="en-PH" sz="1400" b="1" dirty="0" smtClean="0"/>
              <a:t>this Declaration </a:t>
            </a:r>
            <a:r>
              <a:rPr lang="en-PH" sz="1400" b="1" dirty="0"/>
              <a:t>under penalty of perjury, pursuant to the provisions of Section 267,</a:t>
            </a:r>
          </a:p>
          <a:p>
            <a:pPr algn="just"/>
            <a:r>
              <a:rPr lang="en-PH" sz="1400" b="1" dirty="0"/>
              <a:t>National Internal Revenue Code of 1997.</a:t>
            </a:r>
          </a:p>
          <a:p>
            <a:r>
              <a:rPr lang="en-PH" sz="1400" b="1" dirty="0"/>
              <a:t>____________________________</a:t>
            </a:r>
          </a:p>
          <a:p>
            <a:r>
              <a:rPr lang="en-PH" sz="1400" b="1" dirty="0"/>
              <a:t>Taxpayer’s Name and Signature</a:t>
            </a:r>
            <a:endParaRPr lang="en-US" sz="1400" dirty="0" smtClean="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25</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45596509"/>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48512" y="1295400"/>
            <a:ext cx="79248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78992" y="-365005"/>
            <a:ext cx="7772400" cy="16619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b="1" dirty="0" smtClean="0">
                <a:solidFill>
                  <a:srgbClr val="000000"/>
                </a:solidFill>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a:t>
            </a:r>
            <a:r>
              <a:rPr lang="en-PH" sz="2800" b="1" dirty="0" smtClean="0">
                <a:solidFill>
                  <a:schemeClr val="tx2"/>
                </a:solidFill>
                <a:latin typeface="Calibri" pitchFamily="34" charset="0"/>
              </a:rPr>
              <a:t>Relationship</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78992" y="1371601"/>
            <a:ext cx="7949184" cy="5601533"/>
          </a:xfrm>
          <a:prstGeom prst="rect">
            <a:avLst/>
          </a:prstGeom>
          <a:noFill/>
        </p:spPr>
        <p:txBody>
          <a:bodyPr wrap="square" rtlCol="0">
            <a:spAutoFit/>
          </a:bodyPr>
          <a:lstStyle/>
          <a:p>
            <a:pPr algn="r"/>
            <a:r>
              <a:rPr lang="en-PH" sz="1200" b="1" dirty="0"/>
              <a:t>BIR FORM NO.__________</a:t>
            </a:r>
          </a:p>
          <a:p>
            <a:pPr algn="ctr"/>
            <a:r>
              <a:rPr lang="en-PH" sz="1200" b="1" dirty="0"/>
              <a:t>Republic of the Philippines</a:t>
            </a:r>
          </a:p>
          <a:p>
            <a:pPr algn="ctr"/>
            <a:r>
              <a:rPr lang="en-PH" sz="1200" b="1" dirty="0"/>
              <a:t>Department of Finance</a:t>
            </a:r>
          </a:p>
          <a:p>
            <a:pPr algn="ctr"/>
            <a:r>
              <a:rPr lang="en-PH" sz="1200" b="1" dirty="0"/>
              <a:t>BUREAU OF INTERNAL REVENUE</a:t>
            </a:r>
          </a:p>
          <a:p>
            <a:pPr algn="ctr"/>
            <a:r>
              <a:rPr lang="en-PH" sz="1200" b="1" dirty="0"/>
              <a:t>Revenue Region No. ___</a:t>
            </a:r>
          </a:p>
          <a:p>
            <a:pPr algn="ctr"/>
            <a:r>
              <a:rPr lang="en-PH" sz="1200" b="1" dirty="0"/>
              <a:t>Revenue District Office No. ___</a:t>
            </a:r>
          </a:p>
          <a:p>
            <a:r>
              <a:rPr lang="en-PH" sz="1400" b="1" dirty="0" smtClean="0"/>
              <a:t>________________________________________________________________________</a:t>
            </a:r>
            <a:endParaRPr lang="en-PH" sz="1400" b="1" dirty="0"/>
          </a:p>
          <a:p>
            <a:pPr algn="ctr"/>
            <a:r>
              <a:rPr lang="en-PH" sz="1400" b="1" dirty="0"/>
              <a:t>NOTICE OF CANCELLATION OF AVAILMENT OF</a:t>
            </a:r>
          </a:p>
          <a:p>
            <a:pPr algn="ctr"/>
            <a:r>
              <a:rPr lang="en-PH" sz="1400" b="1" dirty="0"/>
              <a:t>THE SUBSTITUTED FILING OF PERCENTAGE </a:t>
            </a:r>
            <a:r>
              <a:rPr lang="en-PH" sz="1400" b="1" dirty="0" smtClean="0"/>
              <a:t>TAX / VAT RETURN</a:t>
            </a:r>
            <a:endParaRPr lang="en-PH" sz="1400" b="1" dirty="0"/>
          </a:p>
          <a:p>
            <a:pPr algn="r"/>
            <a:r>
              <a:rPr lang="en-PH" sz="1400" b="1" dirty="0"/>
              <a:t>Date </a:t>
            </a:r>
            <a:r>
              <a:rPr lang="en-PH" sz="1400" b="1" dirty="0" smtClean="0"/>
              <a:t>_______________</a:t>
            </a:r>
            <a:endParaRPr lang="en-PH" sz="1400" b="1" dirty="0"/>
          </a:p>
          <a:p>
            <a:r>
              <a:rPr lang="en-PH" sz="1200" b="1" dirty="0"/>
              <a:t>Name of Taxpayer ______________________________________________________</a:t>
            </a:r>
          </a:p>
          <a:p>
            <a:r>
              <a:rPr lang="en-PH" sz="1200" b="1" dirty="0"/>
              <a:t>Address </a:t>
            </a:r>
            <a:r>
              <a:rPr lang="en-PH" sz="1200" b="1" dirty="0" smtClean="0"/>
              <a:t>______________________________________________________________</a:t>
            </a:r>
            <a:endParaRPr lang="en-PH" sz="1200" b="1" dirty="0"/>
          </a:p>
          <a:p>
            <a:r>
              <a:rPr lang="en-PH" sz="1200" b="1" dirty="0"/>
              <a:t>Taxpayer Identification Number __________________________________________</a:t>
            </a:r>
          </a:p>
          <a:p>
            <a:r>
              <a:rPr lang="en-PH" sz="1200" b="1" dirty="0"/>
              <a:t>Class of Profession or Calling/Business </a:t>
            </a:r>
            <a:r>
              <a:rPr lang="en-PH" sz="1200" b="1" dirty="0" smtClean="0"/>
              <a:t>__________________________________</a:t>
            </a:r>
            <a:endParaRPr lang="en-PH" sz="1200" b="1" dirty="0"/>
          </a:p>
          <a:p>
            <a:r>
              <a:rPr lang="en-PH" sz="1200" b="1" dirty="0"/>
              <a:t>Type of Registration [ ] VAT Taxpayer [ ] Non-VAT Taxpayer</a:t>
            </a:r>
          </a:p>
          <a:p>
            <a:pPr algn="ctr"/>
            <a:endParaRPr lang="en-PH" sz="1400" b="1" dirty="0" smtClean="0"/>
          </a:p>
          <a:p>
            <a:pPr algn="ctr"/>
            <a:r>
              <a:rPr lang="en-PH" sz="1400" b="1" dirty="0" smtClean="0"/>
              <a:t>CERTIFICATION</a:t>
            </a:r>
            <a:endParaRPr lang="en-PH" sz="1400" b="1" dirty="0"/>
          </a:p>
          <a:p>
            <a:pPr algn="just"/>
            <a:r>
              <a:rPr lang="en-PH" sz="1200" dirty="0"/>
              <a:t>This is to certify that I am a Non-VAT/VAT -registered person pursuant </a:t>
            </a:r>
            <a:r>
              <a:rPr lang="en-PH" sz="1200" dirty="0" smtClean="0"/>
              <a:t>to the </a:t>
            </a:r>
            <a:r>
              <a:rPr lang="en-PH" sz="1200" dirty="0"/>
              <a:t>provisions of REVENUE REGULATIONS NO. ____; that, in accordance </a:t>
            </a:r>
            <a:r>
              <a:rPr lang="en-PH" sz="1200" dirty="0" smtClean="0"/>
              <a:t>with the </a:t>
            </a:r>
            <a:r>
              <a:rPr lang="en-PH" sz="1200" dirty="0"/>
              <a:t>said Regulations, I have availed of the “Optional Registration under the </a:t>
            </a:r>
            <a:r>
              <a:rPr lang="en-PH" sz="1200" dirty="0" smtClean="0"/>
              <a:t>3% final </a:t>
            </a:r>
            <a:r>
              <a:rPr lang="en-PH" sz="1200" dirty="0"/>
              <a:t>Percentage Tax on the Sale of Goods and/or Service /10% final </a:t>
            </a:r>
            <a:r>
              <a:rPr lang="en-PH" sz="1200" dirty="0" smtClean="0"/>
              <a:t>VAT Withholding </a:t>
            </a:r>
            <a:r>
              <a:rPr lang="en-PH" sz="1200" dirty="0"/>
              <a:t>on the Sale of Goods and/or Service” in order to be entitled to </a:t>
            </a:r>
            <a:r>
              <a:rPr lang="en-PH" sz="1200" dirty="0" smtClean="0"/>
              <a:t>the privileges </a:t>
            </a:r>
            <a:r>
              <a:rPr lang="en-PH" sz="1200" dirty="0"/>
              <a:t>accorded by the “Substituted Filing of Percentage Tax/VAT </a:t>
            </a:r>
            <a:r>
              <a:rPr lang="en-PH" sz="1200" dirty="0" smtClean="0"/>
              <a:t>Return” prescribed </a:t>
            </a:r>
            <a:r>
              <a:rPr lang="en-PH" sz="1200" dirty="0"/>
              <a:t>thereunder; that, I am hereby cancelling and withdrawing my </a:t>
            </a:r>
            <a:r>
              <a:rPr lang="en-PH" sz="1200" dirty="0" smtClean="0"/>
              <a:t>said NOTICE </a:t>
            </a:r>
            <a:r>
              <a:rPr lang="en-PH" sz="1200" dirty="0"/>
              <a:t>OF AVAILMENT OF THE SUBSTITUTED FILING OF</a:t>
            </a:r>
          </a:p>
          <a:p>
            <a:pPr algn="just"/>
            <a:r>
              <a:rPr lang="en-PH" sz="1200" dirty="0"/>
              <a:t>PERCENTAGE TAX/VAT RETURN SYSTEM, effective </a:t>
            </a:r>
            <a:r>
              <a:rPr lang="en-PH" sz="1200" dirty="0" smtClean="0"/>
              <a:t>___________________, 200</a:t>
            </a:r>
            <a:r>
              <a:rPr lang="en-PH" sz="1200" dirty="0"/>
              <a:t>__; and that, I have executed this Declaration under penalty of </a:t>
            </a:r>
            <a:r>
              <a:rPr lang="en-PH" sz="1200" dirty="0" smtClean="0"/>
              <a:t>perjury, pursuant </a:t>
            </a:r>
            <a:r>
              <a:rPr lang="en-PH" sz="1200" dirty="0"/>
              <a:t>to the provisions of Section 267, National Internal Revenue Code of 1997.</a:t>
            </a:r>
          </a:p>
          <a:p>
            <a:pPr algn="just"/>
            <a:r>
              <a:rPr lang="en-PH" sz="1200" dirty="0"/>
              <a:t>____________________________</a:t>
            </a:r>
          </a:p>
          <a:p>
            <a:r>
              <a:rPr lang="en-PH" sz="1200" b="1" dirty="0"/>
              <a:t>Taxpayer’s Name and Signature</a:t>
            </a:r>
            <a:endParaRPr lang="en-US" sz="1200" dirty="0" smtClean="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26</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86465" y="725549"/>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28317763"/>
      </p:ext>
    </p:extLst>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1676400"/>
            <a:ext cx="79248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306056" cy="6247864"/>
          </a:xfrm>
          <a:prstGeom prst="rect">
            <a:avLst/>
          </a:prstGeom>
          <a:noFill/>
        </p:spPr>
        <p:txBody>
          <a:bodyPr wrap="square" rtlCol="0">
            <a:spAutoFit/>
          </a:bodyPr>
          <a:lstStyle/>
          <a:p>
            <a:pPr marL="285750" indent="-285750">
              <a:buFont typeface="Wingdings" pitchFamily="2" charset="2"/>
              <a:buChar char="Ø"/>
            </a:pPr>
            <a:r>
              <a:rPr lang="en-US" sz="2000" b="1" dirty="0" smtClean="0">
                <a:solidFill>
                  <a:schemeClr val="tx2"/>
                </a:solidFill>
              </a:rPr>
              <a:t>Filing of Required Tax Returns</a:t>
            </a:r>
            <a:r>
              <a:rPr lang="en-US" sz="2000" dirty="0" smtClean="0"/>
              <a:t>:</a:t>
            </a:r>
          </a:p>
          <a:p>
            <a:endParaRPr lang="en-US" sz="2000" dirty="0" smtClean="0"/>
          </a:p>
          <a:p>
            <a:pPr algn="just"/>
            <a:r>
              <a:rPr lang="en-US" sz="2000" b="1" dirty="0" smtClean="0"/>
              <a:t>Notarized Sworn Declaration </a:t>
            </a:r>
            <a:r>
              <a:rPr lang="en-US" sz="2000" dirty="0" smtClean="0"/>
              <a:t>–</a:t>
            </a:r>
          </a:p>
          <a:p>
            <a:pPr marL="342900" indent="-342900" algn="just">
              <a:buFont typeface="Arial" charset="0"/>
              <a:buChar char="•"/>
            </a:pPr>
            <a:endParaRPr lang="en-US" sz="2000" dirty="0" smtClean="0"/>
          </a:p>
          <a:p>
            <a:pPr marL="342900" indent="-342900" algn="just">
              <a:buFont typeface="Arial" charset="0"/>
              <a:buChar char="•"/>
            </a:pPr>
            <a:r>
              <a:rPr lang="en-US" sz="2000" dirty="0" smtClean="0"/>
              <a:t>To be prepared in three copies</a:t>
            </a:r>
            <a:r>
              <a:rPr lang="en-US" sz="2000" dirty="0"/>
              <a:t> (2 for the BIR &amp; 1 for 	the TP, but shall be photocopied so that all his current </a:t>
            </a:r>
            <a:r>
              <a:rPr lang="en-US" sz="2000" dirty="0" smtClean="0"/>
              <a:t>income </a:t>
            </a:r>
            <a:r>
              <a:rPr lang="en-US" sz="2000" dirty="0" err="1"/>
              <a:t>payors</a:t>
            </a:r>
            <a:r>
              <a:rPr lang="en-US" sz="2000" dirty="0"/>
              <a:t> shall be provided with a copy</a:t>
            </a:r>
            <a:r>
              <a:rPr lang="en-US" sz="2000" dirty="0" smtClean="0"/>
              <a:t>);</a:t>
            </a:r>
          </a:p>
          <a:p>
            <a:pPr marL="342900" indent="-342900" algn="just">
              <a:buFont typeface="Arial" charset="0"/>
              <a:buChar char="•"/>
            </a:pPr>
            <a:r>
              <a:rPr lang="en-US" sz="2000" dirty="0" smtClean="0"/>
              <a:t>To be submitted</a:t>
            </a:r>
            <a:r>
              <a:rPr lang="en-US" sz="2000" dirty="0"/>
              <a:t> to the Collection Division having </a:t>
            </a:r>
            <a:r>
              <a:rPr lang="en-US" sz="2000" dirty="0" smtClean="0"/>
              <a:t>jurisdiction </a:t>
            </a:r>
            <a:r>
              <a:rPr lang="en-US" sz="2000" dirty="0"/>
              <a:t>over the </a:t>
            </a:r>
            <a:r>
              <a:rPr lang="en-US" sz="2000" dirty="0" smtClean="0"/>
              <a:t>RDO where the individual is registered; </a:t>
            </a:r>
          </a:p>
          <a:p>
            <a:pPr marL="342900" indent="-342900" algn="just">
              <a:buFont typeface="Arial" charset="0"/>
              <a:buChar char="•"/>
            </a:pPr>
            <a:r>
              <a:rPr lang="en-US" sz="2000" dirty="0" smtClean="0"/>
              <a:t>To be submitted fifteen (15) days after the end of the 	month where the individual’s income reaches P720,000 or June 30 of each year, whichever comes  earlier. (However, if after June 30, the individual’s income reaches P720,000, another sworn declaration must be submitted)</a:t>
            </a:r>
          </a:p>
          <a:p>
            <a:pPr algn="just"/>
            <a:endParaRPr lang="en-US" sz="2000" dirty="0" smtClean="0"/>
          </a:p>
          <a:p>
            <a:pPr algn="just"/>
            <a:endParaRPr lang="en-US" sz="2000" dirty="0" smtClean="0"/>
          </a:p>
          <a:p>
            <a:pPr algn="just"/>
            <a:endParaRPr lang="en-US" sz="2000" dirty="0" smtClean="0"/>
          </a:p>
          <a:p>
            <a:pPr algn="just"/>
            <a:endParaRPr lang="en-US" sz="2000" dirty="0"/>
          </a:p>
          <a:p>
            <a:pPr algn="just"/>
            <a:r>
              <a:rPr lang="en-US" sz="2000" dirty="0" smtClean="0"/>
              <a:t> </a:t>
            </a:r>
          </a:p>
          <a:p>
            <a:pPr algn="just"/>
            <a:r>
              <a:rPr lang="en-US" sz="2000" dirty="0" smtClean="0"/>
              <a:t>	</a:t>
            </a:r>
          </a:p>
        </p:txBody>
      </p:sp>
      <p:sp>
        <p:nvSpPr>
          <p:cNvPr id="4" name="Slide Number Placeholder 3"/>
          <p:cNvSpPr>
            <a:spLocks noGrp="1"/>
          </p:cNvSpPr>
          <p:nvPr>
            <p:ph type="sldNum" sz="quarter" idx="12"/>
          </p:nvPr>
        </p:nvSpPr>
        <p:spPr/>
        <p:txBody>
          <a:bodyPr/>
          <a:lstStyle/>
          <a:p>
            <a:pPr>
              <a:defRPr/>
            </a:pPr>
            <a:fld id="{FDEDF7A1-439F-48D3-B1E9-B446256057D4}" type="slidenum">
              <a:rPr lang="en-PH" smtClean="0"/>
              <a:pPr>
                <a:defRPr/>
              </a:pPr>
              <a:t>27</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17778585"/>
      </p:ext>
    </p:extLst>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90600" y="1505129"/>
            <a:ext cx="80010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5" name="Rectangle 6"/>
          <p:cNvSpPr>
            <a:spLocks noChangeArrowheads="1"/>
          </p:cNvSpPr>
          <p:nvPr/>
        </p:nvSpPr>
        <p:spPr bwMode="auto">
          <a:xfrm>
            <a:off x="1028700" y="1505923"/>
            <a:ext cx="7924800" cy="55399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US" sz="2800" b="1" dirty="0" smtClean="0">
                <a:solidFill>
                  <a:srgbClr val="000000"/>
                </a:solidFill>
                <a:latin typeface="Times New Roman" pitchFamily="18" charset="0"/>
              </a:rPr>
              <a:t>&gt; Register with BIR using BIR Form 1901;</a:t>
            </a:r>
          </a:p>
          <a:p>
            <a:pPr marL="465138" indent="-465138"/>
            <a:r>
              <a:rPr lang="en-US" sz="2800" b="1" dirty="0">
                <a:solidFill>
                  <a:srgbClr val="000000"/>
                </a:solidFill>
                <a:latin typeface="Times New Roman" pitchFamily="18" charset="0"/>
              </a:rPr>
              <a:t>	</a:t>
            </a:r>
            <a:r>
              <a:rPr lang="en-US" sz="2800" b="1" dirty="0" smtClean="0">
                <a:solidFill>
                  <a:srgbClr val="000000"/>
                </a:solidFill>
                <a:latin typeface="Times New Roman" pitchFamily="18" charset="0"/>
              </a:rPr>
              <a:t>&gt; Pay Annual Registration Fee of P500;</a:t>
            </a:r>
          </a:p>
          <a:p>
            <a:pPr marL="465138" indent="-465138"/>
            <a:r>
              <a:rPr lang="en-US" sz="2800" b="1" dirty="0">
                <a:solidFill>
                  <a:srgbClr val="000000"/>
                </a:solidFill>
                <a:latin typeface="Times New Roman" pitchFamily="18" charset="0"/>
              </a:rPr>
              <a:t>	</a:t>
            </a:r>
            <a:r>
              <a:rPr lang="en-US" sz="2800" b="1" dirty="0" smtClean="0">
                <a:solidFill>
                  <a:srgbClr val="000000"/>
                </a:solidFill>
                <a:latin typeface="Times New Roman" pitchFamily="18" charset="0"/>
              </a:rPr>
              <a:t>&gt; Keep Books of Accounts;</a:t>
            </a:r>
          </a:p>
          <a:p>
            <a:pPr marL="465138" indent="-465138"/>
            <a:r>
              <a:rPr lang="en-US" sz="2800" b="1" dirty="0">
                <a:solidFill>
                  <a:srgbClr val="000000"/>
                </a:solidFill>
                <a:latin typeface="Times New Roman" pitchFamily="18" charset="0"/>
              </a:rPr>
              <a:t>	</a:t>
            </a:r>
            <a:r>
              <a:rPr lang="en-US" sz="2800" b="1" dirty="0" smtClean="0">
                <a:solidFill>
                  <a:srgbClr val="000000"/>
                </a:solidFill>
                <a:latin typeface="Times New Roman" pitchFamily="18" charset="0"/>
              </a:rPr>
              <a:t>&gt; Issue Official Receipt for every receipt of 	income (not applicable to those who opted to 	pay PT/VAT through the withholding 	process);</a:t>
            </a:r>
          </a:p>
          <a:p>
            <a:pPr marL="465138" indent="-465138"/>
            <a:r>
              <a:rPr lang="en-US" sz="2800" b="1" dirty="0">
                <a:solidFill>
                  <a:srgbClr val="000000"/>
                </a:solidFill>
                <a:latin typeface="Times New Roman" pitchFamily="18" charset="0"/>
              </a:rPr>
              <a:t>	</a:t>
            </a:r>
            <a:r>
              <a:rPr lang="en-US" sz="2800" b="1" dirty="0" smtClean="0">
                <a:solidFill>
                  <a:srgbClr val="000000"/>
                </a:solidFill>
                <a:latin typeface="Times New Roman" pitchFamily="18" charset="0"/>
              </a:rPr>
              <a:t>&gt; File Required Tax Returns and information 	return;</a:t>
            </a:r>
          </a:p>
          <a:p>
            <a:pPr marL="465138" indent="-465138"/>
            <a:r>
              <a:rPr lang="en-US" sz="2800" b="1" dirty="0">
                <a:solidFill>
                  <a:srgbClr val="000000"/>
                </a:solidFill>
                <a:latin typeface="Times New Roman" pitchFamily="18" charset="0"/>
              </a:rPr>
              <a:t>	</a:t>
            </a:r>
            <a:r>
              <a:rPr lang="en-US" sz="2800" b="1" dirty="0" smtClean="0">
                <a:solidFill>
                  <a:srgbClr val="000000"/>
                </a:solidFill>
                <a:latin typeface="Times New Roman" pitchFamily="18" charset="0"/>
              </a:rPr>
              <a:t>&gt; Submit required document as may be 	required in any future revenue issuance</a:t>
            </a:r>
          </a:p>
          <a:p>
            <a:pPr marL="465138" indent="-465138"/>
            <a:r>
              <a:rPr lang="en-US" sz="2600" b="1" dirty="0">
                <a:solidFill>
                  <a:srgbClr val="000000"/>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257300" y="304800"/>
            <a:ext cx="6553200" cy="1200329"/>
          </a:xfrm>
          <a:prstGeom prst="rect">
            <a:avLst/>
          </a:prstGeom>
          <a:noFill/>
        </p:spPr>
        <p:txBody>
          <a:bodyPr wrap="square" rtlCol="0">
            <a:spAutoFit/>
          </a:bodyPr>
          <a:lstStyle/>
          <a:p>
            <a:r>
              <a:rPr lang="en-US" sz="2400" b="1" dirty="0" smtClean="0"/>
              <a:t>SUMMARY OF THE TAX OBLIGATIONS OF INDIVIDUALS HIRED UNDER “CONTRACT OF SERVICE”</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28</a:t>
            </a:fld>
            <a:endParaRPr lang="en-PH" dirty="0"/>
          </a:p>
        </p:txBody>
      </p:sp>
      <p:pic>
        <p:nvPicPr>
          <p:cNvPr id="7"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904964"/>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69142044"/>
      </p:ext>
    </p:extLst>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143000" y="1371600"/>
            <a:ext cx="777240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371600"/>
            <a:ext cx="7848600" cy="5232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US" sz="2000" b="1" dirty="0" smtClean="0">
                <a:solidFill>
                  <a:srgbClr val="000000"/>
                </a:solidFill>
                <a:latin typeface="Times New Roman" pitchFamily="18" charset="0"/>
              </a:rPr>
              <a:t>REQUIRE THE INDIVIDUAL TO </a:t>
            </a:r>
            <a:r>
              <a:rPr lang="en-US" sz="2000" b="1" dirty="0" smtClean="0">
                <a:solidFill>
                  <a:srgbClr val="FF0000"/>
                </a:solidFill>
                <a:latin typeface="Times New Roman" pitchFamily="18" charset="0"/>
              </a:rPr>
              <a:t>REGISTER </a:t>
            </a:r>
            <a:r>
              <a:rPr lang="en-US" sz="2000" b="1" dirty="0" smtClean="0">
                <a:solidFill>
                  <a:srgbClr val="000000"/>
                </a:solidFill>
                <a:latin typeface="Times New Roman" pitchFamily="18" charset="0"/>
              </a:rPr>
              <a:t>WITH THE BIR AS INDIVIDUAL ENGAGED IN BUSINESS OR PRACTICE OF PROFESSION, WHICHEVER IS APPROPRIATE</a:t>
            </a:r>
          </a:p>
          <a:p>
            <a:pPr marL="465138" indent="-465138"/>
            <a:endParaRPr lang="en-US" sz="2000" b="1" dirty="0">
              <a:solidFill>
                <a:srgbClr val="000000"/>
              </a:solidFill>
              <a:latin typeface="Times New Roman" pitchFamily="18" charset="0"/>
            </a:endParaRPr>
          </a:p>
          <a:p>
            <a:pPr marL="465138" indent="-465138"/>
            <a:r>
              <a:rPr lang="en-US" sz="2000" b="1" dirty="0" smtClean="0">
                <a:solidFill>
                  <a:srgbClr val="000000"/>
                </a:solidFill>
                <a:latin typeface="Times New Roman" pitchFamily="18" charset="0"/>
              </a:rPr>
              <a:t>	</a:t>
            </a:r>
            <a:r>
              <a:rPr lang="en-US" sz="2000" b="1" dirty="0" smtClean="0">
                <a:solidFill>
                  <a:srgbClr val="FF0000"/>
                </a:solidFill>
                <a:latin typeface="Times New Roman" pitchFamily="18" charset="0"/>
              </a:rPr>
              <a:t>CERTIFICATE OF REGISTRATION </a:t>
            </a:r>
            <a:r>
              <a:rPr lang="en-US" sz="2000" b="1" dirty="0" smtClean="0">
                <a:solidFill>
                  <a:srgbClr val="000000"/>
                </a:solidFill>
                <a:latin typeface="Times New Roman" pitchFamily="18" charset="0"/>
              </a:rPr>
              <a:t>(COR) OF THE INDIVIDUAL ISSUED BY THE BIR UPON HIS REGISTRATION</a:t>
            </a:r>
          </a:p>
          <a:p>
            <a:pPr marL="465138" indent="-465138"/>
            <a:endParaRPr lang="en-US" sz="2000" b="1" dirty="0">
              <a:solidFill>
                <a:srgbClr val="000000"/>
              </a:solidFill>
              <a:latin typeface="Times New Roman" pitchFamily="18" charset="0"/>
            </a:endParaRPr>
          </a:p>
          <a:p>
            <a:pPr marL="465138" indent="-465138"/>
            <a:r>
              <a:rPr lang="en-US" sz="2000" b="1" dirty="0" smtClean="0">
                <a:solidFill>
                  <a:srgbClr val="000000"/>
                </a:solidFill>
                <a:latin typeface="Times New Roman" pitchFamily="18" charset="0"/>
              </a:rPr>
              <a:t>	</a:t>
            </a:r>
            <a:r>
              <a:rPr lang="en-US" sz="2000" b="1" dirty="0" smtClean="0">
                <a:solidFill>
                  <a:srgbClr val="FF0000"/>
                </a:solidFill>
                <a:latin typeface="Times New Roman" pitchFamily="18" charset="0"/>
              </a:rPr>
              <a:t>OFFICIAL RECEIPT </a:t>
            </a:r>
            <a:r>
              <a:rPr lang="en-US" sz="2000" b="1" dirty="0" smtClean="0">
                <a:solidFill>
                  <a:srgbClr val="000000"/>
                </a:solidFill>
                <a:latin typeface="Times New Roman" pitchFamily="18" charset="0"/>
              </a:rPr>
              <a:t>FOR EVERY PAYMENT OF INCOME/ </a:t>
            </a:r>
            <a:r>
              <a:rPr lang="en-US" sz="2000" b="1" dirty="0" smtClean="0">
                <a:solidFill>
                  <a:srgbClr val="FF0000"/>
                </a:solidFill>
                <a:latin typeface="Times New Roman" pitchFamily="18" charset="0"/>
              </a:rPr>
              <a:t>BIR FORM 2306 </a:t>
            </a:r>
            <a:r>
              <a:rPr lang="en-US" sz="2000" b="1" dirty="0" smtClean="0">
                <a:solidFill>
                  <a:srgbClr val="000000"/>
                </a:solidFill>
                <a:latin typeface="Times New Roman" pitchFamily="18" charset="0"/>
              </a:rPr>
              <a:t>DULY-SIGNED BY BOTH PAYOR AND PAYEE</a:t>
            </a:r>
          </a:p>
          <a:p>
            <a:pPr marL="465138" indent="-465138"/>
            <a:endParaRPr lang="en-US" sz="2000" b="1" dirty="0">
              <a:solidFill>
                <a:srgbClr val="000000"/>
              </a:solidFill>
              <a:latin typeface="Times New Roman" pitchFamily="18" charset="0"/>
            </a:endParaRPr>
          </a:p>
          <a:p>
            <a:pPr marL="465138" indent="-465138"/>
            <a:r>
              <a:rPr lang="en-US" sz="2000" b="1" dirty="0" smtClean="0">
                <a:solidFill>
                  <a:srgbClr val="000000"/>
                </a:solidFill>
                <a:latin typeface="Times New Roman" pitchFamily="18" charset="0"/>
              </a:rPr>
              <a:t>	COPY OF THE </a:t>
            </a:r>
            <a:r>
              <a:rPr lang="en-US" sz="2000" b="1" dirty="0" smtClean="0">
                <a:solidFill>
                  <a:srgbClr val="FF0000"/>
                </a:solidFill>
                <a:latin typeface="Times New Roman" pitchFamily="18" charset="0"/>
              </a:rPr>
              <a:t>SWORN DECLARATION </a:t>
            </a:r>
            <a:r>
              <a:rPr lang="en-US" sz="2000" b="1" dirty="0" smtClean="0">
                <a:solidFill>
                  <a:srgbClr val="000000"/>
                </a:solidFill>
                <a:latin typeface="Times New Roman" pitchFamily="18" charset="0"/>
              </a:rPr>
              <a:t>OF INCOME DULY RECEIVED BY THE BIR</a:t>
            </a:r>
          </a:p>
          <a:p>
            <a:pPr marL="465138" indent="-465138"/>
            <a:r>
              <a:rPr lang="en-US" sz="2000" b="1" dirty="0">
                <a:solidFill>
                  <a:srgbClr val="000000"/>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143000" y="228601"/>
            <a:ext cx="7848600" cy="1015663"/>
          </a:xfrm>
          <a:prstGeom prst="rect">
            <a:avLst/>
          </a:prstGeom>
          <a:noFill/>
        </p:spPr>
        <p:txBody>
          <a:bodyPr wrap="square" rtlCol="0">
            <a:spAutoFit/>
          </a:bodyPr>
          <a:lstStyle/>
          <a:p>
            <a:r>
              <a:rPr lang="en-US" sz="2000" b="1" dirty="0" smtClean="0"/>
              <a:t>WHAT THE HIRING AGENCY SHOULD REQUIRE FROM THE INDIVIDUALS HIRED UNDER THE “CONTRACT OF SERVICE”/ “JOB ORDER” SCHEME?</a:t>
            </a:r>
            <a:endParaRPr lang="en-PH" sz="20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29</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96552" y="906842"/>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96846053"/>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467600" cy="4770537"/>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Registration Requirement</a:t>
            </a:r>
            <a:r>
              <a:rPr lang="en-US" sz="2000" dirty="0" smtClean="0"/>
              <a:t>:</a:t>
            </a:r>
          </a:p>
          <a:p>
            <a:endParaRPr lang="en-US" sz="2000" dirty="0"/>
          </a:p>
          <a:p>
            <a:r>
              <a:rPr lang="en-US" sz="2000" dirty="0"/>
              <a:t> </a:t>
            </a:r>
            <a:r>
              <a:rPr lang="en-US" sz="2000" dirty="0" smtClean="0"/>
              <a:t>	BIR Form to be accomplished –</a:t>
            </a:r>
          </a:p>
          <a:p>
            <a:endParaRPr lang="en-US" sz="2000" dirty="0"/>
          </a:p>
          <a:p>
            <a:pPr algn="just"/>
            <a:r>
              <a:rPr lang="en-US" sz="2000" dirty="0" smtClean="0"/>
              <a:t>	</a:t>
            </a:r>
            <a:r>
              <a:rPr lang="en-US" sz="2000" u="sng" dirty="0" smtClean="0"/>
              <a:t>BIR Form 1901</a:t>
            </a:r>
            <a:r>
              <a:rPr lang="en-US" sz="2000" dirty="0" smtClean="0"/>
              <a:t>, to be submitted to the RDO having 	jurisdiction over the place where the service is being 	rendered, with the following attachments:</a:t>
            </a:r>
          </a:p>
          <a:p>
            <a:endParaRPr lang="en-US" sz="2000" dirty="0"/>
          </a:p>
          <a:p>
            <a:r>
              <a:rPr lang="en-US" sz="2000" dirty="0" smtClean="0"/>
              <a:t>		&gt; Birth Certificate or any document showing 		name, address and birth date of the individual;</a:t>
            </a:r>
          </a:p>
          <a:p>
            <a:r>
              <a:rPr lang="en-US" sz="2000" dirty="0"/>
              <a:t>	</a:t>
            </a:r>
            <a:r>
              <a:rPr lang="en-US" sz="2000" dirty="0" smtClean="0"/>
              <a:t>	&gt; Contract of Service /Job Order</a:t>
            </a:r>
          </a:p>
          <a:p>
            <a:r>
              <a:rPr lang="en-US" sz="2000" dirty="0"/>
              <a:t>	</a:t>
            </a:r>
            <a:r>
              <a:rPr lang="en-US" sz="2000" dirty="0" smtClean="0"/>
              <a:t>	&gt; Proof of payment of Annual Registration Fee </a:t>
            </a:r>
          </a:p>
          <a:p>
            <a:r>
              <a:rPr lang="en-US" sz="2000" dirty="0"/>
              <a:t>	</a:t>
            </a:r>
            <a:r>
              <a:rPr lang="en-US" sz="2000" dirty="0" smtClean="0"/>
              <a:t>	    of P500 [Sec. 236(B) of the Tax Code] </a:t>
            </a:r>
          </a:p>
          <a:p>
            <a:endParaRPr lang="en-US" sz="2000" dirty="0" smtClean="0"/>
          </a:p>
          <a:p>
            <a:endParaRPr lang="en-US" sz="20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3</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07559890"/>
      </p:ext>
    </p:extLst>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1676400"/>
            <a:ext cx="7924800" cy="1588"/>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2359152" y="79248"/>
            <a:ext cx="6553200" cy="16619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US" sz="2800" b="1" dirty="0" smtClean="0">
                <a:solidFill>
                  <a:schemeClr val="tx2"/>
                </a:solidFill>
                <a:latin typeface="Times New Roman" pitchFamily="18" charset="0"/>
              </a:rPr>
              <a:t>INDIVIDUALS HIRED UNDER “CONTRACT OF SERVICE”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990600" y="1741241"/>
            <a:ext cx="7921752" cy="5016758"/>
          </a:xfrm>
          <a:prstGeom prst="rect">
            <a:avLst/>
          </a:prstGeom>
          <a:noFill/>
        </p:spPr>
        <p:txBody>
          <a:bodyPr wrap="square" rtlCol="0">
            <a:spAutoFit/>
          </a:bodyPr>
          <a:lstStyle/>
          <a:p>
            <a:pPr marL="285750" indent="-285750">
              <a:buFont typeface="Wingdings" pitchFamily="2" charset="2"/>
              <a:buChar char="Ø"/>
            </a:pPr>
            <a:r>
              <a:rPr lang="en-US" sz="2000" b="1" dirty="0" smtClean="0">
                <a:solidFill>
                  <a:schemeClr val="tx2"/>
                </a:solidFill>
              </a:rPr>
              <a:t>APPLICABLE WITHHOLDING TAX</a:t>
            </a:r>
            <a:r>
              <a:rPr lang="en-US" sz="2000" dirty="0" smtClean="0"/>
              <a:t>:</a:t>
            </a:r>
          </a:p>
          <a:p>
            <a:endParaRPr lang="en-US" sz="2000" dirty="0"/>
          </a:p>
          <a:p>
            <a:r>
              <a:rPr lang="en-US" sz="2000" dirty="0"/>
              <a:t> </a:t>
            </a:r>
            <a:r>
              <a:rPr lang="en-US" sz="2000" dirty="0" smtClean="0"/>
              <a:t>	EWT PRESCRIBED UNDER SECTION 2.57.2 OF RR NO. 	2-98</a:t>
            </a:r>
          </a:p>
          <a:p>
            <a:r>
              <a:rPr lang="en-US" sz="2000" dirty="0"/>
              <a:t>	</a:t>
            </a:r>
            <a:endParaRPr lang="en-US" sz="2000" dirty="0" smtClean="0"/>
          </a:p>
          <a:p>
            <a:r>
              <a:rPr lang="en-US" sz="2000" dirty="0"/>
              <a:t>	</a:t>
            </a:r>
            <a:r>
              <a:rPr lang="en-US" sz="2000" dirty="0" smtClean="0"/>
              <a:t>DEPENDS ON THE NATURE OF SERVICE RENDERED</a:t>
            </a:r>
          </a:p>
          <a:p>
            <a:endParaRPr lang="en-US" sz="2000" dirty="0"/>
          </a:p>
          <a:p>
            <a:r>
              <a:rPr lang="en-US" sz="2000" dirty="0" smtClean="0"/>
              <a:t>	IF THE NATURE OF SERVICE IS NOT AMONG THE 	EXISTING ENUMERATIONS UNDER RR NO. 2-98, AS 	AMENDED, APPLY THE REQUIRED WITHHOLDING AS 	GOVERNMENT ENTITY UNDER SEC. 2.57.2 (N) OF RR 	NO. 2-98, AS AMENDED</a:t>
            </a:r>
          </a:p>
          <a:p>
            <a:endParaRPr lang="en-US" sz="2000" dirty="0"/>
          </a:p>
          <a:p>
            <a:r>
              <a:rPr lang="en-US" sz="2000" dirty="0" smtClean="0"/>
              <a:t>	VAT OR PERCENTAGE TAX WITHHOLDING SHALL  	ALSO </a:t>
            </a:r>
            <a:r>
              <a:rPr lang="en-US" sz="2000" smtClean="0"/>
              <a:t>	APPLY (REFER TO THE GOVERNMENT 	EXPENSE CHART)</a:t>
            </a:r>
            <a:endParaRPr lang="en-PH" sz="20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30</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09903520"/>
      </p:ext>
    </p:extLst>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4678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smtClean="0">
                <a:solidFill>
                  <a:srgbClr val="FF0000"/>
                </a:solidFill>
                <a:latin typeface="Times New Roman" pitchFamily="18" charset="0"/>
              </a:rPr>
              <a:t>What are the objectives of RR 19-2011?</a:t>
            </a:r>
          </a:p>
          <a:p>
            <a:pPr marL="514350" indent="-514350">
              <a:buAutoNum type="arabicPeriod"/>
            </a:pPr>
            <a:r>
              <a:rPr lang="en-US" sz="2800" b="1" dirty="0" smtClean="0">
                <a:solidFill>
                  <a:srgbClr val="000000"/>
                </a:solidFill>
                <a:latin typeface="Times New Roman" pitchFamily="18" charset="0"/>
              </a:rPr>
              <a:t>To prescribe the use of new Income Tax Returns (Annual) </a:t>
            </a:r>
          </a:p>
          <a:p>
            <a:pPr marL="465138" indent="-465138">
              <a:buAutoNum type="arabicPeriod"/>
            </a:pPr>
            <a:r>
              <a:rPr lang="en-US" sz="2800" b="1" dirty="0" smtClean="0">
                <a:solidFill>
                  <a:srgbClr val="000000"/>
                </a:solidFill>
                <a:latin typeface="Times New Roman" pitchFamily="18" charset="0"/>
              </a:rPr>
              <a:t>Modify the provisions under RMC 57-2011 </a:t>
            </a:r>
          </a:p>
          <a:p>
            <a:endParaRPr lang="en-US" sz="2800" b="1" dirty="0">
              <a:solidFill>
                <a:srgbClr val="000000"/>
              </a:solidFill>
              <a:latin typeface="Times New Roman" pitchFamily="18" charset="0"/>
            </a:endParaRPr>
          </a:p>
          <a:p>
            <a:r>
              <a:rPr lang="en-US" sz="2800" b="1" dirty="0" smtClean="0">
                <a:solidFill>
                  <a:srgbClr val="FF0000"/>
                </a:solidFill>
                <a:latin typeface="Times New Roman" pitchFamily="18" charset="0"/>
              </a:rPr>
              <a:t>What are the new ITR forms?</a:t>
            </a:r>
          </a:p>
          <a:p>
            <a:pPr marL="514350" indent="-514350">
              <a:buAutoNum type="arabicPeriod"/>
            </a:pPr>
            <a:r>
              <a:rPr lang="en-US" sz="2800" b="1" dirty="0" smtClean="0">
                <a:solidFill>
                  <a:srgbClr val="000000"/>
                </a:solidFill>
                <a:latin typeface="Times New Roman" pitchFamily="18" charset="0"/>
              </a:rPr>
              <a:t>BIR Form 1700</a:t>
            </a:r>
          </a:p>
          <a:p>
            <a:pPr marL="457200" indent="-457200">
              <a:buAutoNum type="arabicPeriod"/>
            </a:pPr>
            <a:r>
              <a:rPr lang="en-US" sz="2800" b="1" dirty="0" smtClean="0">
                <a:solidFill>
                  <a:srgbClr val="000000"/>
                </a:solidFill>
                <a:latin typeface="Times New Roman" pitchFamily="18" charset="0"/>
              </a:rPr>
              <a:t>BIR Form 1701</a:t>
            </a:r>
          </a:p>
          <a:p>
            <a:pPr marL="457200" indent="-457200">
              <a:buAutoNum type="arabicPeriod"/>
            </a:pPr>
            <a:r>
              <a:rPr lang="en-US" sz="2800" b="1" dirty="0" smtClean="0">
                <a:solidFill>
                  <a:srgbClr val="000000"/>
                </a:solidFill>
                <a:latin typeface="Times New Roman" pitchFamily="18" charset="0"/>
              </a:rPr>
              <a:t>BIR Form 1702</a:t>
            </a:r>
            <a:endParaRPr lang="en-US" sz="2000" b="1" dirty="0" smtClean="0">
              <a:solidFill>
                <a:srgbClr val="000000"/>
              </a:solidFill>
              <a:latin typeface="Times New Roman" pitchFamily="18" charset="0"/>
            </a:endParaRPr>
          </a:p>
          <a:p>
            <a:pPr marL="465138" indent="-465138"/>
            <a:r>
              <a:rPr lang="en-US" sz="2000" b="1" dirty="0">
                <a:solidFill>
                  <a:srgbClr val="000000"/>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461665"/>
          </a:xfrm>
          <a:prstGeom prst="rect">
            <a:avLst/>
          </a:prstGeom>
          <a:noFill/>
        </p:spPr>
        <p:txBody>
          <a:bodyPr wrap="square" rtlCol="0">
            <a:spAutoFit/>
          </a:bodyPr>
          <a:lstStyle/>
          <a:p>
            <a:r>
              <a:rPr lang="en-PH" sz="2400" b="1" dirty="0" smtClean="0"/>
              <a:t>REVENUE REGULATIONS NO. 19-2011</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31</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3769" y="614337"/>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51737014"/>
      </p:ext>
    </p:extLst>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461665"/>
          </a:xfrm>
          <a:prstGeom prst="rect">
            <a:avLst/>
          </a:prstGeom>
          <a:noFill/>
        </p:spPr>
        <p:txBody>
          <a:bodyPr wrap="square" rtlCol="0">
            <a:spAutoFit/>
          </a:bodyPr>
          <a:lstStyle/>
          <a:p>
            <a:r>
              <a:rPr lang="en-PH" sz="2400" b="1" dirty="0" smtClean="0"/>
              <a:t>REVENUE REGULATIONS NO. </a:t>
            </a:r>
            <a:r>
              <a:rPr lang="en-PH" sz="2400" b="1" smtClean="0"/>
              <a:t>19-2011</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32</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96552" y="614337"/>
            <a:ext cx="1266095" cy="457201"/>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 xmlns:p14="http://schemas.microsoft.com/office/powerpoint/2010/main" val="2094099872"/>
              </p:ext>
            </p:extLst>
          </p:nvPr>
        </p:nvGraphicFramePr>
        <p:xfrm>
          <a:off x="1130808" y="1251466"/>
          <a:ext cx="7860792" cy="5115282"/>
        </p:xfrm>
        <a:graphic>
          <a:graphicData uri="http://schemas.openxmlformats.org/drawingml/2006/table">
            <a:tbl>
              <a:tblPr firstRow="1" bandRow="1">
                <a:tableStyleId>{5C22544A-7EE6-4342-B048-85BDC9FD1C3A}</a:tableStyleId>
              </a:tblPr>
              <a:tblGrid>
                <a:gridCol w="3930396"/>
                <a:gridCol w="3930396"/>
              </a:tblGrid>
              <a:tr h="593467">
                <a:tc>
                  <a:txBody>
                    <a:bodyPr/>
                    <a:lstStyle/>
                    <a:p>
                      <a:pPr algn="ctr"/>
                      <a:r>
                        <a:rPr lang="en-PH" dirty="0" smtClean="0"/>
                        <a:t>BEFORE (BIR Form No. 1700)</a:t>
                      </a:r>
                      <a:endParaRPr lang="en-PH" dirty="0"/>
                    </a:p>
                  </a:txBody>
                  <a:tcPr/>
                </a:tc>
                <a:tc>
                  <a:txBody>
                    <a:bodyPr/>
                    <a:lstStyle/>
                    <a:p>
                      <a:pPr algn="ctr"/>
                      <a:r>
                        <a:rPr lang="en-PH" dirty="0" smtClean="0"/>
                        <a:t>NOW (BIR Form No. 1700)</a:t>
                      </a:r>
                      <a:endParaRPr lang="en-PH" dirty="0"/>
                    </a:p>
                  </a:txBody>
                  <a:tcPr/>
                </a:tc>
              </a:tr>
              <a:tr h="593467">
                <a:tc>
                  <a:txBody>
                    <a:bodyPr/>
                    <a:lstStyle/>
                    <a:p>
                      <a:r>
                        <a:rPr lang="en-PH" dirty="0" smtClean="0"/>
                        <a:t>Marking of an “X” on all applicable boxes</a:t>
                      </a:r>
                      <a:endParaRPr lang="en-PH" dirty="0"/>
                    </a:p>
                  </a:txBody>
                  <a:tcPr/>
                </a:tc>
                <a:tc>
                  <a:txBody>
                    <a:bodyPr/>
                    <a:lstStyle/>
                    <a:p>
                      <a:r>
                        <a:rPr lang="en-PH" dirty="0" smtClean="0"/>
                        <a:t>Shading of all applicable circle</a:t>
                      </a:r>
                    </a:p>
                    <a:p>
                      <a:endParaRPr lang="en-PH" dirty="0"/>
                    </a:p>
                  </a:txBody>
                  <a:tcPr/>
                </a:tc>
              </a:tr>
              <a:tr h="593467">
                <a:tc>
                  <a:txBody>
                    <a:bodyPr/>
                    <a:lstStyle/>
                    <a:p>
                      <a:r>
                        <a:rPr lang="en-PH" dirty="0" smtClean="0"/>
                        <a:t>3 choices for ATC (II011; II 040; II041</a:t>
                      </a:r>
                      <a:endParaRPr lang="en-PH" dirty="0"/>
                    </a:p>
                  </a:txBody>
                  <a:tcPr/>
                </a:tc>
                <a:tc>
                  <a:txBody>
                    <a:bodyPr/>
                    <a:lstStyle/>
                    <a:p>
                      <a:r>
                        <a:rPr lang="en-PH" dirty="0" smtClean="0"/>
                        <a:t>2 choices for ATC</a:t>
                      </a:r>
                      <a:r>
                        <a:rPr lang="en-PH" baseline="0" dirty="0" smtClean="0"/>
                        <a:t> </a:t>
                      </a:r>
                      <a:r>
                        <a:rPr lang="en-PH" dirty="0" smtClean="0"/>
                        <a:t>(II041; II</a:t>
                      </a:r>
                      <a:r>
                        <a:rPr lang="en-PH" baseline="0" dirty="0" smtClean="0"/>
                        <a:t>011)</a:t>
                      </a:r>
                      <a:endParaRPr lang="en-PH" dirty="0"/>
                    </a:p>
                  </a:txBody>
                  <a:tcPr/>
                </a:tc>
              </a:tr>
              <a:tr h="593467">
                <a:tc>
                  <a:txBody>
                    <a:bodyPr/>
                    <a:lstStyle/>
                    <a:p>
                      <a:r>
                        <a:rPr lang="en-PH" dirty="0" smtClean="0"/>
                        <a:t>No question as to “joint filing”</a:t>
                      </a:r>
                      <a:endParaRPr lang="en-PH" dirty="0"/>
                    </a:p>
                  </a:txBody>
                  <a:tcPr/>
                </a:tc>
                <a:tc>
                  <a:txBody>
                    <a:bodyPr/>
                    <a:lstStyle/>
                    <a:p>
                      <a:r>
                        <a:rPr lang="en-PH" dirty="0" smtClean="0"/>
                        <a:t>With question as to “joint filing”</a:t>
                      </a:r>
                      <a:endParaRPr lang="en-PH" dirty="0"/>
                    </a:p>
                  </a:txBody>
                  <a:tcPr/>
                </a:tc>
              </a:tr>
              <a:tr h="593467">
                <a:tc>
                  <a:txBody>
                    <a:bodyPr/>
                    <a:lstStyle/>
                    <a:p>
                      <a:r>
                        <a:rPr lang="en-PH" dirty="0" smtClean="0"/>
                        <a:t>Information</a:t>
                      </a:r>
                      <a:r>
                        <a:rPr lang="en-PH" baseline="0" dirty="0" smtClean="0"/>
                        <a:t> can be provided either through script writing or print</a:t>
                      </a:r>
                      <a:endParaRPr lang="en-PH" dirty="0"/>
                    </a:p>
                  </a:txBody>
                  <a:tcPr/>
                </a:tc>
                <a:tc>
                  <a:txBody>
                    <a:bodyPr/>
                    <a:lstStyle/>
                    <a:p>
                      <a:r>
                        <a:rPr lang="en-PH" dirty="0" smtClean="0"/>
                        <a:t>All</a:t>
                      </a:r>
                      <a:r>
                        <a:rPr lang="en-PH" baseline="0" dirty="0" smtClean="0"/>
                        <a:t> i</a:t>
                      </a:r>
                      <a:r>
                        <a:rPr lang="en-PH" dirty="0" smtClean="0"/>
                        <a:t>nformation is required to be written in all capital letters on each box provided</a:t>
                      </a:r>
                      <a:endParaRPr lang="en-PH" dirty="0"/>
                    </a:p>
                  </a:txBody>
                  <a:tcPr/>
                </a:tc>
              </a:tr>
              <a:tr h="593467">
                <a:tc>
                  <a:txBody>
                    <a:bodyPr/>
                    <a:lstStyle/>
                    <a:p>
                      <a:r>
                        <a:rPr lang="en-PH" dirty="0" smtClean="0"/>
                        <a:t>No</a:t>
                      </a:r>
                      <a:r>
                        <a:rPr lang="en-PH" baseline="0" dirty="0" smtClean="0"/>
                        <a:t> question as to “gender”</a:t>
                      </a:r>
                      <a:endParaRPr lang="en-PH" dirty="0"/>
                    </a:p>
                  </a:txBody>
                  <a:tcPr/>
                </a:tc>
                <a:tc>
                  <a:txBody>
                    <a:bodyPr/>
                    <a:lstStyle/>
                    <a:p>
                      <a:r>
                        <a:rPr lang="en-PH" dirty="0" smtClean="0"/>
                        <a:t>With question as to “gender”</a:t>
                      </a:r>
                      <a:endParaRPr lang="en-PH" dirty="0"/>
                    </a:p>
                  </a:txBody>
                  <a:tcPr/>
                </a:tc>
              </a:tr>
              <a:tr h="593467">
                <a:tc>
                  <a:txBody>
                    <a:bodyPr/>
                    <a:lstStyle/>
                    <a:p>
                      <a:r>
                        <a:rPr lang="en-PH" dirty="0" smtClean="0"/>
                        <a:t>Email</a:t>
                      </a:r>
                      <a:r>
                        <a:rPr lang="en-PH" baseline="0" dirty="0" smtClean="0"/>
                        <a:t> address is not being asked</a:t>
                      </a:r>
                      <a:endParaRPr lang="en-PH" dirty="0"/>
                    </a:p>
                  </a:txBody>
                  <a:tcPr/>
                </a:tc>
                <a:tc>
                  <a:txBody>
                    <a:bodyPr/>
                    <a:lstStyle/>
                    <a:p>
                      <a:r>
                        <a:rPr lang="en-PH" dirty="0" smtClean="0"/>
                        <a:t>Space</a:t>
                      </a:r>
                      <a:r>
                        <a:rPr lang="en-PH" baseline="0" dirty="0" smtClean="0"/>
                        <a:t> is provided for the email address</a:t>
                      </a:r>
                      <a:endParaRPr lang="en-PH" dirty="0"/>
                    </a:p>
                  </a:txBody>
                  <a:tcPr/>
                </a:tc>
              </a:tr>
              <a:tr h="593467">
                <a:tc>
                  <a:txBody>
                    <a:bodyPr/>
                    <a:lstStyle/>
                    <a:p>
                      <a:r>
                        <a:rPr lang="en-PH" dirty="0" smtClean="0"/>
                        <a:t>Three digits for the branch code</a:t>
                      </a:r>
                      <a:endParaRPr lang="en-PH" dirty="0"/>
                    </a:p>
                  </a:txBody>
                  <a:tcPr/>
                </a:tc>
                <a:tc>
                  <a:txBody>
                    <a:bodyPr/>
                    <a:lstStyle/>
                    <a:p>
                      <a:r>
                        <a:rPr lang="en-PH" dirty="0" smtClean="0"/>
                        <a:t>Four digits for the branch code</a:t>
                      </a:r>
                      <a:endParaRPr lang="en-PH" dirty="0"/>
                    </a:p>
                  </a:txBody>
                  <a:tcPr/>
                </a:tc>
              </a:tr>
            </a:tbl>
          </a:graphicData>
        </a:graphic>
      </p:graphicFrame>
    </p:spTree>
    <p:extLst>
      <p:ext uri="{BB962C8B-B14F-4D97-AF65-F5344CB8AC3E}">
        <p14:creationId xmlns="" xmlns:p14="http://schemas.microsoft.com/office/powerpoint/2010/main" val="1108666184"/>
      </p:ext>
    </p:extLst>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461665"/>
          </a:xfrm>
          <a:prstGeom prst="rect">
            <a:avLst/>
          </a:prstGeom>
          <a:noFill/>
        </p:spPr>
        <p:txBody>
          <a:bodyPr wrap="square" rtlCol="0">
            <a:spAutoFit/>
          </a:bodyPr>
          <a:lstStyle/>
          <a:p>
            <a:r>
              <a:rPr lang="en-PH" sz="2400" b="1" dirty="0" smtClean="0"/>
              <a:t>REVENUE REGULATIONS NO. </a:t>
            </a:r>
            <a:r>
              <a:rPr lang="en-PH" sz="2400" b="1" smtClean="0"/>
              <a:t>19-2011</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33</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96552" y="614337"/>
            <a:ext cx="1266095" cy="457201"/>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 xmlns:p14="http://schemas.microsoft.com/office/powerpoint/2010/main" val="3118620866"/>
              </p:ext>
            </p:extLst>
          </p:nvPr>
        </p:nvGraphicFramePr>
        <p:xfrm>
          <a:off x="1094994" y="1649889"/>
          <a:ext cx="7860792" cy="4023360"/>
        </p:xfrm>
        <a:graphic>
          <a:graphicData uri="http://schemas.openxmlformats.org/drawingml/2006/table">
            <a:tbl>
              <a:tblPr firstRow="1" bandRow="1">
                <a:tableStyleId>{5C22544A-7EE6-4342-B048-85BDC9FD1C3A}</a:tableStyleId>
              </a:tblPr>
              <a:tblGrid>
                <a:gridCol w="3930396"/>
                <a:gridCol w="3930396"/>
              </a:tblGrid>
              <a:tr h="5934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PH" dirty="0" smtClean="0"/>
                        <a:t>BEFORE (BIR Form No. 1700)</a:t>
                      </a:r>
                    </a:p>
                    <a:p>
                      <a:pPr algn="ctr"/>
                      <a:endParaRPr lang="en-PH"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PH" dirty="0" smtClean="0"/>
                        <a:t>NOW (BIR Form No. 1700)</a:t>
                      </a:r>
                    </a:p>
                    <a:p>
                      <a:pPr algn="ctr"/>
                      <a:endParaRPr lang="en-PH" dirty="0"/>
                    </a:p>
                  </a:txBody>
                  <a:tcPr/>
                </a:tc>
              </a:tr>
              <a:tr h="593467">
                <a:tc>
                  <a:txBody>
                    <a:bodyPr/>
                    <a:lstStyle/>
                    <a:p>
                      <a:r>
                        <a:rPr lang="en-PH" dirty="0" smtClean="0"/>
                        <a:t>For</a:t>
                      </a:r>
                      <a:r>
                        <a:rPr lang="en-PH" baseline="0" dirty="0" smtClean="0"/>
                        <a:t> the information on qualified dependent children, </a:t>
                      </a:r>
                      <a:r>
                        <a:rPr lang="en-PH" u="sng" baseline="0" dirty="0" smtClean="0"/>
                        <a:t>there is no </a:t>
                      </a:r>
                      <a:r>
                        <a:rPr lang="en-PH" baseline="0" dirty="0" smtClean="0"/>
                        <a:t>question if mentally or physically incapacitated</a:t>
                      </a:r>
                      <a:endParaRPr lang="en-P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t>For</a:t>
                      </a:r>
                      <a:r>
                        <a:rPr lang="en-PH" baseline="0" dirty="0" smtClean="0"/>
                        <a:t> the information on qualified dependent children,  </a:t>
                      </a:r>
                      <a:r>
                        <a:rPr lang="en-PH" u="sng" baseline="0" dirty="0" smtClean="0"/>
                        <a:t>there is</a:t>
                      </a:r>
                      <a:r>
                        <a:rPr lang="en-PH" baseline="0" dirty="0" smtClean="0"/>
                        <a:t> a question if mentally or physically incapacitated</a:t>
                      </a:r>
                      <a:endParaRPr lang="en-PH" dirty="0" smtClean="0"/>
                    </a:p>
                    <a:p>
                      <a:endParaRPr lang="en-PH" dirty="0"/>
                    </a:p>
                  </a:txBody>
                  <a:tcPr/>
                </a:tc>
              </a:tr>
              <a:tr h="593467">
                <a:tc>
                  <a:txBody>
                    <a:bodyPr/>
                    <a:lstStyle/>
                    <a:p>
                      <a:r>
                        <a:rPr lang="en-PH" dirty="0" smtClean="0"/>
                        <a:t>Personal and additional exemption is lumped under one data field</a:t>
                      </a:r>
                      <a:endParaRPr lang="en-PH" dirty="0"/>
                    </a:p>
                  </a:txBody>
                  <a:tcPr/>
                </a:tc>
                <a:tc>
                  <a:txBody>
                    <a:bodyPr/>
                    <a:lstStyle/>
                    <a:p>
                      <a:r>
                        <a:rPr lang="en-PH" baseline="0" dirty="0" smtClean="0"/>
                        <a:t>Separate fields were provided  for personal and additional exemption</a:t>
                      </a:r>
                      <a:endParaRPr lang="en-PH" dirty="0"/>
                    </a:p>
                  </a:txBody>
                  <a:tcPr/>
                </a:tc>
              </a:tr>
              <a:tr h="593467">
                <a:tc>
                  <a:txBody>
                    <a:bodyPr/>
                    <a:lstStyle/>
                    <a:p>
                      <a:r>
                        <a:rPr lang="en-PH" dirty="0" smtClean="0"/>
                        <a:t>No Part IV – the</a:t>
                      </a:r>
                      <a:r>
                        <a:rPr lang="en-PH" baseline="0" dirty="0" smtClean="0"/>
                        <a:t> return is composed of three (3) parts only.</a:t>
                      </a:r>
                      <a:endParaRPr lang="en-PH" dirty="0"/>
                    </a:p>
                  </a:txBody>
                  <a:tcPr/>
                </a:tc>
                <a:tc>
                  <a:txBody>
                    <a:bodyPr/>
                    <a:lstStyle/>
                    <a:p>
                      <a:r>
                        <a:rPr lang="en-PH" dirty="0" smtClean="0"/>
                        <a:t>With Part IV – Supplemental Information  </a:t>
                      </a:r>
                      <a:endParaRPr lang="en-PH" dirty="0"/>
                    </a:p>
                  </a:txBody>
                  <a:tcPr/>
                </a:tc>
              </a:tr>
              <a:tr h="593467">
                <a:tc>
                  <a:txBody>
                    <a:bodyPr/>
                    <a:lstStyle/>
                    <a:p>
                      <a:r>
                        <a:rPr lang="en-PH" dirty="0" smtClean="0"/>
                        <a:t>No space provided for “new address” in</a:t>
                      </a:r>
                      <a:r>
                        <a:rPr lang="en-PH" baseline="0" dirty="0" smtClean="0"/>
                        <a:t> case the registered address is no longer the current address</a:t>
                      </a:r>
                      <a:endParaRPr lang="en-PH" dirty="0"/>
                    </a:p>
                  </a:txBody>
                  <a:tcPr/>
                </a:tc>
                <a:tc>
                  <a:txBody>
                    <a:bodyPr/>
                    <a:lstStyle/>
                    <a:p>
                      <a:r>
                        <a:rPr lang="en-PH" dirty="0" smtClean="0"/>
                        <a:t>Space is</a:t>
                      </a:r>
                      <a:r>
                        <a:rPr lang="en-PH" baseline="0" dirty="0" smtClean="0"/>
                        <a:t> provided for the “new address” of the taxpayer, in case the registered address is no longer the current address</a:t>
                      </a:r>
                      <a:endParaRPr lang="en-PH" dirty="0"/>
                    </a:p>
                  </a:txBody>
                  <a:tcPr/>
                </a:tc>
              </a:tr>
            </a:tbl>
          </a:graphicData>
        </a:graphic>
      </p:graphicFrame>
    </p:spTree>
    <p:extLst>
      <p:ext uri="{BB962C8B-B14F-4D97-AF65-F5344CB8AC3E}">
        <p14:creationId xmlns="" xmlns:p14="http://schemas.microsoft.com/office/powerpoint/2010/main" val="758821098"/>
      </p:ext>
    </p:extLst>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461665"/>
          </a:xfrm>
          <a:prstGeom prst="rect">
            <a:avLst/>
          </a:prstGeom>
          <a:noFill/>
        </p:spPr>
        <p:txBody>
          <a:bodyPr wrap="square" rtlCol="0">
            <a:spAutoFit/>
          </a:bodyPr>
          <a:lstStyle/>
          <a:p>
            <a:r>
              <a:rPr lang="en-PH" sz="2400" b="1" dirty="0" smtClean="0"/>
              <a:t>REVENUE REGULATIONS NO. </a:t>
            </a:r>
            <a:r>
              <a:rPr lang="en-PH" sz="2400" b="1" smtClean="0"/>
              <a:t>19-2011</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34</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96552" y="614337"/>
            <a:ext cx="1266095" cy="45720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1066800" y="1295400"/>
            <a:ext cx="7924800" cy="1569660"/>
          </a:xfrm>
          <a:prstGeom prst="rect">
            <a:avLst/>
          </a:prstGeom>
          <a:noFill/>
        </p:spPr>
        <p:txBody>
          <a:bodyPr wrap="square" rtlCol="0">
            <a:spAutoFit/>
          </a:bodyPr>
          <a:lstStyle/>
          <a:p>
            <a:r>
              <a:rPr lang="en-PH" sz="2400" u="sng" dirty="0" smtClean="0"/>
              <a:t>What are the information required under Part IV</a:t>
            </a:r>
            <a:r>
              <a:rPr lang="en-PH" sz="2400" dirty="0" smtClean="0"/>
              <a:t>?</a:t>
            </a:r>
          </a:p>
          <a:p>
            <a:pPr marL="285750" indent="-285750">
              <a:buFont typeface="Arial" charset="0"/>
              <a:buChar char="•"/>
            </a:pPr>
            <a:r>
              <a:rPr lang="en-PH" sz="2400" dirty="0" smtClean="0"/>
              <a:t>Gross Income/Receipts subjected to Final Withholding Tax on income</a:t>
            </a:r>
          </a:p>
          <a:p>
            <a:pPr marL="285750" indent="-285750">
              <a:buFont typeface="Arial" charset="0"/>
              <a:buChar char="•"/>
            </a:pPr>
            <a:r>
              <a:rPr lang="en-PH" sz="2400" dirty="0" smtClean="0"/>
              <a:t>Gross Income/Receipts exempt from income tax</a:t>
            </a:r>
            <a:endParaRPr lang="en-PH" sz="2400" dirty="0"/>
          </a:p>
        </p:txBody>
      </p:sp>
      <p:sp>
        <p:nvSpPr>
          <p:cNvPr id="7" name="TextBox 6"/>
          <p:cNvSpPr txBox="1"/>
          <p:nvPr/>
        </p:nvSpPr>
        <p:spPr>
          <a:xfrm>
            <a:off x="1066800" y="3154363"/>
            <a:ext cx="7795847" cy="3139321"/>
          </a:xfrm>
          <a:prstGeom prst="rect">
            <a:avLst/>
          </a:prstGeom>
          <a:noFill/>
        </p:spPr>
        <p:txBody>
          <a:bodyPr wrap="square" rtlCol="0">
            <a:spAutoFit/>
          </a:bodyPr>
          <a:lstStyle/>
          <a:p>
            <a:r>
              <a:rPr lang="en-PH" sz="2200" u="sng" dirty="0" smtClean="0"/>
              <a:t>Under RMC 57-2011</a:t>
            </a:r>
            <a:r>
              <a:rPr lang="en-PH" sz="2200" dirty="0" smtClean="0"/>
              <a:t>, declaration of information required under Part IV of the tax return is optional for calendar year 2011 but for 2012 onwards, the disclosure of these information is mandatory.</a:t>
            </a:r>
          </a:p>
          <a:p>
            <a:endParaRPr lang="en-PH" sz="2200" dirty="0"/>
          </a:p>
          <a:p>
            <a:r>
              <a:rPr lang="en-PH" sz="2200" u="sng" dirty="0" smtClean="0"/>
              <a:t>Under RR 19-2011</a:t>
            </a:r>
            <a:r>
              <a:rPr lang="en-PH" sz="2200" dirty="0" smtClean="0"/>
              <a:t>, it amended RMC 57-2011 wherein the filling-up of the fields provided under Part IV is made optional. However, in case information shall be provided, the same must be properly documented and/or substantiated</a:t>
            </a:r>
            <a:endParaRPr lang="en-PH" sz="2200" dirty="0"/>
          </a:p>
        </p:txBody>
      </p:sp>
    </p:spTree>
    <p:extLst>
      <p:ext uri="{BB962C8B-B14F-4D97-AF65-F5344CB8AC3E}">
        <p14:creationId xmlns="" xmlns:p14="http://schemas.microsoft.com/office/powerpoint/2010/main" val="2672886331"/>
      </p:ext>
    </p:extLst>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461665"/>
          </a:xfrm>
          <a:prstGeom prst="rect">
            <a:avLst/>
          </a:prstGeom>
          <a:noFill/>
        </p:spPr>
        <p:txBody>
          <a:bodyPr wrap="square" rtlCol="0">
            <a:spAutoFit/>
          </a:bodyPr>
          <a:lstStyle/>
          <a:p>
            <a:r>
              <a:rPr lang="en-PH" sz="2400" b="1" dirty="0" smtClean="0"/>
              <a:t>REVENUE REGULATIONS NO. </a:t>
            </a:r>
            <a:r>
              <a:rPr lang="en-PH" sz="2400" b="1" smtClean="0"/>
              <a:t>19-2011</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35</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96552" y="614337"/>
            <a:ext cx="1266095" cy="457201"/>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 xmlns:p14="http://schemas.microsoft.com/office/powerpoint/2010/main" val="1604547573"/>
              </p:ext>
            </p:extLst>
          </p:nvPr>
        </p:nvGraphicFramePr>
        <p:xfrm>
          <a:off x="1130808" y="1251466"/>
          <a:ext cx="7860792" cy="5115282"/>
        </p:xfrm>
        <a:graphic>
          <a:graphicData uri="http://schemas.openxmlformats.org/drawingml/2006/table">
            <a:tbl>
              <a:tblPr firstRow="1" bandRow="1">
                <a:tableStyleId>{5C22544A-7EE6-4342-B048-85BDC9FD1C3A}</a:tableStyleId>
              </a:tblPr>
              <a:tblGrid>
                <a:gridCol w="3930396"/>
                <a:gridCol w="3930396"/>
              </a:tblGrid>
              <a:tr h="593467">
                <a:tc>
                  <a:txBody>
                    <a:bodyPr/>
                    <a:lstStyle/>
                    <a:p>
                      <a:pPr algn="ctr"/>
                      <a:r>
                        <a:rPr lang="en-PH" dirty="0" smtClean="0"/>
                        <a:t>BEFORE (BIR Form No. 1701)</a:t>
                      </a:r>
                      <a:endParaRPr lang="en-PH" dirty="0"/>
                    </a:p>
                  </a:txBody>
                  <a:tcPr/>
                </a:tc>
                <a:tc>
                  <a:txBody>
                    <a:bodyPr/>
                    <a:lstStyle/>
                    <a:p>
                      <a:pPr algn="ctr"/>
                      <a:r>
                        <a:rPr lang="en-PH" dirty="0" smtClean="0"/>
                        <a:t>NOW (BIR Form No. 1701)</a:t>
                      </a:r>
                      <a:endParaRPr lang="en-PH" dirty="0"/>
                    </a:p>
                  </a:txBody>
                  <a:tcPr/>
                </a:tc>
              </a:tr>
              <a:tr h="593467">
                <a:tc>
                  <a:txBody>
                    <a:bodyPr/>
                    <a:lstStyle/>
                    <a:p>
                      <a:r>
                        <a:rPr lang="en-PH" dirty="0" smtClean="0"/>
                        <a:t>Marking of an “X” on all applicable boxes</a:t>
                      </a:r>
                      <a:endParaRPr lang="en-PH" dirty="0"/>
                    </a:p>
                  </a:txBody>
                  <a:tcPr/>
                </a:tc>
                <a:tc>
                  <a:txBody>
                    <a:bodyPr/>
                    <a:lstStyle/>
                    <a:p>
                      <a:r>
                        <a:rPr lang="en-PH" dirty="0" smtClean="0"/>
                        <a:t>Shading of all applicable circle</a:t>
                      </a:r>
                    </a:p>
                    <a:p>
                      <a:endParaRPr lang="en-PH" dirty="0"/>
                    </a:p>
                  </a:txBody>
                  <a:tcPr/>
                </a:tc>
              </a:tr>
              <a:tr h="593467">
                <a:tc>
                  <a:txBody>
                    <a:bodyPr/>
                    <a:lstStyle/>
                    <a:p>
                      <a:r>
                        <a:rPr lang="en-PH" dirty="0" smtClean="0"/>
                        <a:t>3 choices for ATC (II011; II 040; II041</a:t>
                      </a:r>
                      <a:endParaRPr lang="en-PH" dirty="0"/>
                    </a:p>
                  </a:txBody>
                  <a:tcPr/>
                </a:tc>
                <a:tc>
                  <a:txBody>
                    <a:bodyPr/>
                    <a:lstStyle/>
                    <a:p>
                      <a:r>
                        <a:rPr lang="en-PH" dirty="0" smtClean="0"/>
                        <a:t>2 choices for ATC</a:t>
                      </a:r>
                      <a:r>
                        <a:rPr lang="en-PH" baseline="0" dirty="0" smtClean="0"/>
                        <a:t> </a:t>
                      </a:r>
                      <a:r>
                        <a:rPr lang="en-PH" dirty="0" smtClean="0"/>
                        <a:t>(II041; II</a:t>
                      </a:r>
                      <a:r>
                        <a:rPr lang="en-PH" baseline="0" dirty="0" smtClean="0"/>
                        <a:t>011)</a:t>
                      </a:r>
                      <a:endParaRPr lang="en-PH" dirty="0"/>
                    </a:p>
                  </a:txBody>
                  <a:tcPr/>
                </a:tc>
              </a:tr>
              <a:tr h="593467">
                <a:tc>
                  <a:txBody>
                    <a:bodyPr/>
                    <a:lstStyle/>
                    <a:p>
                      <a:r>
                        <a:rPr lang="en-PH" dirty="0" smtClean="0"/>
                        <a:t>No question as to “joint filing”</a:t>
                      </a:r>
                      <a:endParaRPr lang="en-PH" dirty="0"/>
                    </a:p>
                  </a:txBody>
                  <a:tcPr/>
                </a:tc>
                <a:tc>
                  <a:txBody>
                    <a:bodyPr/>
                    <a:lstStyle/>
                    <a:p>
                      <a:r>
                        <a:rPr lang="en-PH" dirty="0" smtClean="0"/>
                        <a:t>With question as to “joint filing”</a:t>
                      </a:r>
                      <a:endParaRPr lang="en-PH" dirty="0"/>
                    </a:p>
                  </a:txBody>
                  <a:tcPr/>
                </a:tc>
              </a:tr>
              <a:tr h="593467">
                <a:tc>
                  <a:txBody>
                    <a:bodyPr/>
                    <a:lstStyle/>
                    <a:p>
                      <a:r>
                        <a:rPr lang="en-PH" dirty="0" smtClean="0"/>
                        <a:t>Information</a:t>
                      </a:r>
                      <a:r>
                        <a:rPr lang="en-PH" baseline="0" dirty="0" smtClean="0"/>
                        <a:t> can be provided either through script writing or print</a:t>
                      </a:r>
                      <a:endParaRPr lang="en-PH" dirty="0"/>
                    </a:p>
                  </a:txBody>
                  <a:tcPr/>
                </a:tc>
                <a:tc>
                  <a:txBody>
                    <a:bodyPr/>
                    <a:lstStyle/>
                    <a:p>
                      <a:r>
                        <a:rPr lang="en-PH" dirty="0" smtClean="0"/>
                        <a:t>All</a:t>
                      </a:r>
                      <a:r>
                        <a:rPr lang="en-PH" baseline="0" dirty="0" smtClean="0"/>
                        <a:t> i</a:t>
                      </a:r>
                      <a:r>
                        <a:rPr lang="en-PH" dirty="0" smtClean="0"/>
                        <a:t>nformation is required to be written in all capital letters on each box provided</a:t>
                      </a:r>
                      <a:endParaRPr lang="en-PH" dirty="0"/>
                    </a:p>
                  </a:txBody>
                  <a:tcPr/>
                </a:tc>
              </a:tr>
              <a:tr h="593467">
                <a:tc>
                  <a:txBody>
                    <a:bodyPr/>
                    <a:lstStyle/>
                    <a:p>
                      <a:r>
                        <a:rPr lang="en-PH" dirty="0" smtClean="0"/>
                        <a:t>No</a:t>
                      </a:r>
                      <a:r>
                        <a:rPr lang="en-PH" baseline="0" dirty="0" smtClean="0"/>
                        <a:t> question as to “gender”</a:t>
                      </a:r>
                      <a:endParaRPr lang="en-PH" dirty="0"/>
                    </a:p>
                  </a:txBody>
                  <a:tcPr/>
                </a:tc>
                <a:tc>
                  <a:txBody>
                    <a:bodyPr/>
                    <a:lstStyle/>
                    <a:p>
                      <a:r>
                        <a:rPr lang="en-PH" dirty="0" smtClean="0"/>
                        <a:t>With question as to “gender”</a:t>
                      </a:r>
                      <a:endParaRPr lang="en-PH" dirty="0"/>
                    </a:p>
                  </a:txBody>
                  <a:tcPr/>
                </a:tc>
              </a:tr>
              <a:tr h="593467">
                <a:tc>
                  <a:txBody>
                    <a:bodyPr/>
                    <a:lstStyle/>
                    <a:p>
                      <a:r>
                        <a:rPr lang="en-PH" dirty="0" smtClean="0"/>
                        <a:t>Email</a:t>
                      </a:r>
                      <a:r>
                        <a:rPr lang="en-PH" baseline="0" dirty="0" smtClean="0"/>
                        <a:t> address is not being asked</a:t>
                      </a:r>
                      <a:endParaRPr lang="en-PH" dirty="0"/>
                    </a:p>
                  </a:txBody>
                  <a:tcPr/>
                </a:tc>
                <a:tc>
                  <a:txBody>
                    <a:bodyPr/>
                    <a:lstStyle/>
                    <a:p>
                      <a:r>
                        <a:rPr lang="en-PH" dirty="0" smtClean="0"/>
                        <a:t>Space</a:t>
                      </a:r>
                      <a:r>
                        <a:rPr lang="en-PH" baseline="0" dirty="0" smtClean="0"/>
                        <a:t> is provided for the email address</a:t>
                      </a:r>
                      <a:endParaRPr lang="en-PH" dirty="0"/>
                    </a:p>
                  </a:txBody>
                  <a:tcPr/>
                </a:tc>
              </a:tr>
              <a:tr h="593467">
                <a:tc>
                  <a:txBody>
                    <a:bodyPr/>
                    <a:lstStyle/>
                    <a:p>
                      <a:r>
                        <a:rPr lang="en-PH" dirty="0" smtClean="0"/>
                        <a:t>Three digits for the branch code</a:t>
                      </a:r>
                      <a:endParaRPr lang="en-PH" dirty="0"/>
                    </a:p>
                  </a:txBody>
                  <a:tcPr/>
                </a:tc>
                <a:tc>
                  <a:txBody>
                    <a:bodyPr/>
                    <a:lstStyle/>
                    <a:p>
                      <a:r>
                        <a:rPr lang="en-PH" dirty="0" smtClean="0"/>
                        <a:t>Four digits for the branch code</a:t>
                      </a:r>
                      <a:endParaRPr lang="en-PH" dirty="0"/>
                    </a:p>
                  </a:txBody>
                  <a:tcPr/>
                </a:tc>
              </a:tr>
            </a:tbl>
          </a:graphicData>
        </a:graphic>
      </p:graphicFrame>
    </p:spTree>
    <p:extLst>
      <p:ext uri="{BB962C8B-B14F-4D97-AF65-F5344CB8AC3E}">
        <p14:creationId xmlns="" xmlns:p14="http://schemas.microsoft.com/office/powerpoint/2010/main" val="543514594"/>
      </p:ext>
    </p:extLst>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106424" y="957072"/>
            <a:ext cx="79324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461665"/>
          </a:xfrm>
          <a:prstGeom prst="rect">
            <a:avLst/>
          </a:prstGeom>
          <a:noFill/>
        </p:spPr>
        <p:txBody>
          <a:bodyPr wrap="square" rtlCol="0">
            <a:spAutoFit/>
          </a:bodyPr>
          <a:lstStyle/>
          <a:p>
            <a:r>
              <a:rPr lang="en-PH" sz="2400" b="1" dirty="0" smtClean="0"/>
              <a:t>REVENUE REGULATIONS NO. </a:t>
            </a:r>
            <a:r>
              <a:rPr lang="en-PH" sz="2400" b="1" smtClean="0"/>
              <a:t>19-2011</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36</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96552" y="614337"/>
            <a:ext cx="1266095" cy="457201"/>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 xmlns:p14="http://schemas.microsoft.com/office/powerpoint/2010/main" val="2526284482"/>
              </p:ext>
            </p:extLst>
          </p:nvPr>
        </p:nvGraphicFramePr>
        <p:xfrm>
          <a:off x="1066800" y="1160026"/>
          <a:ext cx="7860792" cy="5394960"/>
        </p:xfrm>
        <a:graphic>
          <a:graphicData uri="http://schemas.openxmlformats.org/drawingml/2006/table">
            <a:tbl>
              <a:tblPr firstRow="1" bandRow="1">
                <a:tableStyleId>{5C22544A-7EE6-4342-B048-85BDC9FD1C3A}</a:tableStyleId>
              </a:tblPr>
              <a:tblGrid>
                <a:gridCol w="3930396"/>
                <a:gridCol w="3930396"/>
              </a:tblGrid>
              <a:tr h="5934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PH" dirty="0" smtClean="0"/>
                        <a:t>BEFORE (BIR Form No. 1701)</a:t>
                      </a:r>
                    </a:p>
                    <a:p>
                      <a:pPr algn="ctr"/>
                      <a:endParaRPr lang="en-PH"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PH" dirty="0" smtClean="0"/>
                        <a:t>NOW (BIR Form No. 1701)</a:t>
                      </a:r>
                    </a:p>
                    <a:p>
                      <a:pPr algn="ctr"/>
                      <a:endParaRPr lang="en-PH" dirty="0"/>
                    </a:p>
                  </a:txBody>
                  <a:tcPr/>
                </a:tc>
              </a:tr>
              <a:tr h="593467">
                <a:tc>
                  <a:txBody>
                    <a:bodyPr/>
                    <a:lstStyle/>
                    <a:p>
                      <a:r>
                        <a:rPr lang="en-PH" dirty="0" smtClean="0"/>
                        <a:t>For</a:t>
                      </a:r>
                      <a:r>
                        <a:rPr lang="en-PH" baseline="0" dirty="0" smtClean="0"/>
                        <a:t> the information on qualified dependent children, </a:t>
                      </a:r>
                      <a:r>
                        <a:rPr lang="en-PH" u="sng" baseline="0" dirty="0" smtClean="0"/>
                        <a:t>there is no </a:t>
                      </a:r>
                      <a:r>
                        <a:rPr lang="en-PH" baseline="0" dirty="0" smtClean="0"/>
                        <a:t>question if mentally or physically incapacitated</a:t>
                      </a:r>
                      <a:endParaRPr lang="en-P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t>For</a:t>
                      </a:r>
                      <a:r>
                        <a:rPr lang="en-PH" baseline="0" dirty="0" smtClean="0"/>
                        <a:t> the information on qualified dependent children,  </a:t>
                      </a:r>
                      <a:r>
                        <a:rPr lang="en-PH" u="sng" baseline="0" dirty="0" smtClean="0"/>
                        <a:t>there is</a:t>
                      </a:r>
                      <a:r>
                        <a:rPr lang="en-PH" baseline="0" dirty="0" smtClean="0"/>
                        <a:t> a question if mentally or physically incapacitated</a:t>
                      </a:r>
                      <a:endParaRPr lang="en-PH" dirty="0" smtClean="0"/>
                    </a:p>
                    <a:p>
                      <a:endParaRPr lang="en-PH" dirty="0"/>
                    </a:p>
                  </a:txBody>
                  <a:tcPr/>
                </a:tc>
              </a:tr>
              <a:tr h="593467">
                <a:tc>
                  <a:txBody>
                    <a:bodyPr/>
                    <a:lstStyle/>
                    <a:p>
                      <a:r>
                        <a:rPr lang="en-PH" dirty="0" smtClean="0"/>
                        <a:t>Personal and additional exemption is lumped under one data field</a:t>
                      </a:r>
                      <a:endParaRPr lang="en-PH" dirty="0"/>
                    </a:p>
                  </a:txBody>
                  <a:tcPr/>
                </a:tc>
                <a:tc>
                  <a:txBody>
                    <a:bodyPr/>
                    <a:lstStyle/>
                    <a:p>
                      <a:r>
                        <a:rPr lang="en-PH" baseline="0" dirty="0" smtClean="0"/>
                        <a:t>Separate fields were provided  for personal and additional exemption</a:t>
                      </a:r>
                      <a:endParaRPr lang="en-PH" dirty="0"/>
                    </a:p>
                  </a:txBody>
                  <a:tcPr/>
                </a:tc>
              </a:tr>
              <a:tr h="593467">
                <a:tc>
                  <a:txBody>
                    <a:bodyPr/>
                    <a:lstStyle/>
                    <a:p>
                      <a:r>
                        <a:rPr lang="en-PH" dirty="0" smtClean="0"/>
                        <a:t>Part III-Details of Payment</a:t>
                      </a:r>
                      <a:endParaRPr lang="en-PH" dirty="0"/>
                    </a:p>
                  </a:txBody>
                  <a:tcPr/>
                </a:tc>
                <a:tc>
                  <a:txBody>
                    <a:bodyPr/>
                    <a:lstStyle/>
                    <a:p>
                      <a:r>
                        <a:rPr lang="en-PH" dirty="0" smtClean="0"/>
                        <a:t>Part III- </a:t>
                      </a:r>
                      <a:r>
                        <a:rPr lang="en-PH" dirty="0" err="1" smtClean="0"/>
                        <a:t>Availment</a:t>
                      </a:r>
                      <a:r>
                        <a:rPr lang="en-PH" dirty="0" smtClean="0"/>
                        <a:t> of Tax Income Incentives/Exemptions</a:t>
                      </a:r>
                      <a:endParaRPr lang="en-PH" dirty="0"/>
                    </a:p>
                  </a:txBody>
                  <a:tcPr/>
                </a:tc>
              </a:tr>
              <a:tr h="593467">
                <a:tc>
                  <a:txBody>
                    <a:bodyPr/>
                    <a:lstStyle/>
                    <a:p>
                      <a:r>
                        <a:rPr lang="en-PH" dirty="0" smtClean="0"/>
                        <a:t>No Part IV – the</a:t>
                      </a:r>
                      <a:r>
                        <a:rPr lang="en-PH" baseline="0" dirty="0" smtClean="0"/>
                        <a:t> return is composed of three (3) parts only.</a:t>
                      </a:r>
                      <a:endParaRPr lang="en-PH" dirty="0"/>
                    </a:p>
                  </a:txBody>
                  <a:tcPr/>
                </a:tc>
                <a:tc>
                  <a:txBody>
                    <a:bodyPr/>
                    <a:lstStyle/>
                    <a:p>
                      <a:r>
                        <a:rPr lang="en-PH" dirty="0" smtClean="0"/>
                        <a:t>With additional parts (Part IV –IX) </a:t>
                      </a:r>
                    </a:p>
                    <a:p>
                      <a:r>
                        <a:rPr lang="en-PH" dirty="0" smtClean="0"/>
                        <a:t>IV- Details of Payment</a:t>
                      </a:r>
                    </a:p>
                    <a:p>
                      <a:r>
                        <a:rPr lang="en-PH" dirty="0" smtClean="0"/>
                        <a:t>V- Breakdown of Income</a:t>
                      </a:r>
                    </a:p>
                    <a:p>
                      <a:r>
                        <a:rPr lang="en-PH" dirty="0" smtClean="0"/>
                        <a:t>VI-Schedules</a:t>
                      </a:r>
                    </a:p>
                    <a:p>
                      <a:r>
                        <a:rPr lang="en-PH" dirty="0" smtClean="0"/>
                        <a:t>VII-Details</a:t>
                      </a:r>
                      <a:r>
                        <a:rPr lang="en-PH" baseline="0" dirty="0" smtClean="0"/>
                        <a:t> of Income Tax Incentives/Exemptions</a:t>
                      </a:r>
                    </a:p>
                    <a:p>
                      <a:r>
                        <a:rPr lang="en-PH" baseline="0" dirty="0" smtClean="0"/>
                        <a:t>VIII- Applicable to Estate and Trust</a:t>
                      </a:r>
                    </a:p>
                    <a:p>
                      <a:r>
                        <a:rPr lang="en-PH" baseline="0" dirty="0" smtClean="0"/>
                        <a:t>IX-</a:t>
                      </a:r>
                      <a:r>
                        <a:rPr lang="en-PH" dirty="0" smtClean="0"/>
                        <a:t>Supplemental Information  </a:t>
                      </a:r>
                      <a:endParaRPr lang="en-PH" dirty="0"/>
                    </a:p>
                  </a:txBody>
                  <a:tcPr/>
                </a:tc>
              </a:tr>
            </a:tbl>
          </a:graphicData>
        </a:graphic>
      </p:graphicFrame>
    </p:spTree>
    <p:extLst>
      <p:ext uri="{BB962C8B-B14F-4D97-AF65-F5344CB8AC3E}">
        <p14:creationId xmlns="" xmlns:p14="http://schemas.microsoft.com/office/powerpoint/2010/main" val="583483153"/>
      </p:ext>
    </p:extLst>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31748" y="1295400"/>
            <a:ext cx="7932420" cy="25237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400" b="1" dirty="0" smtClean="0">
                <a:solidFill>
                  <a:srgbClr val="000000"/>
                </a:solidFill>
                <a:latin typeface="Times New Roman" pitchFamily="18" charset="0"/>
              </a:rPr>
              <a:t>Amended the EWT rate applicable on the purchase of </a:t>
            </a:r>
            <a:r>
              <a:rPr lang="en-US" sz="2400" b="1" dirty="0">
                <a:solidFill>
                  <a:srgbClr val="000000"/>
                </a:solidFill>
                <a:latin typeface="Times New Roman" pitchFamily="18" charset="0"/>
              </a:rPr>
              <a:t> </a:t>
            </a:r>
            <a:r>
              <a:rPr lang="en-US" sz="2400" b="1" dirty="0" smtClean="0">
                <a:solidFill>
                  <a:srgbClr val="000000"/>
                </a:solidFill>
                <a:latin typeface="Times New Roman" pitchFamily="18" charset="0"/>
              </a:rPr>
              <a:t>minerals, mineral products and quarry resources – Section 2.57.2 (T) of RR 2-98, as amended</a:t>
            </a:r>
          </a:p>
          <a:p>
            <a:pPr marL="465138" indent="-465138"/>
            <a:endParaRPr lang="en-US" sz="2000" b="1" dirty="0">
              <a:solidFill>
                <a:srgbClr val="000000"/>
              </a:solidFill>
              <a:latin typeface="Times New Roman" pitchFamily="18" charset="0"/>
            </a:endParaRPr>
          </a:p>
          <a:p>
            <a:pPr marL="465138" indent="-465138"/>
            <a:endParaRPr lang="en-US" sz="2000" b="1" dirty="0" smtClean="0">
              <a:solidFill>
                <a:srgbClr val="000000"/>
              </a:solidFill>
              <a:latin typeface="Times New Roman" pitchFamily="18" charset="0"/>
            </a:endParaRPr>
          </a:p>
          <a:p>
            <a:pPr marL="465138" indent="-465138"/>
            <a:r>
              <a:rPr lang="en-US" sz="2000" b="1" dirty="0">
                <a:solidFill>
                  <a:srgbClr val="000000"/>
                </a:solidFill>
                <a:latin typeface="Times New Roman" pitchFamily="18" charset="0"/>
              </a:rPr>
              <a:t>	</a:t>
            </a:r>
            <a:r>
              <a:rPr lang="en-US" sz="2800" b="1" dirty="0">
                <a:solidFill>
                  <a:srgbClr val="000000"/>
                </a:solidFill>
                <a:latin typeface="Times New Roman" pitchFamily="18" charset="0"/>
              </a:rPr>
              <a:t>	</a:t>
            </a:r>
          </a:p>
        </p:txBody>
      </p:sp>
      <p:sp>
        <p:nvSpPr>
          <p:cNvPr id="2" name="TextBox 1"/>
          <p:cNvSpPr txBox="1"/>
          <p:nvPr/>
        </p:nvSpPr>
        <p:spPr>
          <a:xfrm>
            <a:off x="1066800" y="383505"/>
            <a:ext cx="6172200" cy="461665"/>
          </a:xfrm>
          <a:prstGeom prst="rect">
            <a:avLst/>
          </a:prstGeom>
          <a:noFill/>
        </p:spPr>
        <p:txBody>
          <a:bodyPr wrap="square" rtlCol="0">
            <a:spAutoFit/>
          </a:bodyPr>
          <a:lstStyle/>
          <a:p>
            <a:r>
              <a:rPr lang="en-PH" sz="2400" b="1" dirty="0" smtClean="0"/>
              <a:t>REVENUE REGULATIONS NO. 6-2012</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37</a:t>
            </a:fld>
            <a:endParaRPr lang="en-PH" dirty="0"/>
          </a:p>
        </p:txBody>
      </p:sp>
      <p:graphicFrame>
        <p:nvGraphicFramePr>
          <p:cNvPr id="4" name="Table 3"/>
          <p:cNvGraphicFramePr>
            <a:graphicFrameLocks noGrp="1"/>
          </p:cNvGraphicFramePr>
          <p:nvPr>
            <p:extLst>
              <p:ext uri="{D42A27DB-BD31-4B8C-83A1-F6EECF244321}">
                <p14:modId xmlns="" xmlns:p14="http://schemas.microsoft.com/office/powerpoint/2010/main" val="2137093363"/>
              </p:ext>
            </p:extLst>
          </p:nvPr>
        </p:nvGraphicFramePr>
        <p:xfrm>
          <a:off x="1676400" y="2919889"/>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PH" dirty="0" smtClean="0"/>
                        <a:t>Before</a:t>
                      </a:r>
                      <a:endParaRPr lang="en-PH" dirty="0"/>
                    </a:p>
                  </a:txBody>
                  <a:tcPr/>
                </a:tc>
                <a:tc>
                  <a:txBody>
                    <a:bodyPr/>
                    <a:lstStyle/>
                    <a:p>
                      <a:pPr algn="ctr"/>
                      <a:r>
                        <a:rPr lang="en-PH" dirty="0" smtClean="0"/>
                        <a:t> Now</a:t>
                      </a:r>
                      <a:endParaRPr lang="en-PH" dirty="0"/>
                    </a:p>
                  </a:txBody>
                  <a:tcPr/>
                </a:tc>
              </a:tr>
              <a:tr h="370840">
                <a:tc>
                  <a:txBody>
                    <a:bodyPr/>
                    <a:lstStyle/>
                    <a:p>
                      <a:pPr algn="ctr"/>
                      <a:r>
                        <a:rPr lang="en-PH" dirty="0" smtClean="0"/>
                        <a:t>10%</a:t>
                      </a:r>
                      <a:endParaRPr lang="en-PH" dirty="0"/>
                    </a:p>
                  </a:txBody>
                  <a:tcPr/>
                </a:tc>
                <a:tc>
                  <a:txBody>
                    <a:bodyPr/>
                    <a:lstStyle/>
                    <a:p>
                      <a:pPr algn="ctr"/>
                      <a:r>
                        <a:rPr lang="en-PH" dirty="0" smtClean="0"/>
                        <a:t>5%</a:t>
                      </a:r>
                      <a:endParaRPr lang="en-PH" dirty="0"/>
                    </a:p>
                  </a:txBody>
                  <a:tcPr/>
                </a:tc>
              </a:tr>
              <a:tr h="370840">
                <a:tc>
                  <a:txBody>
                    <a:bodyPr/>
                    <a:lstStyle/>
                    <a:p>
                      <a:pPr algn="ctr"/>
                      <a:r>
                        <a:rPr lang="en-PH" dirty="0" smtClean="0"/>
                        <a:t>RR 7-2007</a:t>
                      </a:r>
                      <a:endParaRPr lang="en-PH" dirty="0"/>
                    </a:p>
                  </a:txBody>
                  <a:tcPr/>
                </a:tc>
                <a:tc>
                  <a:txBody>
                    <a:bodyPr/>
                    <a:lstStyle/>
                    <a:p>
                      <a:pPr algn="ctr"/>
                      <a:r>
                        <a:rPr lang="en-PH" dirty="0" smtClean="0"/>
                        <a:t>RR 6-2012</a:t>
                      </a:r>
                      <a:endParaRPr lang="en-PH" dirty="0"/>
                    </a:p>
                  </a:txBody>
                  <a:tcPr/>
                </a:tc>
              </a:tr>
            </a:tbl>
          </a:graphicData>
        </a:graphic>
      </p:graphicFrame>
      <p:pic>
        <p:nvPicPr>
          <p:cNvPr id="9"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98073" y="616569"/>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73809233"/>
      </p:ext>
    </p:extLst>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1169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400" b="1" dirty="0" smtClean="0">
                <a:solidFill>
                  <a:srgbClr val="000000"/>
                </a:solidFill>
                <a:latin typeface="Times New Roman" pitchFamily="18" charset="0"/>
              </a:rPr>
              <a:t>Amended RR 5-2011 –</a:t>
            </a:r>
          </a:p>
          <a:p>
            <a:pPr marL="465138" indent="-465138"/>
            <a:r>
              <a:rPr lang="en-US" sz="2000" b="1" dirty="0">
                <a:solidFill>
                  <a:srgbClr val="000000"/>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461665"/>
          </a:xfrm>
          <a:prstGeom prst="rect">
            <a:avLst/>
          </a:prstGeom>
          <a:noFill/>
        </p:spPr>
        <p:txBody>
          <a:bodyPr wrap="square" rtlCol="0">
            <a:spAutoFit/>
          </a:bodyPr>
          <a:lstStyle/>
          <a:p>
            <a:r>
              <a:rPr lang="en-PH" sz="2400" b="1" dirty="0" smtClean="0"/>
              <a:t>REVENUE REGULATIONS NO. 8-2012</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38</a:t>
            </a:fld>
            <a:endParaRPr lang="en-PH" dirty="0"/>
          </a:p>
        </p:txBody>
      </p:sp>
      <p:graphicFrame>
        <p:nvGraphicFramePr>
          <p:cNvPr id="4" name="Table 3"/>
          <p:cNvGraphicFramePr>
            <a:graphicFrameLocks noGrp="1"/>
          </p:cNvGraphicFramePr>
          <p:nvPr>
            <p:extLst>
              <p:ext uri="{D42A27DB-BD31-4B8C-83A1-F6EECF244321}">
                <p14:modId xmlns="" xmlns:p14="http://schemas.microsoft.com/office/powerpoint/2010/main" val="3714112006"/>
              </p:ext>
            </p:extLst>
          </p:nvPr>
        </p:nvGraphicFramePr>
        <p:xfrm>
          <a:off x="2081784" y="2464951"/>
          <a:ext cx="6096000" cy="237744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PH" sz="2400" dirty="0" smtClean="0"/>
                        <a:t>RR 5-2011</a:t>
                      </a:r>
                      <a:endParaRPr lang="en-PH" sz="2400" dirty="0"/>
                    </a:p>
                  </a:txBody>
                  <a:tcPr/>
                </a:tc>
                <a:tc>
                  <a:txBody>
                    <a:bodyPr/>
                    <a:lstStyle/>
                    <a:p>
                      <a:pPr algn="ctr"/>
                      <a:r>
                        <a:rPr lang="en-PH" sz="2400" dirty="0" smtClean="0"/>
                        <a:t>RR 8-2011</a:t>
                      </a:r>
                      <a:endParaRPr lang="en-PH" sz="2400" dirty="0"/>
                    </a:p>
                  </a:txBody>
                  <a:tcPr/>
                </a:tc>
              </a:tr>
              <a:tr h="370840">
                <a:tc>
                  <a:txBody>
                    <a:bodyPr/>
                    <a:lstStyle/>
                    <a:p>
                      <a:r>
                        <a:rPr lang="en-PH" sz="2400" dirty="0" smtClean="0"/>
                        <a:t>Uniform and clothing allowance not exceeding P4,000 per annum</a:t>
                      </a:r>
                      <a:endParaRPr lang="en-PH"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2400" dirty="0" smtClean="0"/>
                        <a:t>Uniform and clothing allowance not exceeding P5,000 per annum</a:t>
                      </a:r>
                    </a:p>
                    <a:p>
                      <a:endParaRPr lang="en-PH" sz="2400" dirty="0"/>
                    </a:p>
                  </a:txBody>
                  <a:tcPr/>
                </a:tc>
              </a:tr>
            </a:tbl>
          </a:graphicData>
        </a:graphic>
      </p:graphicFrame>
      <p:pic>
        <p:nvPicPr>
          <p:cNvPr id="9"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96552" y="614337"/>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65799942"/>
      </p:ext>
    </p:extLst>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56015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lgn="just"/>
            <a:r>
              <a:rPr lang="en-US" sz="2000" b="1" u="sng" dirty="0" smtClean="0">
                <a:solidFill>
                  <a:srgbClr val="000000"/>
                </a:solidFill>
                <a:latin typeface="Times New Roman" pitchFamily="18" charset="0"/>
              </a:rPr>
              <a:t>Subject of this RMC </a:t>
            </a:r>
            <a:r>
              <a:rPr lang="en-US" sz="2000" b="1" dirty="0" smtClean="0">
                <a:solidFill>
                  <a:srgbClr val="000000"/>
                </a:solidFill>
                <a:latin typeface="Times New Roman" pitchFamily="18" charset="0"/>
              </a:rPr>
              <a:t>- Reiteration of the responsibilities  of employees and officials of government offices for the withholding of taxes on certain income payments subject to withholding taxes and the  imposition of penalties for non-compliance thereof</a:t>
            </a:r>
          </a:p>
          <a:p>
            <a:pPr marL="465138" indent="-465138" algn="just"/>
            <a:endParaRPr lang="en-US" sz="2000" b="1" dirty="0">
              <a:solidFill>
                <a:srgbClr val="000000"/>
              </a:solidFill>
              <a:latin typeface="Times New Roman" pitchFamily="18" charset="0"/>
            </a:endParaRPr>
          </a:p>
          <a:p>
            <a:pPr marL="465138" indent="-465138" algn="just"/>
            <a:r>
              <a:rPr lang="en-US" sz="2000" b="1" u="sng" dirty="0" smtClean="0">
                <a:solidFill>
                  <a:srgbClr val="000000"/>
                </a:solidFill>
                <a:latin typeface="Times New Roman" pitchFamily="18" charset="0"/>
              </a:rPr>
              <a:t>What are these responsibilities?</a:t>
            </a:r>
          </a:p>
          <a:p>
            <a:pPr marL="465138" indent="-465138" algn="just">
              <a:buAutoNum type="arabicPeriod"/>
            </a:pPr>
            <a:r>
              <a:rPr lang="en-US" sz="2000" b="1" dirty="0" smtClean="0">
                <a:solidFill>
                  <a:srgbClr val="000000"/>
                </a:solidFill>
                <a:latin typeface="Times New Roman" pitchFamily="18" charset="0"/>
              </a:rPr>
              <a:t>register;</a:t>
            </a:r>
          </a:p>
          <a:p>
            <a:pPr marL="465138" indent="-465138" algn="just">
              <a:buAutoNum type="arabicPeriod"/>
            </a:pPr>
            <a:r>
              <a:rPr lang="en-US" sz="2000" b="1" dirty="0">
                <a:solidFill>
                  <a:srgbClr val="000000"/>
                </a:solidFill>
                <a:latin typeface="Times New Roman" pitchFamily="18" charset="0"/>
              </a:rPr>
              <a:t>r</a:t>
            </a:r>
            <a:r>
              <a:rPr lang="en-US" sz="2000" b="1" dirty="0" smtClean="0">
                <a:solidFill>
                  <a:srgbClr val="000000"/>
                </a:solidFill>
                <a:latin typeface="Times New Roman" pitchFamily="18" charset="0"/>
              </a:rPr>
              <a:t>equire employee to accomplish registration/update form;</a:t>
            </a:r>
          </a:p>
          <a:p>
            <a:pPr marL="465138" indent="-465138" algn="just">
              <a:buAutoNum type="arabicPeriod"/>
            </a:pPr>
            <a:r>
              <a:rPr lang="en-US" sz="2000" b="1" dirty="0" smtClean="0">
                <a:solidFill>
                  <a:srgbClr val="000000"/>
                </a:solidFill>
                <a:latin typeface="Times New Roman" pitchFamily="18" charset="0"/>
              </a:rPr>
              <a:t>withhold;</a:t>
            </a:r>
          </a:p>
          <a:p>
            <a:pPr marL="465138" indent="-465138" algn="just">
              <a:buAutoNum type="arabicPeriod"/>
            </a:pPr>
            <a:r>
              <a:rPr lang="en-US" sz="2000" b="1" dirty="0">
                <a:solidFill>
                  <a:srgbClr val="000000"/>
                </a:solidFill>
                <a:latin typeface="Times New Roman" pitchFamily="18" charset="0"/>
              </a:rPr>
              <a:t>r</a:t>
            </a:r>
            <a:r>
              <a:rPr lang="en-US" sz="2000" b="1" dirty="0" smtClean="0">
                <a:solidFill>
                  <a:srgbClr val="000000"/>
                </a:solidFill>
                <a:latin typeface="Times New Roman" pitchFamily="18" charset="0"/>
              </a:rPr>
              <a:t>emit;</a:t>
            </a:r>
          </a:p>
          <a:p>
            <a:pPr marL="465138" indent="-465138" algn="just">
              <a:buAutoNum type="arabicPeriod"/>
            </a:pPr>
            <a:r>
              <a:rPr lang="en-US" sz="2000" b="1" dirty="0">
                <a:solidFill>
                  <a:srgbClr val="000000"/>
                </a:solidFill>
                <a:latin typeface="Times New Roman" pitchFamily="18" charset="0"/>
              </a:rPr>
              <a:t>d</a:t>
            </a:r>
            <a:r>
              <a:rPr lang="en-US" sz="2000" b="1" dirty="0" smtClean="0">
                <a:solidFill>
                  <a:srgbClr val="000000"/>
                </a:solidFill>
                <a:latin typeface="Times New Roman" pitchFamily="18" charset="0"/>
              </a:rPr>
              <a:t>o the year-end adjustment (withhold deficiency tax or refund excess tax withheld);</a:t>
            </a:r>
          </a:p>
          <a:p>
            <a:pPr marL="465138" indent="-465138" algn="just">
              <a:buAutoNum type="arabicPeriod"/>
            </a:pPr>
            <a:r>
              <a:rPr lang="en-US" sz="2000" b="1" dirty="0" smtClean="0">
                <a:solidFill>
                  <a:srgbClr val="000000"/>
                </a:solidFill>
                <a:latin typeface="Times New Roman" pitchFamily="18" charset="0"/>
              </a:rPr>
              <a:t>Issue certificate of income paid and tax withheld (BIR Form 2316; 2306; 2307)</a:t>
            </a:r>
          </a:p>
          <a:p>
            <a:pPr marL="465138" indent="-465138" algn="just">
              <a:buAutoNum type="arabicPeriod"/>
            </a:pPr>
            <a:r>
              <a:rPr lang="en-US" sz="2000" b="1" dirty="0">
                <a:solidFill>
                  <a:srgbClr val="000000"/>
                </a:solidFill>
                <a:latin typeface="Times New Roman" pitchFamily="18" charset="0"/>
              </a:rPr>
              <a:t>f</a:t>
            </a:r>
            <a:r>
              <a:rPr lang="en-US" sz="2000" b="1" dirty="0" smtClean="0">
                <a:solidFill>
                  <a:srgbClr val="000000"/>
                </a:solidFill>
                <a:latin typeface="Times New Roman" pitchFamily="18" charset="0"/>
              </a:rPr>
              <a:t>ile annual information return</a:t>
            </a:r>
          </a:p>
          <a:p>
            <a:pPr marL="465138" indent="-465138" algn="just">
              <a:buAutoNum type="arabicPeriod"/>
            </a:pPr>
            <a:endParaRPr lang="en-US" sz="2000" b="1" dirty="0" smtClean="0">
              <a:solidFill>
                <a:srgbClr val="000000"/>
              </a:solidFill>
              <a:latin typeface="Times New Roman" pitchFamily="18" charset="0"/>
            </a:endParaRPr>
          </a:p>
          <a:p>
            <a:pPr marL="465138" indent="-465138"/>
            <a:r>
              <a:rPr lang="en-US" sz="2000" b="1" dirty="0">
                <a:solidFill>
                  <a:srgbClr val="000000"/>
                </a:solidFill>
                <a:latin typeface="Times New Roman" pitchFamily="18" charset="0"/>
              </a:rPr>
              <a:t>		</a:t>
            </a: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830997"/>
          </a:xfrm>
          <a:prstGeom prst="rect">
            <a:avLst/>
          </a:prstGeom>
          <a:noFill/>
        </p:spPr>
        <p:txBody>
          <a:bodyPr wrap="square" rtlCol="0">
            <a:spAutoFit/>
          </a:bodyPr>
          <a:lstStyle/>
          <a:p>
            <a:r>
              <a:rPr lang="en-PH" sz="2400" b="1" dirty="0" smtClean="0"/>
              <a:t>REVENUE </a:t>
            </a:r>
            <a:r>
              <a:rPr lang="en-PH" sz="2400" b="1" dirty="0"/>
              <a:t> </a:t>
            </a:r>
            <a:r>
              <a:rPr lang="en-PH" sz="2400" b="1" dirty="0" smtClean="0"/>
              <a:t>MEMORANDUM CIRCULAR NO. 23-2012</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39</a:t>
            </a:fld>
            <a:endParaRPr lang="en-PH" dirty="0"/>
          </a:p>
        </p:txBody>
      </p:sp>
      <p:pic>
        <p:nvPicPr>
          <p:cNvPr id="9"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13313" y="570402"/>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42701198"/>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467600" cy="4462760"/>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Invoicing Requirement</a:t>
            </a:r>
            <a:r>
              <a:rPr lang="en-US" sz="2000" dirty="0" smtClean="0"/>
              <a:t>:</a:t>
            </a:r>
          </a:p>
          <a:p>
            <a:endParaRPr lang="en-US" sz="2000" dirty="0"/>
          </a:p>
          <a:p>
            <a:r>
              <a:rPr lang="en-US" sz="2000" dirty="0"/>
              <a:t> </a:t>
            </a:r>
            <a:r>
              <a:rPr lang="en-US" sz="2000" u="sng" dirty="0" smtClean="0"/>
              <a:t>Section 237 of the Tax Code </a:t>
            </a:r>
            <a:r>
              <a:rPr lang="en-US" sz="2000" dirty="0" smtClean="0"/>
              <a:t>–</a:t>
            </a:r>
          </a:p>
          <a:p>
            <a:endParaRPr lang="en-US" sz="2000" dirty="0"/>
          </a:p>
          <a:p>
            <a:pPr algn="just"/>
            <a:r>
              <a:rPr lang="en-US" sz="2000" dirty="0" smtClean="0"/>
              <a:t>“Sec. 237. </a:t>
            </a:r>
            <a:r>
              <a:rPr lang="en-US" sz="2000" i="1" dirty="0" smtClean="0"/>
              <a:t>Issuance of Receipts or Sales or Commercial Invoices</a:t>
            </a:r>
            <a:r>
              <a:rPr lang="en-US" sz="2000" dirty="0" smtClean="0"/>
              <a:t>.- All persons subject to an internal revenue tax shall, for each sale or transfer of merchandise or for services rendered valued at Twenty-five pesos (25.00) or more, issue duly registered receipts or sales or commercial invoices, prepared at least in duplicate, showing the date of transaction, quantity, unit cost and description of merchandise or nature of service: </a:t>
            </a:r>
            <a:r>
              <a:rPr lang="en-US" sz="2000" i="1" dirty="0" smtClean="0"/>
              <a:t>Provided, however</a:t>
            </a:r>
            <a:r>
              <a:rPr lang="en-US" sz="2000" dirty="0" smtClean="0"/>
              <a:t>, That in the case of sales, receipts or transfers in the amount of One hundred pesos (100.00) or more, or regardless of amount, where the sale or transfer is made by a</a:t>
            </a:r>
            <a:endParaRPr lang="en-US" sz="20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4</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4405257"/>
      </p:ext>
    </p:extLst>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144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sz="2400" b="1" dirty="0" smtClean="0">
                <a:latin typeface="Times New Roman" pitchFamily="18" charset="0"/>
              </a:rPr>
              <a:t>Penalties for Non-Compliance:</a:t>
            </a:r>
            <a:r>
              <a:rPr lang="en-US" sz="2400" b="1" dirty="0">
                <a:solidFill>
                  <a:schemeClr val="bg2"/>
                </a:solidFill>
                <a:latin typeface="Times New Roman" pitchFamily="18" charset="0"/>
              </a:rPr>
              <a:t>			   	</a:t>
            </a:r>
            <a:r>
              <a:rPr lang="en-US" sz="2400" b="1" dirty="0">
                <a:latin typeface="Times New Roman" pitchFamily="18" charset="0"/>
              </a:rPr>
              <a:t>	</a:t>
            </a:r>
            <a:r>
              <a:rPr lang="en-US" sz="2400" b="1" dirty="0">
                <a:solidFill>
                  <a:srgbClr val="000000"/>
                </a:solidFill>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algn="just"/>
            <a:endParaRPr lang="en-US" sz="2000" b="1" dirty="0" smtClean="0">
              <a:solidFill>
                <a:srgbClr val="000000"/>
              </a:solidFill>
              <a:latin typeface="Times New Roman" pitchFamily="18" charset="0"/>
            </a:endParaRPr>
          </a:p>
          <a:p>
            <a:pPr marL="465138" indent="-465138"/>
            <a:r>
              <a:rPr lang="en-US" sz="2000" b="1" dirty="0">
                <a:solidFill>
                  <a:srgbClr val="000000"/>
                </a:solidFill>
                <a:latin typeface="Times New Roman" pitchFamily="18" charset="0"/>
              </a:rPr>
              <a:t>		</a:t>
            </a: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830997"/>
          </a:xfrm>
          <a:prstGeom prst="rect">
            <a:avLst/>
          </a:prstGeom>
          <a:noFill/>
        </p:spPr>
        <p:txBody>
          <a:bodyPr wrap="square" rtlCol="0">
            <a:spAutoFit/>
          </a:bodyPr>
          <a:lstStyle/>
          <a:p>
            <a:r>
              <a:rPr lang="en-PH" sz="2400" b="1" dirty="0" smtClean="0"/>
              <a:t>REVENUE </a:t>
            </a:r>
            <a:r>
              <a:rPr lang="en-PH" sz="2400" b="1" dirty="0"/>
              <a:t> </a:t>
            </a:r>
            <a:r>
              <a:rPr lang="en-PH" sz="2400" b="1" dirty="0" smtClean="0"/>
              <a:t>MEMORANDUM CIRCULAR NO. 23-2012</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40</a:t>
            </a:fld>
            <a:endParaRPr lang="en-PH" dirty="0"/>
          </a:p>
        </p:txBody>
      </p:sp>
      <p:graphicFrame>
        <p:nvGraphicFramePr>
          <p:cNvPr id="4" name="Table 3"/>
          <p:cNvGraphicFramePr>
            <a:graphicFrameLocks noGrp="1"/>
          </p:cNvGraphicFramePr>
          <p:nvPr>
            <p:extLst>
              <p:ext uri="{D42A27DB-BD31-4B8C-83A1-F6EECF244321}">
                <p14:modId xmlns="" xmlns:p14="http://schemas.microsoft.com/office/powerpoint/2010/main" val="3274910384"/>
              </p:ext>
            </p:extLst>
          </p:nvPr>
        </p:nvGraphicFramePr>
        <p:xfrm>
          <a:off x="1219200" y="2043748"/>
          <a:ext cx="7620000" cy="3746658"/>
        </p:xfrm>
        <a:graphic>
          <a:graphicData uri="http://schemas.openxmlformats.org/drawingml/2006/table">
            <a:tbl>
              <a:tblPr firstRow="1" bandRow="1">
                <a:tableStyleId>{5C22544A-7EE6-4342-B048-85BDC9FD1C3A}</a:tableStyleId>
              </a:tblPr>
              <a:tblGrid>
                <a:gridCol w="2133600"/>
                <a:gridCol w="3581400"/>
                <a:gridCol w="1905000"/>
              </a:tblGrid>
              <a:tr h="425926">
                <a:tc>
                  <a:txBody>
                    <a:bodyPr/>
                    <a:lstStyle/>
                    <a:p>
                      <a:pPr algn="ctr"/>
                      <a:r>
                        <a:rPr lang="en-PH" dirty="0" smtClean="0"/>
                        <a:t>Violation</a:t>
                      </a:r>
                      <a:endParaRPr lang="en-PH" dirty="0"/>
                    </a:p>
                  </a:txBody>
                  <a:tcPr/>
                </a:tc>
                <a:tc>
                  <a:txBody>
                    <a:bodyPr/>
                    <a:lstStyle/>
                    <a:p>
                      <a:pPr algn="ctr"/>
                      <a:r>
                        <a:rPr lang="en-PH" dirty="0" smtClean="0"/>
                        <a:t>Penalties</a:t>
                      </a:r>
                      <a:endParaRPr lang="en-PH" dirty="0"/>
                    </a:p>
                  </a:txBody>
                  <a:tcPr/>
                </a:tc>
                <a:tc>
                  <a:txBody>
                    <a:bodyPr/>
                    <a:lstStyle/>
                    <a:p>
                      <a:pPr algn="ctr"/>
                      <a:r>
                        <a:rPr lang="en-PH" dirty="0" smtClean="0"/>
                        <a:t>Legal Basis</a:t>
                      </a:r>
                      <a:endParaRPr lang="en-PH" dirty="0"/>
                    </a:p>
                  </a:txBody>
                  <a:tcPr/>
                </a:tc>
              </a:tr>
              <a:tr h="425926">
                <a:tc>
                  <a:txBody>
                    <a:bodyPr/>
                    <a:lstStyle/>
                    <a:p>
                      <a:r>
                        <a:rPr lang="en-PH" dirty="0" smtClean="0"/>
                        <a:t>Non-withholding of required tax</a:t>
                      </a:r>
                      <a:endParaRPr lang="en-PH" dirty="0"/>
                    </a:p>
                  </a:txBody>
                  <a:tcPr/>
                </a:tc>
                <a:tc>
                  <a:txBody>
                    <a:bodyPr/>
                    <a:lstStyle/>
                    <a:p>
                      <a:r>
                        <a:rPr lang="en-PH" dirty="0" smtClean="0"/>
                        <a:t>Amount of tax not withheld</a:t>
                      </a:r>
                      <a:endParaRPr lang="en-PH" dirty="0"/>
                    </a:p>
                  </a:txBody>
                  <a:tcPr/>
                </a:tc>
                <a:tc>
                  <a:txBody>
                    <a:bodyPr/>
                    <a:lstStyle/>
                    <a:p>
                      <a:r>
                        <a:rPr lang="en-PH" dirty="0" smtClean="0"/>
                        <a:t>Sec. 251, Tax Code</a:t>
                      </a:r>
                      <a:endParaRPr lang="en-PH" dirty="0"/>
                    </a:p>
                  </a:txBody>
                  <a:tcPr/>
                </a:tc>
              </a:tr>
              <a:tr h="425926">
                <a:tc>
                  <a:txBody>
                    <a:bodyPr/>
                    <a:lstStyle/>
                    <a:p>
                      <a:endParaRPr lang="en-PH" dirty="0"/>
                    </a:p>
                  </a:txBody>
                  <a:tcPr/>
                </a:tc>
                <a:tc>
                  <a:txBody>
                    <a:bodyPr/>
                    <a:lstStyle/>
                    <a:p>
                      <a:r>
                        <a:rPr lang="en-PH" dirty="0" smtClean="0"/>
                        <a:t>20% interest</a:t>
                      </a:r>
                      <a:endParaRPr lang="en-PH" dirty="0"/>
                    </a:p>
                  </a:txBody>
                  <a:tcPr/>
                </a:tc>
                <a:tc>
                  <a:txBody>
                    <a:bodyPr/>
                    <a:lstStyle/>
                    <a:p>
                      <a:r>
                        <a:rPr lang="en-PH" dirty="0" smtClean="0"/>
                        <a:t>Sec. 249, Tax</a:t>
                      </a:r>
                      <a:r>
                        <a:rPr lang="en-PH" baseline="0" dirty="0" smtClean="0"/>
                        <a:t> Code</a:t>
                      </a:r>
                      <a:endParaRPr lang="en-PH" dirty="0"/>
                    </a:p>
                  </a:txBody>
                  <a:tcPr/>
                </a:tc>
              </a:tr>
              <a:tr h="425926">
                <a:tc>
                  <a:txBody>
                    <a:bodyPr/>
                    <a:lstStyle/>
                    <a:p>
                      <a:endParaRPr lang="en-PH" dirty="0"/>
                    </a:p>
                  </a:txBody>
                  <a:tcPr/>
                </a:tc>
                <a:tc>
                  <a:txBody>
                    <a:bodyPr/>
                    <a:lstStyle/>
                    <a:p>
                      <a:r>
                        <a:rPr lang="en-PH" dirty="0" smtClean="0"/>
                        <a:t>Fine of not less than P10,000</a:t>
                      </a:r>
                      <a:r>
                        <a:rPr lang="en-PH" baseline="0" dirty="0" smtClean="0"/>
                        <a:t> and suffer imprisonment of not less than I year but nor more than 10 years, upon conviction</a:t>
                      </a:r>
                      <a:endParaRPr lang="en-PH" dirty="0"/>
                    </a:p>
                  </a:txBody>
                  <a:tcPr/>
                </a:tc>
                <a:tc>
                  <a:txBody>
                    <a:bodyPr/>
                    <a:lstStyle/>
                    <a:p>
                      <a:r>
                        <a:rPr lang="en-PH" dirty="0" smtClean="0"/>
                        <a:t>Sec. 255, Tax Code</a:t>
                      </a:r>
                      <a:endParaRPr lang="en-PH" dirty="0"/>
                    </a:p>
                  </a:txBody>
                  <a:tcPr/>
                </a:tc>
              </a:tr>
              <a:tr h="425926">
                <a:tc>
                  <a:txBody>
                    <a:bodyPr/>
                    <a:lstStyle/>
                    <a:p>
                      <a:r>
                        <a:rPr lang="en-PH" dirty="0" smtClean="0"/>
                        <a:t>Under-withholding  of</a:t>
                      </a:r>
                      <a:r>
                        <a:rPr lang="en-PH" baseline="0" dirty="0" smtClean="0"/>
                        <a:t> tax</a:t>
                      </a:r>
                      <a:endParaRPr lang="en-PH" dirty="0"/>
                    </a:p>
                  </a:txBody>
                  <a:tcPr/>
                </a:tc>
                <a:tc>
                  <a:txBody>
                    <a:bodyPr/>
                    <a:lstStyle/>
                    <a:p>
                      <a:r>
                        <a:rPr lang="en-PH" dirty="0" smtClean="0"/>
                        <a:t>Amount of Under-withheld tax</a:t>
                      </a:r>
                      <a:endParaRPr lang="en-PH" dirty="0"/>
                    </a:p>
                  </a:txBody>
                  <a:tcPr/>
                </a:tc>
                <a:tc>
                  <a:txBody>
                    <a:bodyPr/>
                    <a:lstStyle/>
                    <a:p>
                      <a:r>
                        <a:rPr lang="en-PH" dirty="0" smtClean="0"/>
                        <a:t>Sec. 251, Tax Code</a:t>
                      </a:r>
                      <a:endParaRPr lang="en-PH" dirty="0"/>
                    </a:p>
                  </a:txBody>
                  <a:tcPr/>
                </a:tc>
              </a:tr>
              <a:tr h="425926">
                <a:tc>
                  <a:txBody>
                    <a:bodyPr/>
                    <a:lstStyle/>
                    <a:p>
                      <a:endParaRPr lang="en-P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t>20% interest</a:t>
                      </a:r>
                      <a:endParaRPr lang="en-PH" dirty="0"/>
                    </a:p>
                  </a:txBody>
                  <a:tcPr/>
                </a:tc>
                <a:tc>
                  <a:txBody>
                    <a:bodyPr/>
                    <a:lstStyle/>
                    <a:p>
                      <a:r>
                        <a:rPr lang="en-PH" dirty="0" smtClean="0"/>
                        <a:t>Sec. 249, Tax</a:t>
                      </a:r>
                      <a:r>
                        <a:rPr lang="en-PH" baseline="0" dirty="0" smtClean="0"/>
                        <a:t> Code</a:t>
                      </a:r>
                      <a:endParaRPr lang="en-PH" dirty="0"/>
                    </a:p>
                  </a:txBody>
                  <a:tcPr/>
                </a:tc>
              </a:tr>
            </a:tbl>
          </a:graphicData>
        </a:graphic>
      </p:graphicFrame>
      <p:pic>
        <p:nvPicPr>
          <p:cNvPr id="9"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95961" y="676592"/>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95299667"/>
      </p:ext>
    </p:extLst>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144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sz="2400" b="1" dirty="0" smtClean="0">
                <a:latin typeface="Times New Roman" pitchFamily="18" charset="0"/>
              </a:rPr>
              <a:t>Penalties for Non-Compliance:</a:t>
            </a:r>
            <a:r>
              <a:rPr lang="en-US" sz="2400" b="1" dirty="0">
                <a:solidFill>
                  <a:schemeClr val="bg2"/>
                </a:solidFill>
                <a:latin typeface="Times New Roman" pitchFamily="18" charset="0"/>
              </a:rPr>
              <a:t>			   	</a:t>
            </a:r>
            <a:r>
              <a:rPr lang="en-US" sz="2400" b="1" dirty="0">
                <a:latin typeface="Times New Roman" pitchFamily="18" charset="0"/>
              </a:rPr>
              <a:t>	</a:t>
            </a:r>
            <a:r>
              <a:rPr lang="en-US" sz="2400" b="1" dirty="0">
                <a:solidFill>
                  <a:srgbClr val="000000"/>
                </a:solidFill>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algn="just"/>
            <a:endParaRPr lang="en-US" sz="2000" b="1" dirty="0" smtClean="0">
              <a:solidFill>
                <a:srgbClr val="000000"/>
              </a:solidFill>
              <a:latin typeface="Times New Roman" pitchFamily="18" charset="0"/>
            </a:endParaRPr>
          </a:p>
          <a:p>
            <a:pPr marL="465138" indent="-465138"/>
            <a:r>
              <a:rPr lang="en-US" sz="2000" b="1" dirty="0">
                <a:solidFill>
                  <a:srgbClr val="000000"/>
                </a:solidFill>
                <a:latin typeface="Times New Roman" pitchFamily="18" charset="0"/>
              </a:rPr>
              <a:t>		</a:t>
            </a: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830997"/>
          </a:xfrm>
          <a:prstGeom prst="rect">
            <a:avLst/>
          </a:prstGeom>
          <a:noFill/>
        </p:spPr>
        <p:txBody>
          <a:bodyPr wrap="square" rtlCol="0">
            <a:spAutoFit/>
          </a:bodyPr>
          <a:lstStyle/>
          <a:p>
            <a:r>
              <a:rPr lang="en-PH" sz="2400" b="1" dirty="0" smtClean="0"/>
              <a:t>REVENUE </a:t>
            </a:r>
            <a:r>
              <a:rPr lang="en-PH" sz="2400" b="1" dirty="0"/>
              <a:t> </a:t>
            </a:r>
            <a:r>
              <a:rPr lang="en-PH" sz="2400" b="1" dirty="0" smtClean="0"/>
              <a:t>MEMORANDUM CIRCULAR NO. 23-2012</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41</a:t>
            </a:fld>
            <a:endParaRPr lang="en-PH" dirty="0"/>
          </a:p>
        </p:txBody>
      </p:sp>
      <p:graphicFrame>
        <p:nvGraphicFramePr>
          <p:cNvPr id="4" name="Table 3"/>
          <p:cNvGraphicFramePr>
            <a:graphicFrameLocks noGrp="1"/>
          </p:cNvGraphicFramePr>
          <p:nvPr>
            <p:extLst>
              <p:ext uri="{D42A27DB-BD31-4B8C-83A1-F6EECF244321}">
                <p14:modId xmlns="" xmlns:p14="http://schemas.microsoft.com/office/powerpoint/2010/main" val="2083839222"/>
              </p:ext>
            </p:extLst>
          </p:nvPr>
        </p:nvGraphicFramePr>
        <p:xfrm>
          <a:off x="1219200" y="2043748"/>
          <a:ext cx="7620000" cy="4020978"/>
        </p:xfrm>
        <a:graphic>
          <a:graphicData uri="http://schemas.openxmlformats.org/drawingml/2006/table">
            <a:tbl>
              <a:tblPr firstRow="1" bandRow="1">
                <a:tableStyleId>{5C22544A-7EE6-4342-B048-85BDC9FD1C3A}</a:tableStyleId>
              </a:tblPr>
              <a:tblGrid>
                <a:gridCol w="2590800"/>
                <a:gridCol w="3124200"/>
                <a:gridCol w="1905000"/>
              </a:tblGrid>
              <a:tr h="425926">
                <a:tc>
                  <a:txBody>
                    <a:bodyPr/>
                    <a:lstStyle/>
                    <a:p>
                      <a:pPr algn="ctr"/>
                      <a:r>
                        <a:rPr lang="en-PH" dirty="0" smtClean="0"/>
                        <a:t>Violation</a:t>
                      </a:r>
                      <a:endParaRPr lang="en-PH" dirty="0"/>
                    </a:p>
                  </a:txBody>
                  <a:tcPr/>
                </a:tc>
                <a:tc>
                  <a:txBody>
                    <a:bodyPr/>
                    <a:lstStyle/>
                    <a:p>
                      <a:pPr algn="ctr"/>
                      <a:r>
                        <a:rPr lang="en-PH" dirty="0" smtClean="0"/>
                        <a:t>Penalties</a:t>
                      </a:r>
                      <a:endParaRPr lang="en-PH" dirty="0"/>
                    </a:p>
                  </a:txBody>
                  <a:tcPr/>
                </a:tc>
                <a:tc>
                  <a:txBody>
                    <a:bodyPr/>
                    <a:lstStyle/>
                    <a:p>
                      <a:pPr algn="ctr"/>
                      <a:r>
                        <a:rPr lang="en-PH" dirty="0" smtClean="0"/>
                        <a:t>Legal Basis</a:t>
                      </a:r>
                      <a:endParaRPr lang="en-PH" dirty="0"/>
                    </a:p>
                  </a:txBody>
                  <a:tcPr/>
                </a:tc>
              </a:tr>
              <a:tr h="425926">
                <a:tc>
                  <a:txBody>
                    <a:bodyPr/>
                    <a:lstStyle/>
                    <a:p>
                      <a:r>
                        <a:rPr lang="en-PH" dirty="0" smtClean="0"/>
                        <a:t>Non-remittances of taxes withheld</a:t>
                      </a:r>
                      <a:endParaRPr lang="en-PH" dirty="0"/>
                    </a:p>
                  </a:txBody>
                  <a:tcPr/>
                </a:tc>
                <a:tc>
                  <a:txBody>
                    <a:bodyPr/>
                    <a:lstStyle/>
                    <a:p>
                      <a:r>
                        <a:rPr lang="en-PH" dirty="0" smtClean="0"/>
                        <a:t>Amount of </a:t>
                      </a:r>
                      <a:r>
                        <a:rPr lang="en-PH" dirty="0" smtClean="0"/>
                        <a:t>tax</a:t>
                      </a:r>
                      <a:r>
                        <a:rPr lang="en-PH" baseline="0" dirty="0" smtClean="0"/>
                        <a:t> not remitted</a:t>
                      </a:r>
                      <a:endParaRPr lang="en-PH" dirty="0"/>
                    </a:p>
                  </a:txBody>
                  <a:tcPr/>
                </a:tc>
                <a:tc>
                  <a:txBody>
                    <a:bodyPr/>
                    <a:lstStyle/>
                    <a:p>
                      <a:r>
                        <a:rPr lang="en-PH" dirty="0" smtClean="0"/>
                        <a:t>Sec. 251, Tax Code</a:t>
                      </a:r>
                      <a:endParaRPr lang="en-PH" dirty="0"/>
                    </a:p>
                  </a:txBody>
                  <a:tcPr/>
                </a:tc>
              </a:tr>
              <a:tr h="425926">
                <a:tc>
                  <a:txBody>
                    <a:bodyPr/>
                    <a:lstStyle/>
                    <a:p>
                      <a:endParaRPr lang="en-P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t>20% interest</a:t>
                      </a:r>
                      <a:endParaRPr lang="en-PH" dirty="0"/>
                    </a:p>
                  </a:txBody>
                  <a:tcPr/>
                </a:tc>
                <a:tc>
                  <a:txBody>
                    <a:bodyPr/>
                    <a:lstStyle/>
                    <a:p>
                      <a:r>
                        <a:rPr lang="en-PH" dirty="0" smtClean="0"/>
                        <a:t>Sec. 249, Tax</a:t>
                      </a:r>
                      <a:r>
                        <a:rPr lang="en-PH" baseline="0" dirty="0" smtClean="0"/>
                        <a:t> Code</a:t>
                      </a:r>
                      <a:endParaRPr lang="en-PH" dirty="0"/>
                    </a:p>
                  </a:txBody>
                  <a:tcPr/>
                </a:tc>
              </a:tr>
              <a:tr h="425926">
                <a:tc>
                  <a:txBody>
                    <a:bodyPr/>
                    <a:lstStyle/>
                    <a:p>
                      <a:endParaRPr lang="en-PH" dirty="0"/>
                    </a:p>
                  </a:txBody>
                  <a:tcPr/>
                </a:tc>
                <a:tc>
                  <a:txBody>
                    <a:bodyPr/>
                    <a:lstStyle/>
                    <a:p>
                      <a:r>
                        <a:rPr lang="en-PH" dirty="0" smtClean="0"/>
                        <a:t>Fine of not less than P10,000</a:t>
                      </a:r>
                      <a:r>
                        <a:rPr lang="en-PH" baseline="0" dirty="0" smtClean="0"/>
                        <a:t> and suffer imprisonment of not less than I year but nor more than 10 years, upon conviction</a:t>
                      </a:r>
                      <a:endParaRPr lang="en-PH" dirty="0"/>
                    </a:p>
                  </a:txBody>
                  <a:tcPr/>
                </a:tc>
                <a:tc>
                  <a:txBody>
                    <a:bodyPr/>
                    <a:lstStyle/>
                    <a:p>
                      <a:r>
                        <a:rPr lang="en-PH" dirty="0" smtClean="0"/>
                        <a:t>Sec. 255, Tax Code</a:t>
                      </a:r>
                      <a:endParaRPr lang="en-PH" dirty="0"/>
                    </a:p>
                  </a:txBody>
                  <a:tcPr/>
                </a:tc>
              </a:tr>
              <a:tr h="425926">
                <a:tc>
                  <a:txBody>
                    <a:bodyPr/>
                    <a:lstStyle/>
                    <a:p>
                      <a:r>
                        <a:rPr lang="en-PH" dirty="0" smtClean="0"/>
                        <a:t>Late remittance /Late filing of withholding tax returns</a:t>
                      </a:r>
                      <a:endParaRPr lang="en-PH" dirty="0"/>
                    </a:p>
                  </a:txBody>
                  <a:tcPr/>
                </a:tc>
                <a:tc>
                  <a:txBody>
                    <a:bodyPr/>
                    <a:lstStyle/>
                    <a:p>
                      <a:r>
                        <a:rPr lang="en-PH" dirty="0" smtClean="0"/>
                        <a:t>25% surcharge on the amount remitted late</a:t>
                      </a:r>
                      <a:endParaRPr lang="en-PH" dirty="0"/>
                    </a:p>
                  </a:txBody>
                  <a:tcPr/>
                </a:tc>
                <a:tc>
                  <a:txBody>
                    <a:bodyPr/>
                    <a:lstStyle/>
                    <a:p>
                      <a:r>
                        <a:rPr lang="en-PH" dirty="0" smtClean="0"/>
                        <a:t>Sec. 248, Tax Code</a:t>
                      </a:r>
                      <a:endParaRPr lang="en-PH" dirty="0"/>
                    </a:p>
                  </a:txBody>
                  <a:tcPr/>
                </a:tc>
              </a:tr>
              <a:tr h="425926">
                <a:tc>
                  <a:txBody>
                    <a:bodyPr/>
                    <a:lstStyle/>
                    <a:p>
                      <a:endParaRPr lang="en-P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t>20% interest</a:t>
                      </a:r>
                      <a:endParaRPr lang="en-PH" dirty="0"/>
                    </a:p>
                  </a:txBody>
                  <a:tcPr/>
                </a:tc>
                <a:tc>
                  <a:txBody>
                    <a:bodyPr/>
                    <a:lstStyle/>
                    <a:p>
                      <a:r>
                        <a:rPr lang="en-PH" dirty="0" smtClean="0"/>
                        <a:t>Sec. 249, Tax Code</a:t>
                      </a:r>
                      <a:endParaRPr lang="en-PH" dirty="0"/>
                    </a:p>
                  </a:txBody>
                  <a:tcPr/>
                </a:tc>
              </a:tr>
            </a:tbl>
          </a:graphicData>
        </a:graphic>
      </p:graphicFrame>
      <p:pic>
        <p:nvPicPr>
          <p:cNvPr id="9"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95961" y="676592"/>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79359952"/>
      </p:ext>
    </p:extLst>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144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sz="2400" b="1" dirty="0" smtClean="0">
                <a:latin typeface="Times New Roman" pitchFamily="18" charset="0"/>
              </a:rPr>
              <a:t>Penalties for Non-Compliance:</a:t>
            </a:r>
            <a:r>
              <a:rPr lang="en-US" sz="2400" b="1" dirty="0">
                <a:solidFill>
                  <a:schemeClr val="bg2"/>
                </a:solidFill>
                <a:latin typeface="Times New Roman" pitchFamily="18" charset="0"/>
              </a:rPr>
              <a:t>			   	</a:t>
            </a:r>
            <a:r>
              <a:rPr lang="en-US" sz="2400" b="1" dirty="0">
                <a:latin typeface="Times New Roman" pitchFamily="18" charset="0"/>
              </a:rPr>
              <a:t>	</a:t>
            </a:r>
            <a:r>
              <a:rPr lang="en-US" sz="2400" b="1" dirty="0">
                <a:solidFill>
                  <a:srgbClr val="000000"/>
                </a:solidFill>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algn="just"/>
            <a:endParaRPr lang="en-US" sz="2000" b="1" dirty="0" smtClean="0">
              <a:solidFill>
                <a:srgbClr val="000000"/>
              </a:solidFill>
              <a:latin typeface="Times New Roman" pitchFamily="18" charset="0"/>
            </a:endParaRPr>
          </a:p>
          <a:p>
            <a:pPr marL="465138" indent="-465138"/>
            <a:r>
              <a:rPr lang="en-US" sz="2000" b="1" dirty="0">
                <a:solidFill>
                  <a:srgbClr val="000000"/>
                </a:solidFill>
                <a:latin typeface="Times New Roman" pitchFamily="18" charset="0"/>
              </a:rPr>
              <a:t>		</a:t>
            </a: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830997"/>
          </a:xfrm>
          <a:prstGeom prst="rect">
            <a:avLst/>
          </a:prstGeom>
          <a:noFill/>
        </p:spPr>
        <p:txBody>
          <a:bodyPr wrap="square" rtlCol="0">
            <a:spAutoFit/>
          </a:bodyPr>
          <a:lstStyle/>
          <a:p>
            <a:r>
              <a:rPr lang="en-PH" sz="2400" b="1" dirty="0" smtClean="0"/>
              <a:t>REVENUE </a:t>
            </a:r>
            <a:r>
              <a:rPr lang="en-PH" sz="2400" b="1" dirty="0"/>
              <a:t> </a:t>
            </a:r>
            <a:r>
              <a:rPr lang="en-PH" sz="2400" b="1" dirty="0" smtClean="0"/>
              <a:t>MEMORANDUM CIRCULAR NO. 23-2012</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42</a:t>
            </a:fld>
            <a:endParaRPr lang="en-PH" dirty="0"/>
          </a:p>
        </p:txBody>
      </p:sp>
      <p:graphicFrame>
        <p:nvGraphicFramePr>
          <p:cNvPr id="4" name="Table 3"/>
          <p:cNvGraphicFramePr>
            <a:graphicFrameLocks noGrp="1"/>
          </p:cNvGraphicFramePr>
          <p:nvPr>
            <p:extLst>
              <p:ext uri="{D42A27DB-BD31-4B8C-83A1-F6EECF244321}">
                <p14:modId xmlns="" xmlns:p14="http://schemas.microsoft.com/office/powerpoint/2010/main" val="632939265"/>
              </p:ext>
            </p:extLst>
          </p:nvPr>
        </p:nvGraphicFramePr>
        <p:xfrm>
          <a:off x="1078992" y="1676400"/>
          <a:ext cx="7620000" cy="4906486"/>
        </p:xfrm>
        <a:graphic>
          <a:graphicData uri="http://schemas.openxmlformats.org/drawingml/2006/table">
            <a:tbl>
              <a:tblPr firstRow="1" bandRow="1">
                <a:tableStyleId>{5C22544A-7EE6-4342-B048-85BDC9FD1C3A}</a:tableStyleId>
              </a:tblPr>
              <a:tblGrid>
                <a:gridCol w="2209800"/>
                <a:gridCol w="3505200"/>
                <a:gridCol w="1905000"/>
              </a:tblGrid>
              <a:tr h="425926">
                <a:tc>
                  <a:txBody>
                    <a:bodyPr/>
                    <a:lstStyle/>
                    <a:p>
                      <a:pPr algn="ctr"/>
                      <a:r>
                        <a:rPr lang="en-PH" dirty="0" smtClean="0"/>
                        <a:t>Violation</a:t>
                      </a:r>
                      <a:endParaRPr lang="en-PH" dirty="0"/>
                    </a:p>
                  </a:txBody>
                  <a:tcPr/>
                </a:tc>
                <a:tc>
                  <a:txBody>
                    <a:bodyPr/>
                    <a:lstStyle/>
                    <a:p>
                      <a:pPr algn="ctr"/>
                      <a:r>
                        <a:rPr lang="en-PH" dirty="0" smtClean="0"/>
                        <a:t>Penalties</a:t>
                      </a:r>
                      <a:endParaRPr lang="en-PH" dirty="0"/>
                    </a:p>
                  </a:txBody>
                  <a:tcPr/>
                </a:tc>
                <a:tc>
                  <a:txBody>
                    <a:bodyPr/>
                    <a:lstStyle/>
                    <a:p>
                      <a:pPr algn="ctr"/>
                      <a:r>
                        <a:rPr lang="en-PH" dirty="0" smtClean="0"/>
                        <a:t>Legal Basis</a:t>
                      </a:r>
                      <a:endParaRPr lang="en-PH" dirty="0"/>
                    </a:p>
                  </a:txBody>
                  <a:tcPr/>
                </a:tc>
              </a:tr>
              <a:tr h="425926">
                <a:tc>
                  <a:txBody>
                    <a:bodyPr/>
                    <a:lstStyle/>
                    <a:p>
                      <a:r>
                        <a:rPr lang="en-PH" dirty="0" smtClean="0"/>
                        <a:t>Failure to refund excess taxes</a:t>
                      </a:r>
                      <a:r>
                        <a:rPr lang="en-PH" baseline="0" dirty="0" smtClean="0"/>
                        <a:t> withheld on compensation</a:t>
                      </a:r>
                      <a:endParaRPr lang="en-PH" dirty="0"/>
                    </a:p>
                  </a:txBody>
                  <a:tcPr/>
                </a:tc>
                <a:tc>
                  <a:txBody>
                    <a:bodyPr/>
                    <a:lstStyle/>
                    <a:p>
                      <a:r>
                        <a:rPr lang="en-PH" dirty="0" smtClean="0"/>
                        <a:t>Amount of tax not refunded</a:t>
                      </a:r>
                    </a:p>
                    <a:p>
                      <a:r>
                        <a:rPr lang="en-PH" dirty="0" smtClean="0"/>
                        <a:t>20% interest</a:t>
                      </a:r>
                      <a:endParaRPr lang="en-PH" dirty="0"/>
                    </a:p>
                  </a:txBody>
                  <a:tcPr/>
                </a:tc>
                <a:tc>
                  <a:txBody>
                    <a:bodyPr/>
                    <a:lstStyle/>
                    <a:p>
                      <a:r>
                        <a:rPr lang="en-PH" dirty="0" smtClean="0"/>
                        <a:t>Sec. 252, Tax Code</a:t>
                      </a:r>
                    </a:p>
                    <a:p>
                      <a:r>
                        <a:rPr lang="en-PH" dirty="0" smtClean="0"/>
                        <a:t>Sec. 249, Tax Code</a:t>
                      </a:r>
                      <a:endParaRPr lang="en-PH" dirty="0"/>
                    </a:p>
                  </a:txBody>
                  <a:tcPr/>
                </a:tc>
              </a:tr>
              <a:tr h="425926">
                <a:tc>
                  <a:txBody>
                    <a:bodyPr/>
                    <a:lstStyle/>
                    <a:p>
                      <a:endParaRPr lang="en-PH" dirty="0"/>
                    </a:p>
                  </a:txBody>
                  <a:tcPr/>
                </a:tc>
                <a:tc>
                  <a:txBody>
                    <a:bodyPr/>
                    <a:lstStyle/>
                    <a:p>
                      <a:r>
                        <a:rPr lang="en-PH" dirty="0" smtClean="0"/>
                        <a:t>Fine of not less than P10,000</a:t>
                      </a:r>
                      <a:r>
                        <a:rPr lang="en-PH" baseline="0" dirty="0" smtClean="0"/>
                        <a:t> and suffer imprisonment of not less than 1 year but not more than 10 years, upon conviction</a:t>
                      </a:r>
                      <a:endParaRPr lang="en-PH" dirty="0"/>
                    </a:p>
                  </a:txBody>
                  <a:tcPr/>
                </a:tc>
                <a:tc>
                  <a:txBody>
                    <a:bodyPr/>
                    <a:lstStyle/>
                    <a:p>
                      <a:r>
                        <a:rPr lang="en-PH" dirty="0" smtClean="0"/>
                        <a:t>Sec. 255, Tax Code</a:t>
                      </a:r>
                      <a:endParaRPr lang="en-PH" dirty="0"/>
                    </a:p>
                  </a:txBody>
                  <a:tcPr/>
                </a:tc>
              </a:tr>
              <a:tr h="425926">
                <a:tc>
                  <a:txBody>
                    <a:bodyPr/>
                    <a:lstStyle/>
                    <a:p>
                      <a:r>
                        <a:rPr lang="en-PH" dirty="0" smtClean="0"/>
                        <a:t>Failure to file withholding tax return or certain information return</a:t>
                      </a:r>
                      <a:endParaRPr lang="en-P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t>P1,000 for each failure but not to exceed P25,000 during a calendar year</a:t>
                      </a:r>
                      <a:endParaRPr lang="en-PH" dirty="0"/>
                    </a:p>
                  </a:txBody>
                  <a:tcPr/>
                </a:tc>
                <a:tc>
                  <a:txBody>
                    <a:bodyPr/>
                    <a:lstStyle/>
                    <a:p>
                      <a:r>
                        <a:rPr lang="en-PH" dirty="0" smtClean="0"/>
                        <a:t>Sec. 250, Tax Code</a:t>
                      </a:r>
                      <a:endParaRPr lang="en-PH" dirty="0"/>
                    </a:p>
                  </a:txBody>
                  <a:tcPr/>
                </a:tc>
              </a:tr>
              <a:tr h="425926">
                <a:tc>
                  <a:txBody>
                    <a:bodyPr/>
                    <a:lstStyle/>
                    <a:p>
                      <a:endParaRPr lang="en-PH" dirty="0"/>
                    </a:p>
                  </a:txBody>
                  <a:tcPr/>
                </a:tc>
                <a:tc>
                  <a:txBody>
                    <a:bodyPr/>
                    <a:lstStyle/>
                    <a:p>
                      <a:r>
                        <a:rPr lang="en-PH" dirty="0" smtClean="0"/>
                        <a:t>Fine of not less than P10,000</a:t>
                      </a:r>
                      <a:r>
                        <a:rPr lang="en-PH" baseline="0" dirty="0" smtClean="0"/>
                        <a:t> and suffer imprisonment of not less than 1 year but not more than 10 years, upon conviction</a:t>
                      </a:r>
                      <a:endParaRPr lang="en-PH" dirty="0"/>
                    </a:p>
                  </a:txBody>
                  <a:tcPr/>
                </a:tc>
                <a:tc>
                  <a:txBody>
                    <a:bodyPr/>
                    <a:lstStyle/>
                    <a:p>
                      <a:r>
                        <a:rPr lang="en-PH" dirty="0" smtClean="0"/>
                        <a:t>Sec. 255, Tax Code</a:t>
                      </a:r>
                      <a:endParaRPr lang="en-PH" dirty="0"/>
                    </a:p>
                  </a:txBody>
                  <a:tcPr/>
                </a:tc>
              </a:tr>
            </a:tbl>
          </a:graphicData>
        </a:graphic>
      </p:graphicFrame>
      <p:pic>
        <p:nvPicPr>
          <p:cNvPr id="9"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95961" y="676592"/>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79439382"/>
      </p:ext>
    </p:extLst>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144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sz="2400" b="1" dirty="0" smtClean="0">
                <a:latin typeface="Times New Roman" pitchFamily="18" charset="0"/>
              </a:rPr>
              <a:t>Penalties for Non-Compliance:</a:t>
            </a:r>
            <a:r>
              <a:rPr lang="en-US" sz="2400" b="1" dirty="0">
                <a:solidFill>
                  <a:schemeClr val="bg2"/>
                </a:solidFill>
                <a:latin typeface="Times New Roman" pitchFamily="18" charset="0"/>
              </a:rPr>
              <a:t>			   	</a:t>
            </a:r>
            <a:r>
              <a:rPr lang="en-US" sz="2400" b="1" dirty="0">
                <a:latin typeface="Times New Roman" pitchFamily="18" charset="0"/>
              </a:rPr>
              <a:t>	</a:t>
            </a:r>
            <a:r>
              <a:rPr lang="en-US" sz="2400" b="1" dirty="0">
                <a:solidFill>
                  <a:srgbClr val="000000"/>
                </a:solidFill>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algn="just"/>
            <a:endParaRPr lang="en-US" sz="2000" b="1" dirty="0" smtClean="0">
              <a:solidFill>
                <a:srgbClr val="000000"/>
              </a:solidFill>
              <a:latin typeface="Times New Roman" pitchFamily="18" charset="0"/>
            </a:endParaRPr>
          </a:p>
          <a:p>
            <a:pPr marL="465138" indent="-465138"/>
            <a:r>
              <a:rPr lang="en-US" sz="2000" b="1" dirty="0">
                <a:solidFill>
                  <a:srgbClr val="000000"/>
                </a:solidFill>
                <a:latin typeface="Times New Roman" pitchFamily="18" charset="0"/>
              </a:rPr>
              <a:t>		</a:t>
            </a: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830997"/>
          </a:xfrm>
          <a:prstGeom prst="rect">
            <a:avLst/>
          </a:prstGeom>
          <a:noFill/>
        </p:spPr>
        <p:txBody>
          <a:bodyPr wrap="square" rtlCol="0">
            <a:spAutoFit/>
          </a:bodyPr>
          <a:lstStyle/>
          <a:p>
            <a:r>
              <a:rPr lang="en-PH" sz="2400" b="1" dirty="0" smtClean="0"/>
              <a:t>REVENUE </a:t>
            </a:r>
            <a:r>
              <a:rPr lang="en-PH" sz="2400" b="1" dirty="0"/>
              <a:t> </a:t>
            </a:r>
            <a:r>
              <a:rPr lang="en-PH" sz="2400" b="1" dirty="0" smtClean="0"/>
              <a:t>MEMORANDUM CIRCULAR NO. 23-2012</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43</a:t>
            </a:fld>
            <a:endParaRPr lang="en-PH" dirty="0"/>
          </a:p>
        </p:txBody>
      </p:sp>
      <p:graphicFrame>
        <p:nvGraphicFramePr>
          <p:cNvPr id="4" name="Table 3"/>
          <p:cNvGraphicFramePr>
            <a:graphicFrameLocks noGrp="1"/>
          </p:cNvGraphicFramePr>
          <p:nvPr>
            <p:extLst>
              <p:ext uri="{D42A27DB-BD31-4B8C-83A1-F6EECF244321}">
                <p14:modId xmlns="" xmlns:p14="http://schemas.microsoft.com/office/powerpoint/2010/main" val="956573603"/>
              </p:ext>
            </p:extLst>
          </p:nvPr>
        </p:nvGraphicFramePr>
        <p:xfrm>
          <a:off x="1066800" y="2060680"/>
          <a:ext cx="7620000" cy="4174966"/>
        </p:xfrm>
        <a:graphic>
          <a:graphicData uri="http://schemas.openxmlformats.org/drawingml/2006/table">
            <a:tbl>
              <a:tblPr firstRow="1" bandRow="1">
                <a:tableStyleId>{5C22544A-7EE6-4342-B048-85BDC9FD1C3A}</a:tableStyleId>
              </a:tblPr>
              <a:tblGrid>
                <a:gridCol w="2362200"/>
                <a:gridCol w="3352800"/>
                <a:gridCol w="1905000"/>
              </a:tblGrid>
              <a:tr h="425926">
                <a:tc>
                  <a:txBody>
                    <a:bodyPr/>
                    <a:lstStyle/>
                    <a:p>
                      <a:pPr algn="ctr"/>
                      <a:r>
                        <a:rPr lang="en-PH" dirty="0" smtClean="0"/>
                        <a:t>Violation</a:t>
                      </a:r>
                      <a:endParaRPr lang="en-PH" dirty="0"/>
                    </a:p>
                  </a:txBody>
                  <a:tcPr/>
                </a:tc>
                <a:tc>
                  <a:txBody>
                    <a:bodyPr/>
                    <a:lstStyle/>
                    <a:p>
                      <a:pPr algn="ctr"/>
                      <a:r>
                        <a:rPr lang="en-PH" dirty="0" smtClean="0"/>
                        <a:t>Penalties</a:t>
                      </a:r>
                      <a:endParaRPr lang="en-PH" dirty="0"/>
                    </a:p>
                  </a:txBody>
                  <a:tcPr/>
                </a:tc>
                <a:tc>
                  <a:txBody>
                    <a:bodyPr/>
                    <a:lstStyle/>
                    <a:p>
                      <a:pPr algn="ctr"/>
                      <a:r>
                        <a:rPr lang="en-PH" dirty="0" smtClean="0"/>
                        <a:t>Legal Basis</a:t>
                      </a:r>
                      <a:endParaRPr lang="en-PH" dirty="0"/>
                    </a:p>
                  </a:txBody>
                  <a:tcPr/>
                </a:tc>
              </a:tr>
              <a:tr h="425926">
                <a:tc>
                  <a:txBody>
                    <a:bodyPr/>
                    <a:lstStyle/>
                    <a:p>
                      <a:r>
                        <a:rPr lang="en-PH" dirty="0" smtClean="0"/>
                        <a:t>Failure to supply correct and accurate information</a:t>
                      </a:r>
                      <a:endParaRPr lang="en-PH" dirty="0"/>
                    </a:p>
                  </a:txBody>
                  <a:tcPr/>
                </a:tc>
                <a:tc>
                  <a:txBody>
                    <a:bodyPr/>
                    <a:lstStyle/>
                    <a:p>
                      <a:r>
                        <a:rPr lang="en-PH" dirty="0" smtClean="0"/>
                        <a:t>Fine of not less than P10,000</a:t>
                      </a:r>
                      <a:r>
                        <a:rPr lang="en-PH" baseline="0" dirty="0" smtClean="0"/>
                        <a:t> and suffer imprisonment of not less than 1 year but not more than 10 years, upon conviction</a:t>
                      </a:r>
                      <a:endParaRPr lang="en-PH" dirty="0"/>
                    </a:p>
                  </a:txBody>
                  <a:tcPr/>
                </a:tc>
                <a:tc>
                  <a:txBody>
                    <a:bodyPr/>
                    <a:lstStyle/>
                    <a:p>
                      <a:r>
                        <a:rPr lang="en-PH" dirty="0" smtClean="0"/>
                        <a:t>Sec. 255, Tax Code</a:t>
                      </a:r>
                      <a:endParaRPr lang="en-PH" dirty="0"/>
                    </a:p>
                  </a:txBody>
                  <a:tcPr/>
                </a:tc>
              </a:tr>
              <a:tr h="425926">
                <a:tc>
                  <a:txBody>
                    <a:bodyPr/>
                    <a:lstStyle/>
                    <a:p>
                      <a:r>
                        <a:rPr lang="en-PH" dirty="0" smtClean="0"/>
                        <a:t>Violations of withholding tax regulations committed by Public Officers charged with the duty to deduct and withhold any internal revenue tax and to remit the same</a:t>
                      </a:r>
                      <a:endParaRPr lang="en-PH" dirty="0"/>
                    </a:p>
                  </a:txBody>
                  <a:tcPr/>
                </a:tc>
                <a:tc>
                  <a:txBody>
                    <a:bodyPr/>
                    <a:lstStyle/>
                    <a:p>
                      <a:r>
                        <a:rPr lang="en-PH" dirty="0" smtClean="0"/>
                        <a:t>Penalty of not less than P5,000 but not more than P50,000 or suffer imprisonment of not less than 6 months and 1</a:t>
                      </a:r>
                      <a:r>
                        <a:rPr lang="en-PH" baseline="0" dirty="0" smtClean="0"/>
                        <a:t> day but not more than 2 years, or both, for each act or omission, upon conviction </a:t>
                      </a:r>
                      <a:endParaRPr lang="en-PH" dirty="0"/>
                    </a:p>
                  </a:txBody>
                  <a:tcPr/>
                </a:tc>
                <a:tc>
                  <a:txBody>
                    <a:bodyPr/>
                    <a:lstStyle/>
                    <a:p>
                      <a:r>
                        <a:rPr lang="en-PH" dirty="0" smtClean="0"/>
                        <a:t>Sec. 272, Tax Code</a:t>
                      </a:r>
                      <a:endParaRPr lang="en-PH" dirty="0"/>
                    </a:p>
                  </a:txBody>
                  <a:tcPr/>
                </a:tc>
              </a:tr>
            </a:tbl>
          </a:graphicData>
        </a:graphic>
      </p:graphicFrame>
      <p:pic>
        <p:nvPicPr>
          <p:cNvPr id="9"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95961" y="676592"/>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16733663"/>
      </p:ext>
    </p:extLst>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59180" y="1143000"/>
            <a:ext cx="7932420" cy="0"/>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1907381"/>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59180" y="1295400"/>
            <a:ext cx="7932420" cy="144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sz="2400" b="1" dirty="0" smtClean="0">
                <a:latin typeface="Times New Roman" pitchFamily="18" charset="0"/>
              </a:rPr>
              <a:t>Penalties for Non-Compliance:</a:t>
            </a:r>
            <a:r>
              <a:rPr lang="en-US" sz="2400" b="1" dirty="0">
                <a:solidFill>
                  <a:schemeClr val="bg2"/>
                </a:solidFill>
                <a:latin typeface="Times New Roman" pitchFamily="18" charset="0"/>
              </a:rPr>
              <a:t>			   	</a:t>
            </a:r>
            <a:r>
              <a:rPr lang="en-US" sz="2400" b="1" dirty="0">
                <a:latin typeface="Times New Roman" pitchFamily="18" charset="0"/>
              </a:rPr>
              <a:t>	</a:t>
            </a:r>
            <a:r>
              <a:rPr lang="en-US" sz="2400" b="1" dirty="0">
                <a:solidFill>
                  <a:srgbClr val="000000"/>
                </a:solidFill>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algn="just"/>
            <a:endParaRPr lang="en-US" sz="2000" b="1" dirty="0" smtClean="0">
              <a:solidFill>
                <a:srgbClr val="000000"/>
              </a:solidFill>
              <a:latin typeface="Times New Roman" pitchFamily="18" charset="0"/>
            </a:endParaRPr>
          </a:p>
          <a:p>
            <a:pPr marL="465138" indent="-465138"/>
            <a:r>
              <a:rPr lang="en-US" sz="2000" b="1" dirty="0">
                <a:solidFill>
                  <a:srgbClr val="000000"/>
                </a:solidFill>
                <a:latin typeface="Times New Roman" pitchFamily="18" charset="0"/>
              </a:rPr>
              <a:t>		</a:t>
            </a:r>
          </a:p>
        </p:txBody>
      </p:sp>
      <p:sp>
        <p:nvSpPr>
          <p:cNvPr id="25607" name="Rectangle 7"/>
          <p:cNvSpPr>
            <a:spLocks noChangeArrowheads="1"/>
          </p:cNvSpPr>
          <p:nvPr/>
        </p:nvSpPr>
        <p:spPr bwMode="auto">
          <a:xfrm flipV="1">
            <a:off x="381000" y="2414588"/>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383505"/>
            <a:ext cx="6172200" cy="830997"/>
          </a:xfrm>
          <a:prstGeom prst="rect">
            <a:avLst/>
          </a:prstGeom>
          <a:noFill/>
        </p:spPr>
        <p:txBody>
          <a:bodyPr wrap="square" rtlCol="0">
            <a:spAutoFit/>
          </a:bodyPr>
          <a:lstStyle/>
          <a:p>
            <a:r>
              <a:rPr lang="en-PH" sz="2400" b="1" dirty="0" smtClean="0"/>
              <a:t>REVENUE </a:t>
            </a:r>
            <a:r>
              <a:rPr lang="en-PH" sz="2400" b="1" dirty="0"/>
              <a:t> </a:t>
            </a:r>
            <a:r>
              <a:rPr lang="en-PH" sz="2400" b="1" dirty="0" smtClean="0"/>
              <a:t>MEMORANDUM CIRCULAR NO. 23-2012</a:t>
            </a:r>
            <a:endParaRPr lang="en-PH" sz="2400" b="1"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44</a:t>
            </a:fld>
            <a:endParaRPr lang="en-PH" dirty="0"/>
          </a:p>
        </p:txBody>
      </p:sp>
      <p:graphicFrame>
        <p:nvGraphicFramePr>
          <p:cNvPr id="4" name="Table 3"/>
          <p:cNvGraphicFramePr>
            <a:graphicFrameLocks noGrp="1"/>
          </p:cNvGraphicFramePr>
          <p:nvPr>
            <p:extLst>
              <p:ext uri="{D42A27DB-BD31-4B8C-83A1-F6EECF244321}">
                <p14:modId xmlns="" xmlns:p14="http://schemas.microsoft.com/office/powerpoint/2010/main" val="1778127844"/>
              </p:ext>
            </p:extLst>
          </p:nvPr>
        </p:nvGraphicFramePr>
        <p:xfrm>
          <a:off x="1066800" y="2060680"/>
          <a:ext cx="7620000" cy="3626326"/>
        </p:xfrm>
        <a:graphic>
          <a:graphicData uri="http://schemas.openxmlformats.org/drawingml/2006/table">
            <a:tbl>
              <a:tblPr firstRow="1" bandRow="1">
                <a:tableStyleId>{5C22544A-7EE6-4342-B048-85BDC9FD1C3A}</a:tableStyleId>
              </a:tblPr>
              <a:tblGrid>
                <a:gridCol w="2209800"/>
                <a:gridCol w="3505200"/>
                <a:gridCol w="1905000"/>
              </a:tblGrid>
              <a:tr h="425926">
                <a:tc>
                  <a:txBody>
                    <a:bodyPr/>
                    <a:lstStyle/>
                    <a:p>
                      <a:pPr algn="ctr"/>
                      <a:r>
                        <a:rPr lang="en-PH" dirty="0" smtClean="0"/>
                        <a:t>Violation</a:t>
                      </a:r>
                      <a:endParaRPr lang="en-PH" dirty="0"/>
                    </a:p>
                  </a:txBody>
                  <a:tcPr/>
                </a:tc>
                <a:tc>
                  <a:txBody>
                    <a:bodyPr/>
                    <a:lstStyle/>
                    <a:p>
                      <a:pPr algn="ctr"/>
                      <a:r>
                        <a:rPr lang="en-PH" dirty="0" smtClean="0"/>
                        <a:t>Penalties</a:t>
                      </a:r>
                      <a:endParaRPr lang="en-PH" dirty="0"/>
                    </a:p>
                  </a:txBody>
                  <a:tcPr/>
                </a:tc>
                <a:tc>
                  <a:txBody>
                    <a:bodyPr/>
                    <a:lstStyle/>
                    <a:p>
                      <a:pPr algn="ctr"/>
                      <a:r>
                        <a:rPr lang="en-PH" dirty="0" smtClean="0"/>
                        <a:t>Legal Basis</a:t>
                      </a:r>
                      <a:endParaRPr lang="en-PH" dirty="0"/>
                    </a:p>
                  </a:txBody>
                  <a:tcPr/>
                </a:tc>
              </a:tr>
              <a:tr h="425926">
                <a:tc>
                  <a:txBody>
                    <a:bodyPr/>
                    <a:lstStyle/>
                    <a:p>
                      <a:r>
                        <a:rPr lang="en-PH" dirty="0" smtClean="0"/>
                        <a:t>Acts or omissions penalized under the Tax Code committed by any corporation, association or general co-partnership</a:t>
                      </a:r>
                      <a:endParaRPr lang="en-PH" dirty="0"/>
                    </a:p>
                  </a:txBody>
                  <a:tcPr/>
                </a:tc>
                <a:tc>
                  <a:txBody>
                    <a:bodyPr/>
                    <a:lstStyle/>
                    <a:p>
                      <a:r>
                        <a:rPr lang="en-PH" dirty="0" smtClean="0"/>
                        <a:t>Fine of not less than P50,000 but not more than P100,000, for each act or omission, up</a:t>
                      </a:r>
                      <a:r>
                        <a:rPr lang="en-PH" baseline="0" dirty="0" smtClean="0"/>
                        <a:t>on conviction</a:t>
                      </a:r>
                      <a:endParaRPr lang="en-PH" dirty="0"/>
                    </a:p>
                  </a:txBody>
                  <a:tcPr/>
                </a:tc>
                <a:tc>
                  <a:txBody>
                    <a:bodyPr/>
                    <a:lstStyle/>
                    <a:p>
                      <a:r>
                        <a:rPr lang="en-PH" dirty="0" smtClean="0"/>
                        <a:t>Sec. 256, Tax Code</a:t>
                      </a:r>
                      <a:endParaRPr lang="en-PH" dirty="0"/>
                    </a:p>
                  </a:txBody>
                  <a:tcPr/>
                </a:tc>
              </a:tr>
              <a:tr h="425926">
                <a:tc>
                  <a:txBody>
                    <a:bodyPr/>
                    <a:lstStyle/>
                    <a:p>
                      <a:r>
                        <a:rPr lang="en-PH" dirty="0" smtClean="0"/>
                        <a:t>Violations of any provision of the Tax Code or any rule for which no specific penalty is provided</a:t>
                      </a:r>
                      <a:endParaRPr lang="en-PH" dirty="0"/>
                    </a:p>
                  </a:txBody>
                  <a:tcPr/>
                </a:tc>
                <a:tc>
                  <a:txBody>
                    <a:bodyPr/>
                    <a:lstStyle/>
                    <a:p>
                      <a:r>
                        <a:rPr lang="en-PH" dirty="0" smtClean="0"/>
                        <a:t>Penalty of P1,000  or suffer imprisonment of not more than 6 months, or both, </a:t>
                      </a:r>
                      <a:r>
                        <a:rPr lang="en-PH" baseline="0" dirty="0" smtClean="0"/>
                        <a:t>for each act or omission, upon conviction</a:t>
                      </a:r>
                      <a:endParaRPr lang="en-PH" dirty="0"/>
                    </a:p>
                  </a:txBody>
                  <a:tcPr/>
                </a:tc>
                <a:tc>
                  <a:txBody>
                    <a:bodyPr/>
                    <a:lstStyle/>
                    <a:p>
                      <a:r>
                        <a:rPr lang="en-PH" dirty="0" smtClean="0"/>
                        <a:t>Sec. 275, Tax Code</a:t>
                      </a:r>
                      <a:endParaRPr lang="en-PH" dirty="0"/>
                    </a:p>
                  </a:txBody>
                  <a:tcPr/>
                </a:tc>
              </a:tr>
            </a:tbl>
          </a:graphicData>
        </a:graphic>
      </p:graphicFrame>
      <p:pic>
        <p:nvPicPr>
          <p:cNvPr id="9"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95961" y="676592"/>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97793570"/>
      </p:ext>
    </p:extLst>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r"/>
            <a:r>
              <a:rPr lang="en-US" sz="4000" b="1" smtClean="0">
                <a:solidFill>
                  <a:schemeClr val="tx2"/>
                </a:solidFill>
              </a:rPr>
              <a:t>ADDITIONS TO THE TAX</a:t>
            </a: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2400498169"/>
              </p:ext>
            </p:extLst>
          </p:nvPr>
        </p:nvGraphicFramePr>
        <p:xfrm>
          <a:off x="1066800" y="1447800"/>
          <a:ext cx="7848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pPr>
              <a:defRPr/>
            </a:pPr>
            <a:fld id="{FDEDF7A1-439F-48D3-B1E9-B446256057D4}" type="slidenum">
              <a:rPr lang="en-PH" smtClean="0"/>
              <a:pPr>
                <a:defRPr/>
              </a:pPr>
              <a:t>45</a:t>
            </a:fld>
            <a:endParaRPr lang="en-PH" dirty="0"/>
          </a:p>
        </p:txBody>
      </p:sp>
      <p:pic>
        <p:nvPicPr>
          <p:cNvPr id="6" name="Picture 2" descr="D:\Rosana Backup WTD\my documents files\iloveph-bir logo1.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219200" y="228600"/>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r"/>
            <a:r>
              <a:rPr lang="en-US" sz="4000" b="1" smtClean="0">
                <a:solidFill>
                  <a:schemeClr val="tx2"/>
                </a:solidFill>
              </a:rPr>
              <a:t>ADDITIONS TO THE TAX</a:t>
            </a:r>
          </a:p>
        </p:txBody>
      </p:sp>
      <p:graphicFrame>
        <p:nvGraphicFramePr>
          <p:cNvPr id="5" name="Content Placeholder 4"/>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pPr>
              <a:defRPr/>
            </a:pPr>
            <a:fld id="{FDEDF7A1-439F-48D3-B1E9-B446256057D4}" type="slidenum">
              <a:rPr lang="en-PH" smtClean="0"/>
              <a:pPr>
                <a:defRPr/>
              </a:pPr>
              <a:t>46</a:t>
            </a:fld>
            <a:endParaRPr lang="en-PH" dirty="0"/>
          </a:p>
        </p:txBody>
      </p:sp>
      <p:pic>
        <p:nvPicPr>
          <p:cNvPr id="6" name="Picture 2" descr="D:\Rosana Backup WTD\my documents files\iloveph-bir logo1.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295400" y="152400"/>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r"/>
            <a:r>
              <a:rPr lang="en-US" b="1" dirty="0" smtClean="0">
                <a:solidFill>
                  <a:schemeClr val="accent2"/>
                </a:solidFill>
              </a:rPr>
              <a:t>CRIMINAL LIABILITIES</a:t>
            </a: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856773688"/>
              </p:ext>
            </p:extLst>
          </p:nvPr>
        </p:nvGraphicFramePr>
        <p:xfrm>
          <a:off x="1143000" y="1447800"/>
          <a:ext cx="75438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pPr>
              <a:defRPr/>
            </a:pPr>
            <a:fld id="{FDEDF7A1-439F-48D3-B1E9-B446256057D4}" type="slidenum">
              <a:rPr lang="en-PH" smtClean="0"/>
              <a:pPr>
                <a:defRPr/>
              </a:pPr>
              <a:t>47</a:t>
            </a:fld>
            <a:endParaRPr lang="en-PH" dirty="0"/>
          </a:p>
        </p:txBody>
      </p:sp>
      <p:pic>
        <p:nvPicPr>
          <p:cNvPr id="6" name="Picture 2" descr="D:\Rosana Backup WTD\my documents files\iloveph-bir logo1.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524000" y="1143000"/>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r"/>
            <a:r>
              <a:rPr lang="en-US" b="1" smtClean="0">
                <a:solidFill>
                  <a:schemeClr val="accent2"/>
                </a:solidFill>
              </a:rPr>
              <a:t>CRIMINAL LIABILITIES</a:t>
            </a: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799452960"/>
              </p:ext>
            </p:extLst>
          </p:nvPr>
        </p:nvGraphicFramePr>
        <p:xfrm>
          <a:off x="1219200" y="1600200"/>
          <a:ext cx="7467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pPr>
              <a:defRPr/>
            </a:pPr>
            <a:fld id="{FDEDF7A1-439F-48D3-B1E9-B446256057D4}" type="slidenum">
              <a:rPr lang="en-PH" smtClean="0"/>
              <a:pPr>
                <a:defRPr/>
              </a:pPr>
              <a:t>48</a:t>
            </a:fld>
            <a:endParaRPr lang="en-PH" dirty="0"/>
          </a:p>
        </p:txBody>
      </p:sp>
      <p:pic>
        <p:nvPicPr>
          <p:cNvPr id="6" name="Picture 2" descr="D:\Rosana Backup WTD\my documents files\iloveph-bir logo1.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600200" y="1143000"/>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9"/>
          <p:cNvSpPr>
            <a:spLocks noChangeArrowheads="1"/>
          </p:cNvSpPr>
          <p:nvPr/>
        </p:nvSpPr>
        <p:spPr bwMode="auto">
          <a:xfrm>
            <a:off x="1323904" y="2733364"/>
            <a:ext cx="7315200" cy="18466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en-PH" sz="6000" b="1" dirty="0">
                <a:solidFill>
                  <a:schemeClr val="tx2"/>
                </a:solidFill>
                <a:latin typeface="Broadway" pitchFamily="82" charset="0"/>
              </a:rPr>
              <a:t>Thank you</a:t>
            </a:r>
          </a:p>
          <a:p>
            <a:pPr algn="ctr"/>
            <a:endParaRPr lang="en-PH" sz="5400" b="1" i="1" dirty="0">
              <a:solidFill>
                <a:schemeClr val="tx2"/>
              </a:solidFill>
              <a:latin typeface="Broadway" pitchFamily="82" charset="0"/>
            </a:endParaRPr>
          </a:p>
        </p:txBody>
      </p:sp>
      <p:sp>
        <p:nvSpPr>
          <p:cNvPr id="2" name="Slide Number Placeholder 1"/>
          <p:cNvSpPr>
            <a:spLocks noGrp="1"/>
          </p:cNvSpPr>
          <p:nvPr>
            <p:ph type="sldNum" sz="quarter" idx="12"/>
          </p:nvPr>
        </p:nvSpPr>
        <p:spPr/>
        <p:txBody>
          <a:bodyPr/>
          <a:lstStyle/>
          <a:p>
            <a:pPr>
              <a:defRPr/>
            </a:pPr>
            <a:fld id="{FDEDF7A1-439F-48D3-B1E9-B446256057D4}" type="slidenum">
              <a:rPr lang="en-PH" smtClean="0"/>
              <a:pPr>
                <a:defRPr/>
              </a:pPr>
              <a:t>49</a:t>
            </a:fld>
            <a:endParaRPr lang="en-PH" dirty="0"/>
          </a:p>
        </p:txBody>
      </p:sp>
      <p:pic>
        <p:nvPicPr>
          <p:cNvPr id="7"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95401" y="295051"/>
            <a:ext cx="1715120" cy="619349"/>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05754" y="1855451"/>
            <a:ext cx="1715120" cy="619349"/>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971680" y="447450"/>
            <a:ext cx="1715120" cy="619349"/>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601320" y="1712435"/>
            <a:ext cx="1715120" cy="619349"/>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86200" y="604725"/>
            <a:ext cx="1715120" cy="619349"/>
          </a:xfrm>
          <a:prstGeom prst="rect">
            <a:avLst/>
          </a:prstGeom>
          <a:noFill/>
          <a:extLst>
            <a:ext uri="{909E8E84-426E-40DD-AFC4-6F175D3DCCD1}">
              <a14:hiddenFill xmlns="" xmlns:a14="http://schemas.microsoft.com/office/drawing/2010/main">
                <a:solidFill>
                  <a:srgbClr val="FFFFFF"/>
                </a:solidFill>
              </a14:hiddenFill>
            </a:ext>
          </a:extLst>
        </p:spPr>
      </p:pic>
      <p:pic>
        <p:nvPicPr>
          <p:cNvPr id="13"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16440" y="3797709"/>
            <a:ext cx="1715120" cy="619349"/>
          </a:xfrm>
          <a:prstGeom prst="rect">
            <a:avLst/>
          </a:prstGeom>
          <a:noFill/>
          <a:extLst>
            <a:ext uri="{909E8E84-426E-40DD-AFC4-6F175D3DCCD1}">
              <a14:hiddenFill xmlns="" xmlns:a14="http://schemas.microsoft.com/office/drawing/2010/main">
                <a:solidFill>
                  <a:srgbClr val="FFFFFF"/>
                </a:solidFill>
              </a14:hiddenFill>
            </a:ext>
          </a:extLst>
        </p:spPr>
      </p:pic>
      <p:pic>
        <p:nvPicPr>
          <p:cNvPr id="14"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436424" y="5562600"/>
            <a:ext cx="1715120" cy="619349"/>
          </a:xfrm>
          <a:prstGeom prst="rect">
            <a:avLst/>
          </a:prstGeom>
          <a:noFill/>
          <a:extLst>
            <a:ext uri="{909E8E84-426E-40DD-AFC4-6F175D3DCCD1}">
              <a14:hiddenFill xmlns="" xmlns:a14="http://schemas.microsoft.com/office/drawing/2010/main">
                <a:solidFill>
                  <a:srgbClr val="FFFFFF"/>
                </a:solidFill>
              </a14:hiddenFill>
            </a:ext>
          </a:extLst>
        </p:spPr>
      </p:pic>
      <p:pic>
        <p:nvPicPr>
          <p:cNvPr id="15"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23322" y="4181442"/>
            <a:ext cx="1715120" cy="619349"/>
          </a:xfrm>
          <a:prstGeom prst="rect">
            <a:avLst/>
          </a:prstGeom>
          <a:noFill/>
          <a:extLst>
            <a:ext uri="{909E8E84-426E-40DD-AFC4-6F175D3DCCD1}">
              <a14:hiddenFill xmlns="" xmlns:a14="http://schemas.microsoft.com/office/drawing/2010/main">
                <a:solidFill>
                  <a:srgbClr val="FFFFFF"/>
                </a:solidFill>
              </a14:hiddenFill>
            </a:ext>
          </a:extLst>
        </p:spPr>
      </p:pic>
      <p:pic>
        <p:nvPicPr>
          <p:cNvPr id="16"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21777" y="5562599"/>
            <a:ext cx="1715120" cy="619349"/>
          </a:xfrm>
          <a:prstGeom prst="rect">
            <a:avLst/>
          </a:prstGeom>
          <a:noFill/>
          <a:extLst>
            <a:ext uri="{909E8E84-426E-40DD-AFC4-6F175D3DCCD1}">
              <a14:hiddenFill xmlns="" xmlns:a14="http://schemas.microsoft.com/office/drawing/2010/main">
                <a:solidFill>
                  <a:srgbClr val="FFFFFF"/>
                </a:solidFill>
              </a14:hiddenFill>
            </a:ext>
          </a:extLst>
        </p:spPr>
      </p:pic>
      <p:pic>
        <p:nvPicPr>
          <p:cNvPr id="17"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38960" y="4466732"/>
            <a:ext cx="1715120" cy="61934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57726592"/>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467600" cy="4462760"/>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Invoicing Requirement</a:t>
            </a:r>
            <a:r>
              <a:rPr lang="en-US" sz="2000" dirty="0" smtClean="0"/>
              <a:t>:</a:t>
            </a:r>
          </a:p>
          <a:p>
            <a:r>
              <a:rPr lang="en-US" sz="2000" dirty="0" smtClean="0"/>
              <a:t> </a:t>
            </a:r>
            <a:r>
              <a:rPr lang="en-US" sz="2000" dirty="0" err="1" smtClean="0"/>
              <a:t>cont</a:t>
            </a:r>
            <a:r>
              <a:rPr lang="en-US" sz="2000" dirty="0" smtClean="0"/>
              <a:t>…</a:t>
            </a:r>
          </a:p>
          <a:p>
            <a:pPr algn="just"/>
            <a:endParaRPr lang="en-US" sz="2000" dirty="0" smtClean="0"/>
          </a:p>
          <a:p>
            <a:pPr algn="just"/>
            <a:r>
              <a:rPr lang="en-US" sz="2000" dirty="0" smtClean="0"/>
              <a:t>person </a:t>
            </a:r>
            <a:r>
              <a:rPr lang="en-US" sz="2000" dirty="0"/>
              <a:t>liable to value-added tax to another person also liable to value-added tax; or where the receipt is issued to cover payment</a:t>
            </a:r>
          </a:p>
          <a:p>
            <a:pPr algn="just"/>
            <a:r>
              <a:rPr lang="en-US" sz="2000" dirty="0" smtClean="0"/>
              <a:t>made as rentals, commissions, compensation or fees, receipts or invoices shall be issued which shall show the name, business style, if any, and address of the purchaser, customer or client; </a:t>
            </a:r>
            <a:r>
              <a:rPr lang="en-US" sz="2000" i="1" dirty="0" smtClean="0"/>
              <a:t>Provided, further</a:t>
            </a:r>
            <a:r>
              <a:rPr lang="en-US" sz="2000" dirty="0" smtClean="0"/>
              <a:t>, That where the purchaser is a VAT-registered person, in addition to the information herein required, the invoice or receipt shall further show the Taxpayer identification Number (TIN) of the purchaser.”</a:t>
            </a:r>
          </a:p>
          <a:p>
            <a:pPr algn="just"/>
            <a:endParaRPr lang="en-US" sz="2000" dirty="0"/>
          </a:p>
          <a:p>
            <a:pPr algn="just"/>
            <a:r>
              <a:rPr lang="en-US" sz="2000" dirty="0" smtClean="0"/>
              <a:t>	 </a:t>
            </a:r>
            <a:endParaRPr lang="en-US" sz="20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5</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82538192"/>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467600" cy="3847207"/>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Invoicing Requirement</a:t>
            </a:r>
            <a:r>
              <a:rPr lang="en-US" sz="2000" dirty="0" smtClean="0"/>
              <a:t>:</a:t>
            </a:r>
          </a:p>
          <a:p>
            <a:r>
              <a:rPr lang="en-US" sz="2000" dirty="0" smtClean="0"/>
              <a:t> </a:t>
            </a:r>
            <a:r>
              <a:rPr lang="en-US" sz="2000" dirty="0" err="1" smtClean="0"/>
              <a:t>cont</a:t>
            </a:r>
            <a:r>
              <a:rPr lang="en-US" sz="2000" dirty="0" smtClean="0"/>
              <a:t>…</a:t>
            </a:r>
          </a:p>
          <a:p>
            <a:pPr algn="just"/>
            <a:endParaRPr lang="en-US" sz="2000" dirty="0"/>
          </a:p>
          <a:p>
            <a:pPr algn="just"/>
            <a:r>
              <a:rPr lang="en-US" sz="2000" dirty="0" smtClean="0"/>
              <a:t>	“The original of each receipt or invoice shall be issued to the purchaser, customer or client at the time the transaction is effected, who, if engaged in business or in the exercise of profession, shall keep and preserve the same in his place of business for a period of three (3) years from the close of the taxable year in which such invoice or receipt was issued, while the duplicate shall be kept and preserved by the issuer, also in his place of business, for a like period.” </a:t>
            </a:r>
          </a:p>
          <a:p>
            <a:pPr algn="just"/>
            <a:endParaRPr lang="en-US" sz="20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6</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84037367"/>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848600" cy="3539430"/>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Invoicing Requirement</a:t>
            </a:r>
            <a:r>
              <a:rPr lang="en-US" sz="2000" dirty="0" smtClean="0"/>
              <a:t>: SAMPLE OFFICIAL RECEIPT</a:t>
            </a:r>
          </a:p>
          <a:p>
            <a:r>
              <a:rPr lang="en-US" sz="2000" dirty="0" smtClean="0"/>
              <a:t> </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7</a:t>
            </a:fld>
            <a:endParaRPr lang="en-PH"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38450" y="2272816"/>
            <a:ext cx="3924300" cy="4352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9" name="Picture 2" descr="D:\Rosana Backup WTD\my documents files\iloveph-bir logo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73879201"/>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467600" cy="4462760"/>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Invoicing Requirement</a:t>
            </a:r>
            <a:r>
              <a:rPr lang="en-US" sz="2000" dirty="0" smtClean="0"/>
              <a:t>:</a:t>
            </a:r>
          </a:p>
          <a:p>
            <a:pPr algn="just"/>
            <a:endParaRPr lang="en-US" sz="2000" dirty="0" smtClean="0"/>
          </a:p>
          <a:p>
            <a:pPr algn="just"/>
            <a:r>
              <a:rPr lang="en-US" sz="2000" dirty="0"/>
              <a:t>	</a:t>
            </a:r>
            <a:r>
              <a:rPr lang="en-US" sz="2000" dirty="0" smtClean="0"/>
              <a:t>BIR Form to accomplish</a:t>
            </a:r>
          </a:p>
          <a:p>
            <a:pPr algn="just"/>
            <a:endParaRPr lang="en-US" sz="2000" dirty="0"/>
          </a:p>
          <a:p>
            <a:pPr algn="just"/>
            <a:r>
              <a:rPr lang="en-US" sz="2000" dirty="0" smtClean="0"/>
              <a:t>	</a:t>
            </a:r>
            <a:r>
              <a:rPr lang="en-US" sz="2000" u="sng" dirty="0" smtClean="0"/>
              <a:t>BIR Form No. 1906 </a:t>
            </a:r>
            <a:r>
              <a:rPr lang="en-US" sz="2000" dirty="0" smtClean="0"/>
              <a:t>–Application for Authority to Print </a:t>
            </a:r>
          </a:p>
          <a:p>
            <a:pPr algn="just"/>
            <a:r>
              <a:rPr lang="en-US" sz="2000" dirty="0"/>
              <a:t>	</a:t>
            </a:r>
            <a:r>
              <a:rPr lang="en-US" sz="2000" dirty="0" smtClean="0"/>
              <a:t>Receipts and Invoices, to be filed with the RDO where 	the individual is registered, with the following 	attachments:</a:t>
            </a:r>
          </a:p>
          <a:p>
            <a:pPr algn="just"/>
            <a:endParaRPr lang="en-US" sz="2000" dirty="0"/>
          </a:p>
          <a:p>
            <a:pPr algn="just"/>
            <a:r>
              <a:rPr lang="en-US" sz="2000" dirty="0" smtClean="0"/>
              <a:t>	&gt; Certificate of Registration</a:t>
            </a:r>
          </a:p>
          <a:p>
            <a:pPr algn="just"/>
            <a:r>
              <a:rPr lang="en-US" sz="2000" dirty="0"/>
              <a:t>	</a:t>
            </a:r>
            <a:r>
              <a:rPr lang="en-US" sz="2000" dirty="0" smtClean="0"/>
              <a:t>&gt; Proof of Payment of RF, current</a:t>
            </a:r>
          </a:p>
          <a:p>
            <a:pPr algn="just"/>
            <a:r>
              <a:rPr lang="en-US" sz="2000" dirty="0"/>
              <a:t>	</a:t>
            </a:r>
            <a:r>
              <a:rPr lang="en-US" sz="2000" dirty="0" smtClean="0"/>
              <a:t>&gt; Final and clear sample of Receipt/Invoice;</a:t>
            </a:r>
          </a:p>
          <a:p>
            <a:pPr algn="just"/>
            <a:r>
              <a:rPr lang="en-US" sz="2000" dirty="0"/>
              <a:t>	</a:t>
            </a:r>
            <a:r>
              <a:rPr lang="en-US" sz="2000" dirty="0" smtClean="0"/>
              <a:t>&gt; Previous ATP (for additional SI/OR to be printed);</a:t>
            </a:r>
          </a:p>
          <a:p>
            <a:pPr algn="just"/>
            <a:r>
              <a:rPr lang="en-US" sz="2000" dirty="0"/>
              <a:t>	</a:t>
            </a:r>
            <a:r>
              <a:rPr lang="en-US" sz="2000" dirty="0" smtClean="0"/>
              <a:t>&gt; Last booklet printed (for additional SI/OR to be printed)</a:t>
            </a:r>
            <a:endParaRPr lang="en-US" sz="20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8</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52459298"/>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5360" y="1684084"/>
            <a:ext cx="8052816" cy="68516"/>
          </a:xfrm>
          <a:prstGeom prst="line">
            <a:avLst/>
          </a:prstGeom>
          <a:ln w="19050" cap="sq" cmpd="dbl">
            <a:solidFill>
              <a:srgbClr val="0070C0"/>
            </a:solidFill>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
        <p:nvSpPr>
          <p:cNvPr id="56324" name="Rectangle 9"/>
          <p:cNvSpPr>
            <a:spLocks noChangeArrowheads="1"/>
          </p:cNvSpPr>
          <p:nvPr/>
        </p:nvSpPr>
        <p:spPr bwMode="auto">
          <a:xfrm>
            <a:off x="914400" y="3089275"/>
            <a:ext cx="73152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PH" sz="5400" b="1" i="1" dirty="0">
              <a:solidFill>
                <a:schemeClr val="tx2"/>
              </a:solidFill>
              <a:latin typeface="Broadway" pitchFamily="82" charset="0"/>
            </a:endParaRPr>
          </a:p>
          <a:p>
            <a:pPr algn="ctr"/>
            <a:endParaRPr lang="en-PH" sz="5400" b="1" i="1" dirty="0">
              <a:solidFill>
                <a:schemeClr val="tx2"/>
              </a:solidFill>
              <a:latin typeface="Broadway" pitchFamily="82" charset="0"/>
            </a:endParaRPr>
          </a:p>
        </p:txBody>
      </p:sp>
      <p:sp>
        <p:nvSpPr>
          <p:cNvPr id="56325" name="Rectangle 6"/>
          <p:cNvSpPr>
            <a:spLocks noChangeArrowheads="1"/>
          </p:cNvSpPr>
          <p:nvPr/>
        </p:nvSpPr>
        <p:spPr bwMode="auto">
          <a:xfrm>
            <a:off x="1066800" y="1"/>
            <a:ext cx="7772400" cy="2092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65138" indent="-465138">
              <a:buClr>
                <a:schemeClr val="tx1"/>
              </a:buClr>
              <a:buSzPct val="105000"/>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a:solidFill>
                  <a:schemeClr val="bg2"/>
                </a:solidFill>
                <a:latin typeface="Times New Roman" pitchFamily="18" charset="0"/>
              </a:rPr>
              <a:t>	</a:t>
            </a:r>
            <a:r>
              <a:rPr lang="en-US" sz="1400" dirty="0">
                <a:latin typeface="Times New Roman" pitchFamily="18" charset="0"/>
              </a:rPr>
              <a:t>	</a:t>
            </a:r>
            <a:r>
              <a:rPr lang="en-US" sz="1400" b="1" dirty="0">
                <a:solidFill>
                  <a:srgbClr val="000000"/>
                </a:solidFill>
                <a:latin typeface="Times New Roman" pitchFamily="18" charset="0"/>
              </a:rPr>
              <a:t>		    	</a:t>
            </a:r>
            <a:endParaRPr lang="en-US" sz="3200" dirty="0">
              <a:solidFill>
                <a:srgbClr val="000000"/>
              </a:solidFill>
              <a:latin typeface="Times New Roman" pitchFamily="18" charset="0"/>
            </a:endParaRPr>
          </a:p>
          <a:p>
            <a:pPr marL="465138" indent="-465138"/>
            <a:r>
              <a:rPr lang="en-US" sz="2800" b="1" dirty="0">
                <a:solidFill>
                  <a:srgbClr val="000000"/>
                </a:solidFill>
                <a:latin typeface="Times New Roman" pitchFamily="18" charset="0"/>
              </a:rPr>
              <a:t>	</a:t>
            </a:r>
            <a:r>
              <a:rPr lang="en-PH" sz="2800" b="1" dirty="0">
                <a:solidFill>
                  <a:schemeClr val="tx2"/>
                </a:solidFill>
                <a:latin typeface="Calibri" pitchFamily="34" charset="0"/>
              </a:rPr>
              <a:t>Taxation of Individuals Engaged in Providing Services under a Service Contract with no Employer-Employee Relationship</a:t>
            </a:r>
          </a:p>
          <a:p>
            <a:pPr marL="465138" indent="-465138"/>
            <a:r>
              <a:rPr lang="en-US" sz="2800" b="1" dirty="0" smtClean="0">
                <a:solidFill>
                  <a:schemeClr val="tx2"/>
                </a:solidFill>
                <a:latin typeface="Times New Roman" pitchFamily="18" charset="0"/>
              </a:rPr>
              <a:t> </a:t>
            </a:r>
            <a:r>
              <a:rPr lang="en-US" sz="2800" b="1" dirty="0">
                <a:solidFill>
                  <a:srgbClr val="000000"/>
                </a:solidFill>
                <a:latin typeface="Times New Roman" pitchFamily="18" charset="0"/>
              </a:rPr>
              <a:t>					</a:t>
            </a:r>
          </a:p>
        </p:txBody>
      </p:sp>
      <p:sp>
        <p:nvSpPr>
          <p:cNvPr id="25607" name="Rectangle 7"/>
          <p:cNvSpPr>
            <a:spLocks noChangeArrowheads="1"/>
          </p:cNvSpPr>
          <p:nvPr/>
        </p:nvSpPr>
        <p:spPr bwMode="auto">
          <a:xfrm flipV="1">
            <a:off x="722376" y="1905000"/>
            <a:ext cx="8305800" cy="739775"/>
          </a:xfrm>
          <a:prstGeom prst="rect">
            <a:avLst/>
          </a:prstGeom>
          <a:noFill/>
          <a:ln w="9525">
            <a:noFill/>
            <a:miter lim="800000"/>
            <a:headEnd/>
            <a:tailEnd/>
          </a:ln>
        </p:spPr>
        <p:txBody>
          <a:bodyPr>
            <a:spAutoFit/>
          </a:bodyPr>
          <a:lstStyle/>
          <a:p>
            <a:pPr marL="922338" lvl="1" indent="-465138" algn="just">
              <a:buClr>
                <a:schemeClr val="tx1"/>
              </a:buClr>
              <a:buSzPct val="105000"/>
              <a:defRPr/>
            </a:pPr>
            <a:endParaRPr lang="en-US" sz="2000" dirty="0"/>
          </a:p>
          <a:p>
            <a:pPr marL="971550" lvl="1" indent="-514350">
              <a:buClr>
                <a:schemeClr val="tx1"/>
              </a:buClr>
              <a:buSzPct val="105000"/>
              <a:defRPr/>
            </a:pPr>
            <a:r>
              <a:rPr lang="en-US" sz="2200" dirty="0">
                <a:solidFill>
                  <a:srgbClr val="000000"/>
                </a:solidFill>
                <a:latin typeface="Times New Roman" pitchFamily="18" charset="0"/>
              </a:rPr>
              <a:t>	</a:t>
            </a:r>
          </a:p>
        </p:txBody>
      </p:sp>
      <p:sp>
        <p:nvSpPr>
          <p:cNvPr id="2" name="TextBox 1"/>
          <p:cNvSpPr txBox="1"/>
          <p:nvPr/>
        </p:nvSpPr>
        <p:spPr>
          <a:xfrm>
            <a:off x="1066800" y="1752600"/>
            <a:ext cx="7467600" cy="4154984"/>
          </a:xfrm>
          <a:prstGeom prst="rect">
            <a:avLst/>
          </a:prstGeom>
          <a:noFill/>
        </p:spPr>
        <p:txBody>
          <a:bodyPr wrap="square" rtlCol="0">
            <a:spAutoFit/>
          </a:bodyPr>
          <a:lstStyle/>
          <a:p>
            <a:pPr marL="285750" indent="-285750">
              <a:buFont typeface="Wingdings" pitchFamily="2" charset="2"/>
              <a:buChar char="Ø"/>
            </a:pPr>
            <a:r>
              <a:rPr lang="en-US" sz="2400" b="1" dirty="0" smtClean="0">
                <a:solidFill>
                  <a:schemeClr val="tx2"/>
                </a:solidFill>
              </a:rPr>
              <a:t>Invoicing Requirement</a:t>
            </a:r>
            <a:r>
              <a:rPr lang="en-US" sz="2000" dirty="0" smtClean="0"/>
              <a:t>:</a:t>
            </a:r>
          </a:p>
          <a:p>
            <a:pPr algn="just"/>
            <a:endParaRPr lang="en-US" sz="2000" dirty="0" smtClean="0"/>
          </a:p>
          <a:p>
            <a:pPr algn="just"/>
            <a:r>
              <a:rPr lang="en-US" sz="2000" dirty="0"/>
              <a:t>	</a:t>
            </a:r>
            <a:r>
              <a:rPr lang="en-US" sz="2000" u="sng" dirty="0" smtClean="0"/>
              <a:t>Can the issuance of SI/OR be dispensed with</a:t>
            </a:r>
            <a:r>
              <a:rPr lang="en-US" sz="2000" dirty="0" smtClean="0"/>
              <a:t>?</a:t>
            </a:r>
          </a:p>
          <a:p>
            <a:pPr algn="just"/>
            <a:endParaRPr lang="en-US" sz="2000" dirty="0"/>
          </a:p>
          <a:p>
            <a:pPr algn="just"/>
            <a:r>
              <a:rPr lang="en-US" sz="2000" dirty="0" smtClean="0"/>
              <a:t>	&gt; Under Sec. 237, the Commissioner may, in meritorious 	cases, exempt any person subject to an internal revenue 	tax from the compliance with the issuance of SI/OR</a:t>
            </a:r>
          </a:p>
          <a:p>
            <a:pPr algn="just"/>
            <a:endParaRPr lang="en-US" sz="2000" dirty="0"/>
          </a:p>
          <a:p>
            <a:pPr algn="just"/>
            <a:r>
              <a:rPr lang="en-US" sz="2000" dirty="0" smtClean="0"/>
              <a:t>	</a:t>
            </a:r>
            <a:r>
              <a:rPr lang="en-US" sz="2000" u="sng" dirty="0" smtClean="0"/>
              <a:t>How</a:t>
            </a:r>
            <a:r>
              <a:rPr lang="en-US" sz="2000" dirty="0" smtClean="0"/>
              <a:t>? </a:t>
            </a:r>
          </a:p>
          <a:p>
            <a:pPr algn="just"/>
            <a:r>
              <a:rPr lang="en-US" sz="2000" dirty="0"/>
              <a:t>	</a:t>
            </a:r>
            <a:endParaRPr lang="en-US" sz="2000" dirty="0" smtClean="0"/>
          </a:p>
          <a:p>
            <a:pPr algn="just"/>
            <a:r>
              <a:rPr lang="en-US" sz="2000" dirty="0"/>
              <a:t>	</a:t>
            </a:r>
            <a:r>
              <a:rPr lang="en-US" sz="2000" dirty="0" smtClean="0"/>
              <a:t>The individual shall apply for the “substituted issuance of 	OR” pursuant to the provisions of RR 14-2003.</a:t>
            </a:r>
          </a:p>
          <a:p>
            <a:endParaRPr lang="en-US" sz="2000" dirty="0"/>
          </a:p>
        </p:txBody>
      </p:sp>
      <p:sp>
        <p:nvSpPr>
          <p:cNvPr id="3" name="Slide Number Placeholder 2"/>
          <p:cNvSpPr>
            <a:spLocks noGrp="1"/>
          </p:cNvSpPr>
          <p:nvPr>
            <p:ph type="sldNum" sz="quarter" idx="12"/>
          </p:nvPr>
        </p:nvSpPr>
        <p:spPr/>
        <p:txBody>
          <a:bodyPr/>
          <a:lstStyle/>
          <a:p>
            <a:pPr>
              <a:defRPr/>
            </a:pPr>
            <a:fld id="{FDEDF7A1-439F-48D3-B1E9-B446256057D4}" type="slidenum">
              <a:rPr lang="en-PH" smtClean="0"/>
              <a:pPr>
                <a:defRPr/>
              </a:pPr>
              <a:t>9</a:t>
            </a:fld>
            <a:endParaRPr lang="en-PH" dirty="0"/>
          </a:p>
        </p:txBody>
      </p:sp>
      <p:pic>
        <p:nvPicPr>
          <p:cNvPr id="8" name="Picture 2" descr="D:\Rosana Backup WTD\my documents files\iloveph-bir log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62081" y="1226883"/>
            <a:ext cx="1266095" cy="4572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1280367"/>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2441</TotalTime>
  <Words>3993</Words>
  <Application>Microsoft Office PowerPoint</Application>
  <PresentationFormat>On-screen Show (4:3)</PresentationFormat>
  <Paragraphs>767</Paragraphs>
  <Slides>49</Slides>
  <Notes>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ADDITIONS TO THE TAX</vt:lpstr>
      <vt:lpstr>ADDITIONS TO THE TAX</vt:lpstr>
      <vt:lpstr>CRIMINAL LIABILITIES</vt:lpstr>
      <vt:lpstr>CRIMINAL LIABILITIES</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BIR</dc:creator>
  <cp:lastModifiedBy>DepEd</cp:lastModifiedBy>
  <cp:revision>206</cp:revision>
  <dcterms:created xsi:type="dcterms:W3CDTF">2010-05-17T04:25:30Z</dcterms:created>
  <dcterms:modified xsi:type="dcterms:W3CDTF">2012-07-23T08:25:11Z</dcterms:modified>
</cp:coreProperties>
</file>