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44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3" r:id="rId187"/>
    <p:sldId id="442" r:id="rId1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69" autoAdjust="0"/>
  </p:normalViewPr>
  <p:slideViewPr>
    <p:cSldViewPr>
      <p:cViewPr varScale="1">
        <p:scale>
          <a:sx n="62" d="100"/>
          <a:sy n="62" d="100"/>
        </p:scale>
        <p:origin x="-5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A416A-8AF6-40FF-AC03-AD4338A45D81}"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4C3F3-1514-49B9-B053-01F03A1C87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C67F757-3516-4CC8-BD52-F6C08F4986B7}"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B6CAB-5826-41C1-90C6-618E549D31DA}"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4C3F3-1514-49B9-B053-01F03A1C878A}"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3445D8E-400D-4132-B27A-DA389FB9FC72}" type="slidenum">
              <a:rPr lang="en-US"/>
              <a:pPr/>
              <a:t>45</a:t>
            </a:fld>
            <a:endParaRPr lang="en-US"/>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914400" y="4343400"/>
            <a:ext cx="5029200" cy="4114800"/>
          </a:xfrm>
          <a:noFill/>
          <a:ln/>
        </p:spPr>
        <p:txBody>
          <a:bodyPr wrap="none"/>
          <a:lstStyle/>
          <a:p>
            <a:pPr eaLnBrk="1" hangingPunct="1"/>
            <a:endParaRPr lang="en-US" smtClean="0"/>
          </a:p>
        </p:txBody>
      </p:sp>
      <p:sp>
        <p:nvSpPr>
          <p:cNvPr id="215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4E78D017-9019-4178-8262-503D2C7DF2B4}" type="slidenum">
              <a:rPr lang="en-US" sz="1200">
                <a:latin typeface="Times New Roman" charset="0"/>
              </a:rPr>
              <a:pPr algn="r"/>
              <a:t>45</a:t>
            </a:fld>
            <a:endParaRPr lang="en-US"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F834D0D-AE80-4367-8ED5-5C314F564340}" type="slidenum">
              <a:rPr lang="en-US" smtClean="0"/>
              <a:pPr/>
              <a:t>102</a:t>
            </a:fld>
            <a:endParaRPr lang="en-US" smtClean="0"/>
          </a:p>
        </p:txBody>
      </p:sp>
      <p:sp>
        <p:nvSpPr>
          <p:cNvPr id="15363" name="Slide Image Placeholder 1"/>
          <p:cNvSpPr>
            <a:spLocks noGrp="1" noRot="1" noChangeAspect="1" noTextEdit="1"/>
          </p:cNvSpPr>
          <p:nvPr>
            <p:ph type="sldImg"/>
          </p:nvPr>
        </p:nvSpPr>
        <p:spPr>
          <a:ln/>
        </p:spPr>
      </p:sp>
      <p:sp>
        <p:nvSpPr>
          <p:cNvPr id="15364" name="Notes Placeholder 2"/>
          <p:cNvSpPr>
            <a:spLocks noGrp="1"/>
          </p:cNvSpPr>
          <p:nvPr>
            <p:ph type="body" idx="1"/>
          </p:nvPr>
        </p:nvSpPr>
        <p:spPr>
          <a:xfrm>
            <a:off x="914400" y="4343400"/>
            <a:ext cx="5029200" cy="4114800"/>
          </a:xfrm>
          <a:noFill/>
          <a:ln/>
        </p:spPr>
        <p:txBody>
          <a:bodyPr wrap="none"/>
          <a:lstStyle/>
          <a:p>
            <a:pPr eaLnBrk="1" hangingPunct="1"/>
            <a:endParaRPr lang="en-US" smtClean="0"/>
          </a:p>
        </p:txBody>
      </p:sp>
      <p:sp>
        <p:nvSpPr>
          <p:cNvPr id="1536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E0AE8EDA-7B4E-4AC8-8550-9CF1291AEC83}" type="slidenum">
              <a:rPr lang="en-US" sz="1200">
                <a:latin typeface="Times New Roman" pitchFamily="18" charset="0"/>
              </a:rPr>
              <a:pPr algn="r"/>
              <a:t>102</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8884900-8AD0-4C2B-81F7-C6835567EDD9}" type="slidenum">
              <a:rPr lang="en-US" smtClean="0"/>
              <a:pPr/>
              <a:t>106</a:t>
            </a:fld>
            <a:endParaRPr lang="en-US" smtClean="0"/>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xfrm>
            <a:off x="914400" y="4343400"/>
            <a:ext cx="5029200" cy="4114800"/>
          </a:xfrm>
          <a:noFill/>
          <a:ln/>
        </p:spPr>
        <p:txBody>
          <a:bodyPr wrap="none"/>
          <a:lstStyle/>
          <a:p>
            <a:pPr eaLnBrk="1" hangingPunct="1"/>
            <a:endParaRPr lang="en-US" smtClean="0"/>
          </a:p>
        </p:txBody>
      </p:sp>
      <p:sp>
        <p:nvSpPr>
          <p:cNvPr id="1638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B6DF3258-211F-4C91-81F3-CC2250DC36CB}" type="slidenum">
              <a:rPr lang="en-US" sz="1200">
                <a:latin typeface="Times New Roman" pitchFamily="18" charset="0"/>
              </a:rPr>
              <a:pPr algn="r"/>
              <a:t>106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8BA363-D655-416C-B32A-95A4F52E94F8}" type="slidenum">
              <a:rPr lang="en-US" smtClean="0"/>
              <a:pPr/>
              <a:t>128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B6711-F718-4F4B-8F70-FCB499D63B90}"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B6711-F718-4F4B-8F70-FCB499D63B90}"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B6711-F718-4F4B-8F70-FCB499D63B90}"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B6711-F718-4F4B-8F70-FCB499D63B90}"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B6711-F718-4F4B-8F70-FCB499D63B90}"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B6711-F718-4F4B-8F70-FCB499D63B90}"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B6711-F718-4F4B-8F70-FCB499D63B90}"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B6711-F718-4F4B-8F70-FCB499D63B90}"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B6711-F718-4F4B-8F70-FCB499D63B90}" type="datetimeFigureOut">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B6711-F718-4F4B-8F70-FCB499D63B90}"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B6711-F718-4F4B-8F70-FCB499D63B90}"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B0F5E-0FF6-4A55-89AF-346D95B9F7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6711-F718-4F4B-8F70-FCB499D63B90}" type="datetimeFigureOut">
              <a:rPr lang="en-US" smtClean="0"/>
              <a:pPr/>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B0F5E-0FF6-4A55-89AF-346D95B9F7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cid:1.4171086454@web30208.mail.mud.yahoo.com" TargetMode="External"/><Relationship Id="rId2" Type="http://schemas.openxmlformats.org/officeDocument/2006/relationships/image" Target="../media/image34.gif"/><Relationship Id="rId1" Type="http://schemas.openxmlformats.org/officeDocument/2006/relationships/slideLayout" Target="../slideLayouts/slideLayout1.xml"/><Relationship Id="rId5" Type="http://schemas.openxmlformats.org/officeDocument/2006/relationships/image" Target="cid:2.4171086454@web30208.mail.mud.yahoo.com" TargetMode="External"/><Relationship Id="rId4" Type="http://schemas.openxmlformats.org/officeDocument/2006/relationships/image" Target="../media/image35.jpe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95400" y="2286000"/>
            <a:ext cx="6324600" cy="2124075"/>
          </a:xfrm>
          <a:prstGeom prst="rect">
            <a:avLst/>
          </a:prstGeom>
          <a:noFill/>
          <a:ln w="9525">
            <a:noFill/>
            <a:miter lim="800000"/>
            <a:headEnd/>
            <a:tailEnd/>
          </a:ln>
        </p:spPr>
        <p:txBody>
          <a:bodyPr>
            <a:spAutoFit/>
          </a:bodyPr>
          <a:lstStyle/>
          <a:p>
            <a:pPr algn="ctr" eaLnBrk="0" hangingPunct="0">
              <a:spcBef>
                <a:spcPct val="50000"/>
              </a:spcBef>
            </a:pPr>
            <a:r>
              <a:rPr lang="en-US" sz="4400" b="1">
                <a:latin typeface="Arial Black" pitchFamily="34" charset="0"/>
              </a:rPr>
              <a:t>WELCOME TO THE WITHHOLDING TAX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ox(out)">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447800" y="457200"/>
            <a:ext cx="68580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latin typeface="Times New Roman" charset="0"/>
              </a:rPr>
              <a:t>ALLOWABLE DEDUCTIONS FROM GROSS INCOME</a:t>
            </a:r>
          </a:p>
        </p:txBody>
      </p:sp>
      <p:sp>
        <p:nvSpPr>
          <p:cNvPr id="7172" name="Text Box 4"/>
          <p:cNvSpPr txBox="1">
            <a:spLocks noChangeArrowheads="1"/>
          </p:cNvSpPr>
          <p:nvPr/>
        </p:nvSpPr>
        <p:spPr bwMode="auto">
          <a:xfrm>
            <a:off x="1219200" y="1676400"/>
            <a:ext cx="7315200" cy="946150"/>
          </a:xfrm>
          <a:prstGeom prst="rect">
            <a:avLst/>
          </a:prstGeom>
          <a:noFill/>
          <a:ln w="9525">
            <a:noFill/>
            <a:miter lim="800000"/>
            <a:headEnd/>
            <a:tailEnd/>
          </a:ln>
        </p:spPr>
        <p:txBody>
          <a:bodyPr>
            <a:spAutoFit/>
          </a:bodyPr>
          <a:lstStyle/>
          <a:p>
            <a:pPr eaLnBrk="0" hangingPunct="0">
              <a:spcBef>
                <a:spcPct val="50000"/>
              </a:spcBef>
              <a:buFontTx/>
              <a:buChar char="•"/>
            </a:pPr>
            <a:r>
              <a:rPr lang="en-US" sz="2800" b="1">
                <a:latin typeface="Times New Roman" charset="0"/>
              </a:rPr>
              <a:t> PREMIUM PAYMENTS ON HEALTH AND/OR HOSPITALIZATION INSURANCE</a:t>
            </a:r>
          </a:p>
        </p:txBody>
      </p:sp>
      <p:sp>
        <p:nvSpPr>
          <p:cNvPr id="7173" name="Text Box 5"/>
          <p:cNvSpPr txBox="1">
            <a:spLocks noChangeArrowheads="1"/>
          </p:cNvSpPr>
          <p:nvPr/>
        </p:nvSpPr>
        <p:spPr bwMode="auto">
          <a:xfrm>
            <a:off x="1371600" y="2667000"/>
            <a:ext cx="5257800" cy="457200"/>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charset="0"/>
              </a:rPr>
              <a:t>Provided that:</a:t>
            </a:r>
          </a:p>
        </p:txBody>
      </p:sp>
      <p:sp>
        <p:nvSpPr>
          <p:cNvPr id="7174" name="Text Box 6"/>
          <p:cNvSpPr txBox="1">
            <a:spLocks noChangeArrowheads="1"/>
          </p:cNvSpPr>
          <p:nvPr/>
        </p:nvSpPr>
        <p:spPr bwMode="auto">
          <a:xfrm>
            <a:off x="1905000" y="3124200"/>
            <a:ext cx="6705600" cy="830263"/>
          </a:xfrm>
          <a:prstGeom prst="rect">
            <a:avLst/>
          </a:prstGeom>
          <a:noFill/>
          <a:ln w="9525">
            <a:noFill/>
            <a:miter lim="800000"/>
            <a:headEnd/>
            <a:tailEnd/>
          </a:ln>
        </p:spPr>
        <p:txBody>
          <a:bodyPr>
            <a:spAutoFit/>
          </a:bodyPr>
          <a:lstStyle/>
          <a:p>
            <a:pPr eaLnBrk="0" hangingPunct="0">
              <a:spcBef>
                <a:spcPct val="50000"/>
              </a:spcBef>
              <a:buFontTx/>
              <a:buChar char="•"/>
            </a:pPr>
            <a:r>
              <a:rPr lang="en-US" sz="2400" dirty="0">
                <a:latin typeface="Times New Roman" charset="0"/>
              </a:rPr>
              <a:t> Gross Income per family is not more than      </a:t>
            </a:r>
            <a:r>
              <a:rPr lang="en-US" sz="2400" b="1" dirty="0">
                <a:latin typeface="Times New Roman" charset="0"/>
              </a:rPr>
              <a:t>P250,000.00</a:t>
            </a:r>
            <a:r>
              <a:rPr lang="en-US" sz="2400" dirty="0">
                <a:latin typeface="Times New Roman" charset="0"/>
              </a:rPr>
              <a:t> for </a:t>
            </a:r>
            <a:r>
              <a:rPr lang="en-US" sz="2400" dirty="0" smtClean="0">
                <a:latin typeface="Times New Roman" charset="0"/>
              </a:rPr>
              <a:t>the taxable </a:t>
            </a:r>
            <a:r>
              <a:rPr lang="en-US" sz="2400" dirty="0">
                <a:latin typeface="Times New Roman" charset="0"/>
              </a:rPr>
              <a:t>year.</a:t>
            </a:r>
          </a:p>
        </p:txBody>
      </p:sp>
      <p:sp>
        <p:nvSpPr>
          <p:cNvPr id="7175" name="Text Box 7"/>
          <p:cNvSpPr txBox="1">
            <a:spLocks noChangeArrowheads="1"/>
          </p:cNvSpPr>
          <p:nvPr/>
        </p:nvSpPr>
        <p:spPr bwMode="auto">
          <a:xfrm>
            <a:off x="1905000" y="3733800"/>
            <a:ext cx="7239000" cy="1384995"/>
          </a:xfrm>
          <a:prstGeom prst="rect">
            <a:avLst/>
          </a:prstGeom>
          <a:noFill/>
          <a:ln w="9525">
            <a:noFill/>
            <a:miter lim="800000"/>
            <a:headEnd/>
            <a:tailEnd/>
          </a:ln>
        </p:spPr>
        <p:txBody>
          <a:bodyPr>
            <a:spAutoFit/>
          </a:bodyPr>
          <a:lstStyle/>
          <a:p>
            <a:pPr eaLnBrk="0" hangingPunct="0">
              <a:spcBef>
                <a:spcPct val="50000"/>
              </a:spcBef>
              <a:buFontTx/>
              <a:buChar char="•"/>
            </a:pPr>
            <a:r>
              <a:rPr lang="en-US" sz="2400" dirty="0">
                <a:latin typeface="Times New Roman" charset="0"/>
              </a:rPr>
              <a:t> Only </a:t>
            </a:r>
            <a:r>
              <a:rPr lang="en-US" sz="2400" dirty="0" smtClean="0">
                <a:latin typeface="Times New Roman" charset="0"/>
              </a:rPr>
              <a:t>the spouse, in case of married individuals</a:t>
            </a:r>
          </a:p>
          <a:p>
            <a:pPr eaLnBrk="0" hangingPunct="0">
              <a:spcBef>
                <a:spcPct val="50000"/>
              </a:spcBef>
            </a:pPr>
            <a:r>
              <a:rPr lang="en-US" sz="2400" dirty="0" smtClean="0">
                <a:latin typeface="Times New Roman" charset="0"/>
              </a:rPr>
              <a:t>claiming </a:t>
            </a:r>
            <a:r>
              <a:rPr lang="en-US" sz="2400" dirty="0">
                <a:latin typeface="Times New Roman" charset="0"/>
              </a:rPr>
              <a:t>the additional exemption for dependent children shall be entitled.</a:t>
            </a:r>
          </a:p>
        </p:txBody>
      </p:sp>
      <p:sp>
        <p:nvSpPr>
          <p:cNvPr id="7176" name="Text Box 8"/>
          <p:cNvSpPr txBox="1">
            <a:spLocks noChangeArrowheads="1"/>
          </p:cNvSpPr>
          <p:nvPr/>
        </p:nvSpPr>
        <p:spPr bwMode="auto">
          <a:xfrm>
            <a:off x="1828800" y="5181600"/>
            <a:ext cx="6629400" cy="1938992"/>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400" dirty="0">
                <a:latin typeface="Times New Roman" charset="0"/>
              </a:rPr>
              <a:t> It shall be taken at the year-end-adjustment with substantiation (employee submits policy contract,</a:t>
            </a:r>
          </a:p>
          <a:p>
            <a:pPr eaLnBrk="0" hangingPunct="0">
              <a:spcBef>
                <a:spcPct val="50000"/>
              </a:spcBef>
            </a:pPr>
            <a:r>
              <a:rPr lang="en-US" sz="2400" dirty="0">
                <a:latin typeface="Times New Roman" charset="0"/>
              </a:rPr>
              <a:t>receipts, etc.)</a:t>
            </a:r>
          </a:p>
          <a:p>
            <a:pPr eaLnBrk="0" hangingPunct="0">
              <a:spcBef>
                <a:spcPct val="50000"/>
              </a:spcBef>
              <a:buFontTx/>
              <a:buChar char="•"/>
            </a:pPr>
            <a:r>
              <a:rPr lang="en-US" sz="2400" dirty="0">
                <a:latin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out)">
                                      <p:cBhvr>
                                        <p:cTn id="7" dur="5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box(out)">
                                      <p:cBhvr>
                                        <p:cTn id="12" dur="500"/>
                                        <p:tgtEl>
                                          <p:spTgt spid="717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animEffect transition="in" filter="box(out)">
                                      <p:cBhvr>
                                        <p:cTn id="17" dur="500"/>
                                        <p:tgtEl>
                                          <p:spTgt spid="717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174">
                                            <p:txEl>
                                              <p:pRg st="0" end="0"/>
                                            </p:txEl>
                                          </p:spTgt>
                                        </p:tgtEl>
                                        <p:attrNameLst>
                                          <p:attrName>style.visibility</p:attrName>
                                        </p:attrNameLst>
                                      </p:cBhvr>
                                      <p:to>
                                        <p:strVal val="visible"/>
                                      </p:to>
                                    </p:set>
                                    <p:animEffect transition="in" filter="box(out)">
                                      <p:cBhvr>
                                        <p:cTn id="22" dur="500"/>
                                        <p:tgtEl>
                                          <p:spTgt spid="7174">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175">
                                            <p:txEl>
                                              <p:pRg st="0" end="0"/>
                                            </p:txEl>
                                          </p:spTgt>
                                        </p:tgtEl>
                                        <p:attrNameLst>
                                          <p:attrName>style.visibility</p:attrName>
                                        </p:attrNameLst>
                                      </p:cBhvr>
                                      <p:to>
                                        <p:strVal val="visible"/>
                                      </p:to>
                                    </p:set>
                                    <p:animEffect transition="in" filter="box(out)">
                                      <p:cBhvr>
                                        <p:cTn id="27" dur="500"/>
                                        <p:tgtEl>
                                          <p:spTgt spid="7175">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175">
                                            <p:txEl>
                                              <p:pRg st="1" end="1"/>
                                            </p:txEl>
                                          </p:spTgt>
                                        </p:tgtEl>
                                        <p:attrNameLst>
                                          <p:attrName>style.visibility</p:attrName>
                                        </p:attrNameLst>
                                      </p:cBhvr>
                                      <p:to>
                                        <p:strVal val="visible"/>
                                      </p:to>
                                    </p:set>
                                    <p:animEffect transition="in" filter="box(out)">
                                      <p:cBhvr>
                                        <p:cTn id="32" dur="500"/>
                                        <p:tgtEl>
                                          <p:spTgt spid="7175">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176">
                                            <p:txEl>
                                              <p:pRg st="0" end="0"/>
                                            </p:txEl>
                                          </p:spTgt>
                                        </p:tgtEl>
                                        <p:attrNameLst>
                                          <p:attrName>style.visibility</p:attrName>
                                        </p:attrNameLst>
                                      </p:cBhvr>
                                      <p:to>
                                        <p:strVal val="visible"/>
                                      </p:to>
                                    </p:set>
                                    <p:animEffect transition="in" filter="box(out)">
                                      <p:cBhvr>
                                        <p:cTn id="37" dur="500"/>
                                        <p:tgtEl>
                                          <p:spTgt spid="7176">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176">
                                            <p:txEl>
                                              <p:pRg st="1" end="1"/>
                                            </p:txEl>
                                          </p:spTgt>
                                        </p:tgtEl>
                                        <p:attrNameLst>
                                          <p:attrName>style.visibility</p:attrName>
                                        </p:attrNameLst>
                                      </p:cBhvr>
                                      <p:to>
                                        <p:strVal val="visible"/>
                                      </p:to>
                                    </p:set>
                                    <p:animEffect transition="in" filter="box(out)">
                                      <p:cBhvr>
                                        <p:cTn id="42" dur="500"/>
                                        <p:tgtEl>
                                          <p:spTgt spid="7176">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7176">
                                            <p:txEl>
                                              <p:pRg st="2" end="2"/>
                                            </p:txEl>
                                          </p:spTgt>
                                        </p:tgtEl>
                                        <p:attrNameLst>
                                          <p:attrName>style.visibility</p:attrName>
                                        </p:attrNameLst>
                                      </p:cBhvr>
                                      <p:to>
                                        <p:strVal val="visible"/>
                                      </p:to>
                                    </p:set>
                                    <p:animEffect transition="in" filter="box(out)">
                                      <p:cBhvr>
                                        <p:cTn id="47" dur="500"/>
                                        <p:tgtEl>
                                          <p:spTgt spid="7176">
                                            <p:txEl>
                                              <p:pRg st="2" end="2"/>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build="p" autoUpdateAnimBg="0"/>
      <p:bldP spid="7173" grpId="0" build="p" autoUpdateAnimBg="0"/>
      <p:bldP spid="7174" grpId="0" build="p" autoUpdateAnimBg="0"/>
      <p:bldP spid="7175" grpId="0" build="p" autoUpdateAnimBg="0"/>
      <p:bldP spid="7176"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457200" y="0"/>
            <a:ext cx="8229600" cy="914400"/>
          </a:xfrm>
        </p:spPr>
        <p:txBody>
          <a:bodyPr/>
          <a:lstStyle/>
          <a:p>
            <a:pPr eaLnBrk="1" hangingPunct="1"/>
            <a:r>
              <a:rPr lang="en-US" sz="3600" b="1" smtClean="0">
                <a:latin typeface="Times New Roman" pitchFamily="18" charset="0"/>
                <a:cs typeface="Times New Roman" pitchFamily="18" charset="0"/>
              </a:rPr>
              <a:t> GOVERNMENT  MONEY PAYMENT</a:t>
            </a:r>
            <a:endParaRPr lang="en-US" sz="3600" smtClean="0"/>
          </a:p>
        </p:txBody>
      </p:sp>
      <p:sp>
        <p:nvSpPr>
          <p:cNvPr id="5" name="Content Placeholder 4"/>
          <p:cNvSpPr>
            <a:spLocks noGrp="1"/>
          </p:cNvSpPr>
          <p:nvPr>
            <p:ph idx="4294967295"/>
          </p:nvPr>
        </p:nvSpPr>
        <p:spPr>
          <a:xfrm>
            <a:off x="228600" y="762000"/>
            <a:ext cx="8915400" cy="5334000"/>
          </a:xfrm>
        </p:spPr>
        <p:txBody>
          <a:bodyPr>
            <a:normAutofit fontScale="92500" lnSpcReduction="10000"/>
          </a:bodyPr>
          <a:lstStyle/>
          <a:p>
            <a:pPr eaLnBrk="1" hangingPunct="1">
              <a:lnSpc>
                <a:spcPct val="80000"/>
              </a:lnSpc>
              <a:buFontTx/>
              <a:buNone/>
              <a:defRPr/>
            </a:pPr>
            <a:r>
              <a:rPr lang="en-US" sz="1600" b="1" smtClean="0">
                <a:effectLst>
                  <a:outerShdw blurRad="38100" dist="38100" dir="2700000" algn="tl">
                    <a:srgbClr val="C0C0C0"/>
                  </a:outerShdw>
                </a:effectLst>
                <a:latin typeface="Times New Roman" pitchFamily="18" charset="0"/>
              </a:rPr>
              <a:t>                                      TRANSACTIONS SUBJECT TO GMP (NV)</a:t>
            </a:r>
          </a:p>
          <a:p>
            <a:pPr eaLnBrk="1" hangingPunct="1">
              <a:lnSpc>
                <a:spcPct val="80000"/>
              </a:lnSpc>
              <a:buFontTx/>
              <a:buNone/>
              <a:defRPr/>
            </a:pPr>
            <a:endParaRPr lang="en-US" sz="1800" b="1" smtClean="0">
              <a:effectLst>
                <a:outerShdw blurRad="38100" dist="38100" dir="2700000" algn="tl">
                  <a:srgbClr val="C0C0C0"/>
                </a:outerShdw>
              </a:effectLst>
              <a:latin typeface="Times New Roman" pitchFamily="18" charset="0"/>
            </a:endParaRPr>
          </a:p>
          <a:p>
            <a:pPr eaLnBrk="1" hangingPunct="1">
              <a:lnSpc>
                <a:spcPct val="80000"/>
              </a:lnSpc>
              <a:buFontTx/>
              <a:buNone/>
              <a:defRPr/>
            </a:pPr>
            <a:r>
              <a:rPr lang="en-US" sz="1800" b="1" smtClean="0">
                <a:effectLst>
                  <a:outerShdw blurRad="38100" dist="38100" dir="2700000" algn="tl">
                    <a:srgbClr val="C0C0C0"/>
                  </a:outerShdw>
                </a:effectLst>
                <a:latin typeface="Times New Roman" pitchFamily="18" charset="0"/>
              </a:rPr>
              <a:t> </a:t>
            </a:r>
            <a:r>
              <a:rPr lang="en-US" sz="1800" b="1" smtClean="0">
                <a:latin typeface="Times New Roman" pitchFamily="18" charset="0"/>
              </a:rPr>
              <a:t> 5. Banks and Non-bank Financial Intermediaries Performing Quasi-Banking Functions  - </a:t>
            </a:r>
            <a:r>
              <a:rPr lang="en-US" sz="1800" smtClean="0">
                <a:latin typeface="Times New Roman" pitchFamily="18" charset="0"/>
              </a:rPr>
              <a:t>(Section 121,  Tax Code, as amended by RA 9337)</a:t>
            </a:r>
          </a:p>
          <a:p>
            <a:pPr eaLnBrk="1" hangingPunct="1">
              <a:lnSpc>
                <a:spcPct val="80000"/>
              </a:lnSpc>
              <a:buFontTx/>
              <a:buNone/>
              <a:defRPr/>
            </a:pPr>
            <a:r>
              <a:rPr lang="en-US" sz="1800" b="1" smtClean="0">
                <a:latin typeface="Times New Roman" pitchFamily="18" charset="0"/>
              </a:rPr>
              <a:t>        </a:t>
            </a:r>
          </a:p>
          <a:p>
            <a:pPr eaLnBrk="1" hangingPunct="1">
              <a:lnSpc>
                <a:spcPct val="80000"/>
              </a:lnSpc>
              <a:buFontTx/>
              <a:buNone/>
              <a:defRPr/>
            </a:pPr>
            <a:r>
              <a:rPr lang="en-US" sz="1800" b="1" smtClean="0">
                <a:latin typeface="Times New Roman" pitchFamily="18" charset="0"/>
              </a:rPr>
              <a:t>              On interest, commissions and discounts from lending activities as well as income                 from  financial leasing on the basis of the remaining maturities of instrument from which such receipts are derived:    </a:t>
            </a:r>
          </a:p>
          <a:p>
            <a:pPr eaLnBrk="1" hangingPunct="1">
              <a:lnSpc>
                <a:spcPct val="80000"/>
              </a:lnSpc>
              <a:buFontTx/>
              <a:buNone/>
              <a:defRPr/>
            </a:pPr>
            <a:r>
              <a:rPr lang="en-US" sz="1800" b="1" smtClean="0">
                <a:latin typeface="Times New Roman" pitchFamily="18" charset="0"/>
              </a:rPr>
              <a:t>                 a.  Maturity period is five years or less - - - - - - - - - - - - - - - - - - - - -      5%</a:t>
            </a:r>
          </a:p>
          <a:p>
            <a:pPr eaLnBrk="1" hangingPunct="1">
              <a:lnSpc>
                <a:spcPct val="80000"/>
              </a:lnSpc>
              <a:buFontTx/>
              <a:buNone/>
              <a:defRPr/>
            </a:pPr>
            <a:r>
              <a:rPr lang="en-US" sz="1800" b="1" smtClean="0">
                <a:latin typeface="Times New Roman" pitchFamily="18" charset="0"/>
              </a:rPr>
              <a:t>                      Maturity period is more than 5 years - - - - - - - - - - - - - - - - - - - -      1%</a:t>
            </a:r>
          </a:p>
          <a:p>
            <a:pPr eaLnBrk="1" hangingPunct="1">
              <a:lnSpc>
                <a:spcPct val="80000"/>
              </a:lnSpc>
              <a:buFontTx/>
              <a:buNone/>
              <a:defRPr/>
            </a:pPr>
            <a:r>
              <a:rPr lang="en-US" sz="1800" b="1" smtClean="0">
                <a:latin typeface="Times New Roman" pitchFamily="18" charset="0"/>
              </a:rPr>
              <a:t>                  b. On dividends and equity shares and  net income  of  subsidiaries       0%  </a:t>
            </a:r>
          </a:p>
          <a:p>
            <a:pPr eaLnBrk="1" hangingPunct="1">
              <a:lnSpc>
                <a:spcPct val="80000"/>
              </a:lnSpc>
              <a:buFontTx/>
              <a:buNone/>
              <a:defRPr/>
            </a:pPr>
            <a:r>
              <a:rPr lang="en-US" sz="1800" b="1" smtClean="0">
                <a:latin typeface="Times New Roman" pitchFamily="18" charset="0"/>
              </a:rPr>
              <a:t>                  c.  On royalties, rentals of property, real or personal, profits from     </a:t>
            </a:r>
          </a:p>
          <a:p>
            <a:pPr eaLnBrk="1" hangingPunct="1">
              <a:lnSpc>
                <a:spcPct val="80000"/>
              </a:lnSpc>
              <a:buFontTx/>
              <a:buNone/>
              <a:defRPr/>
            </a:pPr>
            <a:r>
              <a:rPr lang="en-US" sz="1800" b="1" smtClean="0">
                <a:latin typeface="Times New Roman" pitchFamily="18" charset="0"/>
              </a:rPr>
              <a:t>                       exchange and all other items treated as gross income under </a:t>
            </a:r>
          </a:p>
          <a:p>
            <a:pPr eaLnBrk="1" hangingPunct="1">
              <a:lnSpc>
                <a:spcPct val="80000"/>
              </a:lnSpc>
              <a:buFontTx/>
              <a:buNone/>
              <a:defRPr/>
            </a:pPr>
            <a:r>
              <a:rPr lang="en-US" sz="1800" b="1" smtClean="0">
                <a:latin typeface="Times New Roman" pitchFamily="18" charset="0"/>
              </a:rPr>
              <a:t>                        Section 32 of the Tax Code- - - - - - - - - - - - - - - - - - - - - - - - - - - - -   7%</a:t>
            </a:r>
          </a:p>
          <a:p>
            <a:pPr eaLnBrk="1" hangingPunct="1">
              <a:lnSpc>
                <a:spcPct val="80000"/>
              </a:lnSpc>
              <a:buFontTx/>
              <a:buNone/>
              <a:defRPr/>
            </a:pPr>
            <a:r>
              <a:rPr lang="en-US" sz="1800" b="1" smtClean="0">
                <a:latin typeface="Times New Roman" pitchFamily="18" charset="0"/>
              </a:rPr>
              <a:t>                  d.  On the net trading gains within the taxable year on foreign </a:t>
            </a:r>
          </a:p>
          <a:p>
            <a:pPr eaLnBrk="1" hangingPunct="1">
              <a:lnSpc>
                <a:spcPct val="80000"/>
              </a:lnSpc>
              <a:buFontTx/>
              <a:buNone/>
              <a:defRPr/>
            </a:pPr>
            <a:r>
              <a:rPr lang="en-US" sz="1800" b="1" smtClean="0">
                <a:latin typeface="Times New Roman" pitchFamily="18" charset="0"/>
              </a:rPr>
              <a:t>                        currency, debt securities, derivatives and other financial</a:t>
            </a:r>
          </a:p>
          <a:p>
            <a:pPr eaLnBrk="1" hangingPunct="1">
              <a:lnSpc>
                <a:spcPct val="80000"/>
              </a:lnSpc>
              <a:buFontTx/>
              <a:buNone/>
              <a:defRPr/>
            </a:pPr>
            <a:r>
              <a:rPr lang="en-US" sz="1800" b="1" smtClean="0">
                <a:latin typeface="Times New Roman" pitchFamily="18" charset="0"/>
              </a:rPr>
              <a:t>                        instruments - - - - - - - - - - - - - - - - - - - - - - - - - - - - - - - - - - - - - - -    7%</a:t>
            </a:r>
          </a:p>
          <a:p>
            <a:pPr eaLnBrk="1" hangingPunct="1">
              <a:lnSpc>
                <a:spcPct val="80000"/>
              </a:lnSpc>
              <a:buFontTx/>
              <a:buNone/>
              <a:defRPr/>
            </a:pPr>
            <a:r>
              <a:rPr lang="en-US" sz="1800" b="1" smtClean="0">
                <a:latin typeface="Times New Roman" pitchFamily="18" charset="0"/>
              </a:rPr>
              <a:t>   6. Finance companies</a:t>
            </a:r>
          </a:p>
          <a:p>
            <a:pPr eaLnBrk="1" hangingPunct="1">
              <a:lnSpc>
                <a:spcPct val="80000"/>
              </a:lnSpc>
              <a:buFontTx/>
              <a:buNone/>
              <a:defRPr/>
            </a:pPr>
            <a:r>
              <a:rPr lang="en-US" sz="1800" b="1" smtClean="0">
                <a:latin typeface="Times New Roman" pitchFamily="18" charset="0"/>
              </a:rPr>
              <a:t>     a.  On gross receipts derived by finance companies, as well as other financial</a:t>
            </a:r>
          </a:p>
          <a:p>
            <a:pPr eaLnBrk="1" hangingPunct="1">
              <a:lnSpc>
                <a:spcPct val="80000"/>
              </a:lnSpc>
              <a:buFontTx/>
              <a:buNone/>
              <a:defRPr/>
            </a:pPr>
            <a:r>
              <a:rPr lang="en-US" sz="1800" b="1" smtClean="0">
                <a:latin typeface="Times New Roman" pitchFamily="18" charset="0"/>
              </a:rPr>
              <a:t>           intermediaries NOT performing quasi-banking functions doing business </a:t>
            </a:r>
          </a:p>
          <a:p>
            <a:pPr eaLnBrk="1" hangingPunct="1">
              <a:lnSpc>
                <a:spcPct val="80000"/>
              </a:lnSpc>
              <a:buFontTx/>
              <a:buNone/>
              <a:defRPr/>
            </a:pPr>
            <a:r>
              <a:rPr lang="en-US" sz="1800" b="1" smtClean="0">
                <a:latin typeface="Times New Roman" pitchFamily="18" charset="0"/>
              </a:rPr>
              <a:t>           in the Phils. from  interest, discounts and other items treated as gross income -  </a:t>
            </a:r>
            <a:r>
              <a:rPr lang="en-US" sz="1800" b="1" i="1" smtClean="0">
                <a:latin typeface="Times New Roman" pitchFamily="18" charset="0"/>
              </a:rPr>
              <a:t>5%</a:t>
            </a:r>
          </a:p>
          <a:p>
            <a:pPr eaLnBrk="1" hangingPunct="1">
              <a:lnSpc>
                <a:spcPct val="80000"/>
              </a:lnSpc>
              <a:buFontTx/>
              <a:buNone/>
              <a:defRPr/>
            </a:pPr>
            <a:endParaRPr lang="en-US" sz="1800" b="1" smtClean="0">
              <a:effectLst>
                <a:outerShdw blurRad="38100" dist="38100" dir="2700000" algn="tl">
                  <a:srgbClr val="C0C0C0"/>
                </a:outerShdw>
              </a:effectLst>
              <a:latin typeface="Times New Roman" pitchFamily="18" charset="0"/>
            </a:endParaRPr>
          </a:p>
          <a:p>
            <a:pPr eaLnBrk="1" hangingPunct="1">
              <a:lnSpc>
                <a:spcPct val="80000"/>
              </a:lnSpc>
              <a:buFontTx/>
              <a:buNone/>
              <a:defRPr/>
            </a:pPr>
            <a:r>
              <a:rPr lang="en-US" sz="1800" b="1" smtClean="0">
                <a:effectLst>
                  <a:outerShdw blurRad="38100" dist="38100" dir="2700000" algn="tl">
                    <a:srgbClr val="C0C0C0"/>
                  </a:outerShdw>
                </a:effectLst>
                <a:latin typeface="Times New Roman" pitchFamily="18" charset="0"/>
              </a:rPr>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sz="3600" b="1" smtClean="0">
                <a:latin typeface="Times New Roman" pitchFamily="18" charset="0"/>
                <a:cs typeface="Times New Roman" pitchFamily="18" charset="0"/>
              </a:rPr>
              <a:t>GOVERNMENT  MONEY PAYMENT</a:t>
            </a:r>
            <a:endParaRPr lang="en-US" sz="3600" smtClean="0"/>
          </a:p>
        </p:txBody>
      </p:sp>
      <p:sp>
        <p:nvSpPr>
          <p:cNvPr id="3" name="Content Placeholder 2"/>
          <p:cNvSpPr>
            <a:spLocks noGrp="1"/>
          </p:cNvSpPr>
          <p:nvPr>
            <p:ph idx="4294967295"/>
          </p:nvPr>
        </p:nvSpPr>
        <p:spPr>
          <a:xfrm>
            <a:off x="457200" y="1524000"/>
            <a:ext cx="8305800" cy="4953000"/>
          </a:xfrm>
        </p:spPr>
        <p:txBody>
          <a:bodyPr>
            <a:normAutofit/>
          </a:bodyPr>
          <a:lstStyle/>
          <a:p>
            <a:pPr eaLnBrk="1" hangingPunct="1">
              <a:lnSpc>
                <a:spcPct val="80000"/>
              </a:lnSpc>
              <a:buFontTx/>
              <a:buNone/>
              <a:defRPr/>
            </a:pPr>
            <a:r>
              <a:rPr lang="en-US" sz="3000" b="1" smtClean="0">
                <a:effectLst>
                  <a:outerShdw blurRad="38100" dist="38100" dir="2700000" algn="tl">
                    <a:srgbClr val="C0C0C0"/>
                  </a:outerShdw>
                </a:effectLst>
                <a:latin typeface="Times New Roman" pitchFamily="18" charset="0"/>
              </a:rPr>
              <a:t>TRANSACTIONS SUBJECT TO GMP (NV)</a:t>
            </a:r>
          </a:p>
          <a:p>
            <a:pPr eaLnBrk="1" hangingPunct="1">
              <a:lnSpc>
                <a:spcPct val="80000"/>
              </a:lnSpc>
              <a:buFontTx/>
              <a:buNone/>
              <a:defRPr/>
            </a:pPr>
            <a:r>
              <a:rPr lang="en-US" sz="3000" b="1" smtClean="0">
                <a:effectLst>
                  <a:outerShdw blurRad="38100" dist="38100" dir="2700000" algn="tl">
                    <a:srgbClr val="C0C0C0"/>
                  </a:outerShdw>
                </a:effectLst>
                <a:latin typeface="Times New Roman" pitchFamily="18" charset="0"/>
              </a:rPr>
              <a:t>  </a:t>
            </a:r>
            <a:r>
              <a:rPr lang="en-US" sz="3000" b="1" smtClean="0"/>
              <a:t> </a:t>
            </a:r>
            <a:r>
              <a:rPr lang="en-US" sz="2200" b="1" smtClean="0">
                <a:latin typeface="Times New Roman" pitchFamily="18" charset="0"/>
              </a:rPr>
              <a:t>6. Finance companies</a:t>
            </a:r>
          </a:p>
          <a:p>
            <a:pPr eaLnBrk="1" hangingPunct="1">
              <a:lnSpc>
                <a:spcPct val="80000"/>
              </a:lnSpc>
              <a:buFontTx/>
              <a:buNone/>
              <a:defRPr/>
            </a:pPr>
            <a:r>
              <a:rPr lang="en-US" sz="2200" b="1" smtClean="0">
                <a:latin typeface="Times New Roman" pitchFamily="18" charset="0"/>
              </a:rPr>
              <a:t>       b. On interest, commissions and discounts from lending </a:t>
            </a:r>
          </a:p>
          <a:p>
            <a:pPr eaLnBrk="1" hangingPunct="1">
              <a:lnSpc>
                <a:spcPct val="80000"/>
              </a:lnSpc>
              <a:buFontTx/>
              <a:buNone/>
              <a:defRPr/>
            </a:pPr>
            <a:r>
              <a:rPr lang="en-US" sz="2200" b="1" smtClean="0">
                <a:latin typeface="Times New Roman" pitchFamily="18" charset="0"/>
              </a:rPr>
              <a:t>            activities, as well as financial leasing based on the </a:t>
            </a:r>
          </a:p>
          <a:p>
            <a:pPr eaLnBrk="1" hangingPunct="1">
              <a:lnSpc>
                <a:spcPct val="80000"/>
              </a:lnSpc>
              <a:buFontTx/>
              <a:buNone/>
              <a:defRPr/>
            </a:pPr>
            <a:r>
              <a:rPr lang="en-US" sz="2200" b="1" smtClean="0">
                <a:latin typeface="Times New Roman" pitchFamily="18" charset="0"/>
              </a:rPr>
              <a:t>            remaining maturity of the instruments from which </a:t>
            </a:r>
          </a:p>
          <a:p>
            <a:pPr eaLnBrk="1" hangingPunct="1">
              <a:lnSpc>
                <a:spcPct val="80000"/>
              </a:lnSpc>
              <a:buFontTx/>
              <a:buNone/>
              <a:defRPr/>
            </a:pPr>
            <a:r>
              <a:rPr lang="en-US" sz="2200" b="1" smtClean="0">
                <a:latin typeface="Times New Roman" pitchFamily="18" charset="0"/>
              </a:rPr>
              <a:t>            such receipts are derived:</a:t>
            </a:r>
          </a:p>
          <a:p>
            <a:pPr eaLnBrk="1" hangingPunct="1">
              <a:lnSpc>
                <a:spcPct val="80000"/>
              </a:lnSpc>
              <a:buFontTx/>
              <a:buNone/>
              <a:defRPr/>
            </a:pPr>
            <a:r>
              <a:rPr lang="en-US" sz="2200" b="1" smtClean="0">
                <a:latin typeface="Times New Roman" pitchFamily="18" charset="0"/>
              </a:rPr>
              <a:t>		  - Short term maturity </a:t>
            </a:r>
            <a:r>
              <a:rPr lang="en-US" sz="1300" b="1" smtClean="0">
                <a:latin typeface="Times New Roman" pitchFamily="18" charset="0"/>
              </a:rPr>
              <a:t>(2 years below)		</a:t>
            </a:r>
            <a:r>
              <a:rPr lang="en-US" sz="2200" b="1" smtClean="0">
                <a:latin typeface="Times New Roman" pitchFamily="18" charset="0"/>
              </a:rPr>
              <a:t>5%</a:t>
            </a:r>
          </a:p>
          <a:p>
            <a:pPr eaLnBrk="1" hangingPunct="1">
              <a:lnSpc>
                <a:spcPct val="80000"/>
              </a:lnSpc>
              <a:buFontTx/>
              <a:buNone/>
              <a:defRPr/>
            </a:pPr>
            <a:r>
              <a:rPr lang="en-US" sz="2200" b="1" smtClean="0">
                <a:latin typeface="Times New Roman" pitchFamily="18" charset="0"/>
              </a:rPr>
              <a:t>		  - Medium-term </a:t>
            </a:r>
            <a:r>
              <a:rPr lang="en-US" sz="1300" b="1" smtClean="0">
                <a:latin typeface="Times New Roman" pitchFamily="18" charset="0"/>
              </a:rPr>
              <a:t>(over 2 yrs but not exceeding 4 yrs)                      </a:t>
            </a:r>
            <a:r>
              <a:rPr lang="en-US" sz="2200" b="1" smtClean="0">
                <a:latin typeface="Times New Roman" pitchFamily="18" charset="0"/>
              </a:rPr>
              <a:t> 3%</a:t>
            </a:r>
          </a:p>
          <a:p>
            <a:pPr eaLnBrk="1" hangingPunct="1">
              <a:lnSpc>
                <a:spcPct val="80000"/>
              </a:lnSpc>
              <a:buFontTx/>
              <a:buNone/>
              <a:defRPr/>
            </a:pPr>
            <a:r>
              <a:rPr lang="en-US" sz="2200" b="1" smtClean="0">
                <a:latin typeface="Times New Roman" pitchFamily="18" charset="0"/>
              </a:rPr>
              <a:t>              - Long-term maturity:</a:t>
            </a:r>
          </a:p>
          <a:p>
            <a:pPr eaLnBrk="1" hangingPunct="1">
              <a:lnSpc>
                <a:spcPct val="80000"/>
              </a:lnSpc>
              <a:buFontTx/>
              <a:buNone/>
              <a:defRPr/>
            </a:pPr>
            <a:r>
              <a:rPr lang="en-US" sz="2200" b="1" smtClean="0">
                <a:latin typeface="Times New Roman" pitchFamily="18" charset="0"/>
              </a:rPr>
              <a:t>                      </a:t>
            </a:r>
            <a:r>
              <a:rPr lang="en-US" sz="1900" b="1" smtClean="0">
                <a:latin typeface="Times New Roman" pitchFamily="18" charset="0"/>
              </a:rPr>
              <a:t>Over 4 yrs but not exceeding 7 years                    1%</a:t>
            </a:r>
          </a:p>
          <a:p>
            <a:pPr eaLnBrk="1" hangingPunct="1">
              <a:lnSpc>
                <a:spcPct val="80000"/>
              </a:lnSpc>
              <a:buFontTx/>
              <a:buNone/>
              <a:defRPr/>
            </a:pPr>
            <a:r>
              <a:rPr lang="en-US" sz="1900" b="1" smtClean="0">
                <a:latin typeface="Times New Roman" pitchFamily="18" charset="0"/>
              </a:rPr>
              <a:t>                          Over 7 years 				 0%</a:t>
            </a:r>
            <a:endParaRPr lang="en-US" sz="2200" b="1" smtClean="0">
              <a:latin typeface="Times New Roman" pitchFamily="18" charset="0"/>
            </a:endParaRPr>
          </a:p>
          <a:p>
            <a:pPr eaLnBrk="1" hangingPunct="1">
              <a:lnSpc>
                <a:spcPct val="80000"/>
              </a:lnSpc>
              <a:buFontTx/>
              <a:buNone/>
              <a:defRPr/>
            </a:pPr>
            <a:r>
              <a:rPr lang="en-US" sz="2200" b="1" smtClean="0">
                <a:solidFill>
                  <a:schemeClr val="bg2"/>
                </a:solidFill>
                <a:latin typeface="Times New Roman" pitchFamily="18" charset="0"/>
              </a:rPr>
              <a:t>              </a:t>
            </a:r>
            <a:r>
              <a:rPr lang="en-US" sz="2200" smtClean="0">
                <a:solidFill>
                  <a:schemeClr val="bg2"/>
                </a:solidFill>
                <a:latin typeface="Times New Roman" pitchFamily="18" charset="0"/>
              </a:rPr>
              <a:t>	</a:t>
            </a:r>
          </a:p>
          <a:p>
            <a:pPr eaLnBrk="1" hangingPunct="1">
              <a:lnSpc>
                <a:spcPct val="80000"/>
              </a:lnSpc>
              <a:buFontTx/>
              <a:buNone/>
              <a:defRPr/>
            </a:pPr>
            <a:r>
              <a:rPr lang="en-US" sz="3000" b="1" smtClean="0">
                <a:latin typeface="Times New Roman" pitchFamily="18" charset="0"/>
              </a:rPr>
              <a:t>          </a:t>
            </a:r>
          </a:p>
          <a:p>
            <a:pPr eaLnBrk="1" hangingPunct="1">
              <a:lnSpc>
                <a:spcPct val="80000"/>
              </a:lnSpc>
              <a:buFontTx/>
              <a:buNone/>
              <a:defRPr/>
            </a:pPr>
            <a:endParaRPr lang="en-US" sz="30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idx="4294967295"/>
          </p:nvPr>
        </p:nvSpPr>
        <p:spPr>
          <a:xfrm>
            <a:off x="0" y="0"/>
            <a:ext cx="9144000" cy="1371600"/>
          </a:xfrm>
        </p:spPr>
        <p:txBody>
          <a:bodyPr/>
          <a:lstStyle/>
          <a:p>
            <a:pPr eaLnBrk="1" hangingPunct="1"/>
            <a:r>
              <a:rPr lang="en-US" sz="4000" b="1" smtClean="0">
                <a:latin typeface="Times New Roman" pitchFamily="18" charset="0"/>
                <a:cs typeface="Times New Roman" pitchFamily="18" charset="0"/>
              </a:rPr>
              <a:t> GOVERNMENT  MONEY PAYMENT</a:t>
            </a:r>
            <a:endParaRPr lang="en-US" sz="4000" smtClean="0"/>
          </a:p>
        </p:txBody>
      </p:sp>
      <p:sp>
        <p:nvSpPr>
          <p:cNvPr id="5" name="Content Placeholder 4"/>
          <p:cNvSpPr>
            <a:spLocks noGrp="1"/>
          </p:cNvSpPr>
          <p:nvPr>
            <p:ph idx="4294967295"/>
          </p:nvPr>
        </p:nvSpPr>
        <p:spPr>
          <a:xfrm>
            <a:off x="381000" y="1219200"/>
            <a:ext cx="8458200" cy="5257800"/>
          </a:xfrm>
        </p:spPr>
        <p:txBody>
          <a:bodyPr>
            <a:normAutofit/>
          </a:bodyPr>
          <a:lstStyle/>
          <a:p>
            <a:pPr eaLnBrk="1" hangingPunct="1">
              <a:buFontTx/>
              <a:buNone/>
              <a:defRPr/>
            </a:pPr>
            <a:r>
              <a:rPr lang="en-US" b="1" smtClean="0">
                <a:effectLst>
                  <a:outerShdw blurRad="38100" dist="38100" dir="2700000" algn="tl">
                    <a:srgbClr val="C0C0C0"/>
                  </a:outerShdw>
                </a:effectLst>
                <a:latin typeface="Times New Roman" pitchFamily="18" charset="0"/>
              </a:rPr>
              <a:t>TRANSACTIONS SUBJECT TO GMP (NV)</a:t>
            </a:r>
            <a:endParaRPr lang="en-US" smtClean="0"/>
          </a:p>
        </p:txBody>
      </p:sp>
      <p:sp>
        <p:nvSpPr>
          <p:cNvPr id="6" name="Rectangle 5"/>
          <p:cNvSpPr/>
          <p:nvPr/>
        </p:nvSpPr>
        <p:spPr>
          <a:xfrm>
            <a:off x="0" y="1981200"/>
            <a:ext cx="9144000" cy="4524375"/>
          </a:xfrm>
          <a:prstGeom prst="rect">
            <a:avLst/>
          </a:prstGeom>
        </p:spPr>
        <p:txBody>
          <a:bodyPr>
            <a:spAutoFit/>
          </a:bodyPr>
          <a:lstStyle/>
          <a:p>
            <a:pPr>
              <a:defRPr/>
            </a:pPr>
            <a:r>
              <a:rPr lang="en-US" sz="2400" b="1" dirty="0">
                <a:latin typeface="Times New Roman" pitchFamily="18" charset="0"/>
              </a:rPr>
              <a:t>7. Life insurance premiums paid to persons doing</a:t>
            </a:r>
          </a:p>
          <a:p>
            <a:pPr>
              <a:defRPr/>
            </a:pPr>
            <a:r>
              <a:rPr lang="en-US" sz="2400" b="1" dirty="0">
                <a:latin typeface="Times New Roman" pitchFamily="18" charset="0"/>
              </a:rPr>
              <a:t>     life insurance business of any sort in the Philippines</a:t>
            </a:r>
            <a:r>
              <a:rPr lang="en-US" sz="2400" dirty="0">
                <a:latin typeface="Times New Roman" pitchFamily="18" charset="0"/>
              </a:rPr>
              <a:t> 	</a:t>
            </a:r>
            <a:r>
              <a:rPr lang="en-US" sz="2400" b="1" i="1" dirty="0">
                <a:latin typeface="Times New Roman" pitchFamily="18" charset="0"/>
              </a:rPr>
              <a:t>5%</a:t>
            </a:r>
            <a:endParaRPr lang="en-US" sz="2400" dirty="0">
              <a:latin typeface="Times New Roman" pitchFamily="18" charset="0"/>
            </a:endParaRPr>
          </a:p>
          <a:p>
            <a:pPr>
              <a:defRPr/>
            </a:pPr>
            <a:r>
              <a:rPr lang="en-US" sz="2400" b="1" i="1" dirty="0">
                <a:latin typeface="Times New Roman" pitchFamily="18" charset="0"/>
              </a:rPr>
              <a:t>     </a:t>
            </a:r>
            <a:r>
              <a:rPr lang="en-US" sz="1400" b="1" i="1" dirty="0">
                <a:latin typeface="Times New Roman" pitchFamily="18" charset="0"/>
              </a:rPr>
              <a:t>[with conditions, Section 5.116(A)(7), RR 2-98]	</a:t>
            </a:r>
            <a:r>
              <a:rPr lang="en-US" b="1" i="1" dirty="0">
                <a:latin typeface="Times New Roman" pitchFamily="18" charset="0"/>
              </a:rPr>
              <a:t>		             </a:t>
            </a:r>
            <a:endParaRPr lang="en-US" sz="2400" b="1" i="1" dirty="0">
              <a:latin typeface="Times New Roman" pitchFamily="18" charset="0"/>
            </a:endParaRPr>
          </a:p>
          <a:p>
            <a:pPr>
              <a:defRPr/>
            </a:pPr>
            <a:endParaRPr lang="en-US" sz="2400" b="1" i="1" dirty="0">
              <a:solidFill>
                <a:schemeClr val="bg2"/>
              </a:solidFill>
              <a:latin typeface="Times New Roman" pitchFamily="18" charset="0"/>
            </a:endParaRPr>
          </a:p>
          <a:p>
            <a:pPr marL="457200" indent="-457200" eaLnBrk="0" hangingPunct="0">
              <a:buFontTx/>
              <a:buAutoNum type="arabicPeriod" startAt="8"/>
              <a:defRPr/>
            </a:pPr>
            <a:r>
              <a:rPr lang="en-US" sz="2400" b="1" dirty="0">
                <a:latin typeface="Times New Roman" pitchFamily="18" charset="0"/>
              </a:rPr>
              <a:t>Agents of foreign insurance companies:</a:t>
            </a:r>
          </a:p>
          <a:p>
            <a:pPr marL="457200" indent="-457200" eaLnBrk="0" hangingPunct="0">
              <a:defRPr/>
            </a:pPr>
            <a:r>
              <a:rPr lang="en-US" sz="2400" b="1" dirty="0">
                <a:latin typeface="Times New Roman" pitchFamily="18" charset="0"/>
              </a:rPr>
              <a:t>	a.  On premiums paid to every fire, marine                                               	or miscellaneous insurance agent 			</a:t>
            </a:r>
            <a:r>
              <a:rPr lang="en-US" sz="2400" b="1" i="1" dirty="0">
                <a:latin typeface="Times New Roman" pitchFamily="18" charset="0"/>
              </a:rPr>
              <a:t>10%</a:t>
            </a:r>
          </a:p>
          <a:p>
            <a:pPr marL="457200" indent="-457200" eaLnBrk="0" hangingPunct="0">
              <a:defRPr/>
            </a:pPr>
            <a:r>
              <a:rPr lang="en-US" sz="2400" b="1" i="1" dirty="0">
                <a:latin typeface="Times New Roman" pitchFamily="18" charset="0"/>
              </a:rPr>
              <a:t>	       </a:t>
            </a:r>
            <a:r>
              <a:rPr lang="en-US" sz="1600" b="1" i="1" dirty="0">
                <a:latin typeface="Times New Roman" pitchFamily="18" charset="0"/>
              </a:rPr>
              <a:t>[Section 124, Tax Code/Sec. 5.116(A)(8), RR 2-98]</a:t>
            </a:r>
            <a:endParaRPr lang="en-US" sz="2400" b="1" i="1" dirty="0">
              <a:latin typeface="Times New Roman" pitchFamily="18" charset="0"/>
            </a:endParaRPr>
          </a:p>
          <a:p>
            <a:pPr marL="457200" indent="-457200" eaLnBrk="0" hangingPunct="0">
              <a:defRPr/>
            </a:pPr>
            <a:r>
              <a:rPr lang="en-US" sz="2400" b="1" i="1" dirty="0">
                <a:latin typeface="Times New Roman" pitchFamily="18" charset="0"/>
              </a:rPr>
              <a:t>       </a:t>
            </a:r>
            <a:r>
              <a:rPr lang="en-US" sz="2400" b="1" dirty="0">
                <a:latin typeface="Times New Roman" pitchFamily="18" charset="0"/>
              </a:rPr>
              <a:t>b. </a:t>
            </a:r>
            <a:r>
              <a:rPr lang="en-US" sz="2400" dirty="0">
                <a:latin typeface="Times New Roman" pitchFamily="18" charset="0"/>
              </a:rPr>
              <a:t> </a:t>
            </a:r>
            <a:r>
              <a:rPr lang="en-US" sz="2400" b="1" dirty="0">
                <a:latin typeface="Times New Roman" pitchFamily="18" charset="0"/>
              </a:rPr>
              <a:t>On premium payments obtained directly . . . etc.</a:t>
            </a:r>
            <a:r>
              <a:rPr lang="en-US" sz="2400" dirty="0">
                <a:latin typeface="Times New Roman" pitchFamily="18" charset="0"/>
              </a:rPr>
              <a:t> 		</a:t>
            </a:r>
            <a:r>
              <a:rPr lang="en-US" sz="2400" b="1" i="1" dirty="0">
                <a:latin typeface="Times New Roman" pitchFamily="18" charset="0"/>
              </a:rPr>
              <a:t>	</a:t>
            </a:r>
            <a:r>
              <a:rPr lang="en-US" sz="1400" b="1" i="1" dirty="0">
                <a:latin typeface="Times New Roman" pitchFamily="18" charset="0"/>
              </a:rPr>
              <a:t>[Section 5.116(A)8(B), RR 2-98]</a:t>
            </a:r>
            <a:r>
              <a:rPr lang="en-US" sz="2400" b="1" i="1" dirty="0">
                <a:latin typeface="Times New Roman" pitchFamily="18" charset="0"/>
              </a:rPr>
              <a:t>	  </a:t>
            </a:r>
            <a:r>
              <a:rPr lang="en-US" sz="2400" dirty="0">
                <a:latin typeface="Times New Roman" pitchFamily="18" charset="0"/>
              </a:rPr>
              <a:t>  	                                     </a:t>
            </a:r>
            <a:r>
              <a:rPr lang="en-US" sz="2400" b="1" i="1" dirty="0">
                <a:latin typeface="Times New Roman" pitchFamily="18" charset="0"/>
              </a:rPr>
              <a:t>5%</a:t>
            </a:r>
          </a:p>
          <a:p>
            <a:pPr marL="457200" indent="-457200" eaLnBrk="0" hangingPunct="0">
              <a:defRPr/>
            </a:pPr>
            <a:endParaRPr lang="en-US" sz="2400" b="1" i="1" dirty="0">
              <a:latin typeface="Times New Roman" pitchFamily="18" charset="0"/>
            </a:endParaRPr>
          </a:p>
          <a:p>
            <a:pPr>
              <a:defRPr/>
            </a:pPr>
            <a:r>
              <a:rPr lang="en-US" sz="2400" dirty="0">
                <a:solidFill>
                  <a:schemeClr val="bg2"/>
                </a:solidFill>
                <a:latin typeface="Times New Roman" pitchFamily="18" charset="0"/>
              </a:rPr>
              <a:t>		</a:t>
            </a:r>
            <a:endParaRPr lang="en-US" sz="2400" dirty="0">
              <a:latin typeface="Tahoma"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idx="4294967295"/>
          </p:nvPr>
        </p:nvSpPr>
        <p:spPr>
          <a:xfrm>
            <a:off x="457200" y="0"/>
            <a:ext cx="8229600" cy="1384300"/>
          </a:xfrm>
        </p:spPr>
        <p:txBody>
          <a:bodyPr/>
          <a:lstStyle/>
          <a:p>
            <a:pPr eaLnBrk="1" hangingPunct="1"/>
            <a:r>
              <a:rPr lang="en-US" sz="3600" b="1" smtClean="0">
                <a:latin typeface="Times New Roman" pitchFamily="18" charset="0"/>
                <a:cs typeface="Times New Roman" pitchFamily="18" charset="0"/>
              </a:rPr>
              <a:t>GOVERNMENT  MONEY PAYMENT</a:t>
            </a:r>
            <a:endParaRPr lang="en-US" sz="3600" smtClean="0"/>
          </a:p>
        </p:txBody>
      </p:sp>
      <p:sp>
        <p:nvSpPr>
          <p:cNvPr id="5" name="Content Placeholder 4"/>
          <p:cNvSpPr>
            <a:spLocks noGrp="1"/>
          </p:cNvSpPr>
          <p:nvPr>
            <p:ph idx="4294967295"/>
          </p:nvPr>
        </p:nvSpPr>
        <p:spPr>
          <a:xfrm>
            <a:off x="381000" y="1295400"/>
            <a:ext cx="8305800" cy="5562600"/>
          </a:xfrm>
        </p:spPr>
        <p:txBody>
          <a:bodyPr>
            <a:normAutofit/>
          </a:bodyPr>
          <a:lstStyle/>
          <a:p>
            <a:pPr marL="457200" indent="-457200" eaLnBrk="1" hangingPunct="1">
              <a:buFontTx/>
              <a:buNone/>
              <a:defRPr/>
            </a:pPr>
            <a:r>
              <a:rPr lang="en-US" b="1" smtClean="0">
                <a:effectLst>
                  <a:outerShdw blurRad="38100" dist="38100" dir="2700000" algn="tl">
                    <a:srgbClr val="C0C0C0"/>
                  </a:outerShdw>
                </a:effectLst>
                <a:latin typeface="Times New Roman" pitchFamily="18" charset="0"/>
              </a:rPr>
              <a:t>TRANSACTIONS SUBJECT TO GMP (NV)</a:t>
            </a:r>
            <a:endParaRPr lang="en-US" smtClean="0"/>
          </a:p>
          <a:p>
            <a:pPr marL="457200" indent="-457200" eaLnBrk="1" hangingPunct="1">
              <a:buFontTx/>
              <a:buNone/>
              <a:defRPr/>
            </a:pPr>
            <a:endParaRPr lang="en-US" sz="2400" b="1" i="1" smtClean="0">
              <a:latin typeface="Times New Roman" pitchFamily="18" charset="0"/>
            </a:endParaRPr>
          </a:p>
          <a:p>
            <a:pPr marL="457200" indent="-457200" eaLnBrk="1" hangingPunct="1">
              <a:buFontTx/>
              <a:buNone/>
              <a:defRPr/>
            </a:pPr>
            <a:r>
              <a:rPr lang="en-US" sz="2400" b="1" smtClean="0">
                <a:latin typeface="Times New Roman" pitchFamily="18" charset="0"/>
              </a:rPr>
              <a:t>9.  Amusements - On gross payments to proprietor, lessee, or 		      operator of:</a:t>
            </a:r>
          </a:p>
          <a:p>
            <a:pPr marL="457200" indent="-457200" eaLnBrk="1" hangingPunct="1">
              <a:buFontTx/>
              <a:buNone/>
              <a:defRPr/>
            </a:pPr>
            <a:r>
              <a:rPr lang="en-US" sz="2400" b="1" smtClean="0">
                <a:latin typeface="Times New Roman" pitchFamily="18" charset="0"/>
              </a:rPr>
              <a:t>        a.  Cockpits					    </a:t>
            </a:r>
            <a:r>
              <a:rPr lang="en-US" sz="2400" b="1" i="1" smtClean="0">
                <a:latin typeface="Times New Roman" pitchFamily="18" charset="0"/>
              </a:rPr>
              <a:t>18%	</a:t>
            </a:r>
          </a:p>
          <a:p>
            <a:pPr marL="457200" indent="-457200" eaLnBrk="1" hangingPunct="1">
              <a:buFontTx/>
              <a:buNone/>
              <a:defRPr/>
            </a:pPr>
            <a:r>
              <a:rPr lang="en-US" sz="2400" b="1" smtClean="0">
                <a:latin typeface="Times New Roman" pitchFamily="18" charset="0"/>
              </a:rPr>
              <a:t>        b.  Cabarets, night and day clubs	                </a:t>
            </a:r>
            <a:r>
              <a:rPr lang="en-US" sz="2400" b="1" i="1" smtClean="0">
                <a:latin typeface="Times New Roman" pitchFamily="18" charset="0"/>
              </a:rPr>
              <a:t>18%	 </a:t>
            </a:r>
          </a:p>
          <a:p>
            <a:pPr marL="457200" indent="-457200" eaLnBrk="1" hangingPunct="1">
              <a:buFontTx/>
              <a:buNone/>
              <a:defRPr/>
            </a:pPr>
            <a:r>
              <a:rPr lang="en-US" sz="2400" b="1" i="1" smtClean="0">
                <a:latin typeface="Times New Roman" pitchFamily="18" charset="0"/>
              </a:rPr>
              <a:t>        </a:t>
            </a:r>
            <a:r>
              <a:rPr lang="en-US" sz="2400" b="1" smtClean="0">
                <a:latin typeface="Times New Roman" pitchFamily="18" charset="0"/>
              </a:rPr>
              <a:t>c.  Boxing exhibitions		                           </a:t>
            </a:r>
            <a:r>
              <a:rPr lang="en-US" sz="2400" b="1" i="1" smtClean="0">
                <a:latin typeface="Times New Roman" pitchFamily="18" charset="0"/>
              </a:rPr>
              <a:t>10%</a:t>
            </a:r>
          </a:p>
          <a:p>
            <a:pPr marL="457200" indent="-457200" eaLnBrk="1" hangingPunct="1">
              <a:buFontTx/>
              <a:buNone/>
              <a:defRPr/>
            </a:pPr>
            <a:r>
              <a:rPr lang="en-US" sz="2400" b="1" smtClean="0">
                <a:latin typeface="Times New Roman" pitchFamily="18" charset="0"/>
              </a:rPr>
              <a:t>        d.  Professional basketball games            	  </a:t>
            </a:r>
            <a:r>
              <a:rPr lang="en-US" sz="2400" b="1" i="1" smtClean="0">
                <a:latin typeface="Times New Roman" pitchFamily="18" charset="0"/>
              </a:rPr>
              <a:t>15%</a:t>
            </a:r>
          </a:p>
          <a:p>
            <a:pPr marL="457200" indent="-457200" eaLnBrk="1" hangingPunct="1">
              <a:buFontTx/>
              <a:buNone/>
              <a:defRPr/>
            </a:pPr>
            <a:r>
              <a:rPr lang="en-US" sz="2400" b="1" i="1" smtClean="0">
                <a:latin typeface="Times New Roman" pitchFamily="18" charset="0"/>
              </a:rPr>
              <a:t>        </a:t>
            </a:r>
            <a:r>
              <a:rPr lang="en-US" sz="2400" b="1" smtClean="0">
                <a:latin typeface="Times New Roman" pitchFamily="18" charset="0"/>
              </a:rPr>
              <a:t>e.  Jai-alai and racetracks		              </a:t>
            </a:r>
            <a:r>
              <a:rPr lang="en-US" sz="2400" b="1" i="1" smtClean="0">
                <a:latin typeface="Times New Roman" pitchFamily="18" charset="0"/>
              </a:rPr>
              <a:t>30%</a:t>
            </a:r>
          </a:p>
          <a:p>
            <a:pPr marL="457200" indent="-457200" eaLnBrk="1" hangingPunct="1">
              <a:buFontTx/>
              <a:buNone/>
              <a:defRPr/>
            </a:pPr>
            <a:r>
              <a:rPr lang="en-US" sz="2400" b="1" i="1" smtClean="0">
                <a:latin typeface="Times New Roman" pitchFamily="18" charset="0"/>
              </a:rPr>
              <a:t>              </a:t>
            </a:r>
            <a:r>
              <a:rPr lang="en-US" sz="1400" b="1" i="1" smtClean="0">
                <a:latin typeface="Times New Roman" pitchFamily="18" charset="0"/>
              </a:rPr>
              <a:t> [Section 5.116(A)(9)(a to e), RR 2-98]</a:t>
            </a:r>
          </a:p>
          <a:p>
            <a:pPr marL="457200" indent="-457200" eaLnBrk="1" hangingPunct="1">
              <a:buFontTx/>
              <a:buNone/>
              <a:defRPr/>
            </a:pPr>
            <a:endParaRPr lang="en-US" sz="2400" b="1" i="1" smtClean="0">
              <a:latin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28600" y="0"/>
            <a:ext cx="8458200" cy="1676400"/>
          </a:xfrm>
        </p:spPr>
        <p:txBody>
          <a:bodyPr/>
          <a:lstStyle/>
          <a:p>
            <a:pPr eaLnBrk="1" hangingPunct="1"/>
            <a:r>
              <a:rPr lang="en-US" sz="3600" b="1" smtClean="0">
                <a:latin typeface="Times New Roman" pitchFamily="18" charset="0"/>
                <a:cs typeface="Times New Roman" pitchFamily="18" charset="0"/>
              </a:rPr>
              <a:t>   GOVERNMENT  MONEY AYMENT</a:t>
            </a:r>
            <a:endParaRPr lang="en-US" sz="3600" smtClean="0"/>
          </a:p>
        </p:txBody>
      </p:sp>
      <p:sp>
        <p:nvSpPr>
          <p:cNvPr id="3" name="Content Placeholder 2"/>
          <p:cNvSpPr>
            <a:spLocks noGrp="1"/>
          </p:cNvSpPr>
          <p:nvPr>
            <p:ph idx="4294967295"/>
          </p:nvPr>
        </p:nvSpPr>
        <p:spPr>
          <a:xfrm>
            <a:off x="304800" y="1447800"/>
            <a:ext cx="8839200" cy="4572000"/>
          </a:xfrm>
        </p:spPr>
        <p:txBody>
          <a:bodyPr>
            <a:normAutofit/>
          </a:bodyPr>
          <a:lstStyle/>
          <a:p>
            <a:pPr eaLnBrk="1" hangingPunct="1">
              <a:buFontTx/>
              <a:buNone/>
              <a:defRPr/>
            </a:pPr>
            <a:r>
              <a:rPr lang="en-US" b="1" smtClean="0">
                <a:effectLst>
                  <a:outerShdw blurRad="38100" dist="38100" dir="2700000" algn="tl">
                    <a:srgbClr val="C0C0C0"/>
                  </a:outerShdw>
                </a:effectLst>
                <a:latin typeface="Times New Roman" pitchFamily="18" charset="0"/>
              </a:rPr>
              <a:t>TRANSACTIONS SUBJECT TO GMP (NV)</a:t>
            </a:r>
          </a:p>
          <a:p>
            <a:pPr eaLnBrk="1" hangingPunct="1">
              <a:buFontTx/>
              <a:buNone/>
              <a:defRPr/>
            </a:pPr>
            <a:endParaRPr lang="en-US" sz="2400" b="1" smtClean="0">
              <a:effectLst>
                <a:outerShdw blurRad="38100" dist="38100" dir="2700000" algn="tl">
                  <a:srgbClr val="C0C0C0"/>
                </a:outerShdw>
              </a:effectLst>
              <a:latin typeface="Times New Roman" pitchFamily="18" charset="0"/>
            </a:endParaRPr>
          </a:p>
          <a:p>
            <a:pPr eaLnBrk="1" hangingPunct="1">
              <a:buFontTx/>
              <a:buNone/>
              <a:defRPr/>
            </a:pPr>
            <a:r>
              <a:rPr lang="en-US" sz="2400" b="1" smtClean="0">
                <a:effectLst>
                  <a:outerShdw blurRad="38100" dist="38100" dir="2700000" algn="tl">
                    <a:srgbClr val="C0C0C0"/>
                  </a:outerShdw>
                </a:effectLst>
                <a:latin typeface="Times New Roman" pitchFamily="18" charset="0"/>
              </a:rPr>
              <a:t>10.</a:t>
            </a:r>
            <a:r>
              <a:rPr lang="en-US" sz="2400" b="1" smtClean="0">
                <a:latin typeface="Times New Roman" pitchFamily="18" charset="0"/>
              </a:rPr>
              <a:t> Sale, barter or exchange of shares of stock</a:t>
            </a:r>
          </a:p>
          <a:p>
            <a:pPr eaLnBrk="1" hangingPunct="1">
              <a:buFontTx/>
              <a:buNone/>
              <a:defRPr/>
            </a:pPr>
            <a:r>
              <a:rPr lang="en-US" sz="2400" b="1" smtClean="0">
                <a:latin typeface="Times New Roman" pitchFamily="18" charset="0"/>
              </a:rPr>
              <a:t>      listed and traded through the local stock exchange	</a:t>
            </a:r>
            <a:r>
              <a:rPr lang="en-US" sz="2400" b="1" i="1" smtClean="0">
                <a:latin typeface="Times New Roman" pitchFamily="18" charset="0"/>
              </a:rPr>
              <a:t>1/2 of 1%</a:t>
            </a:r>
          </a:p>
          <a:p>
            <a:pPr eaLnBrk="1" hangingPunct="1">
              <a:buFontTx/>
              <a:buNone/>
              <a:defRPr/>
            </a:pPr>
            <a:r>
              <a:rPr lang="en-US" sz="2400" b="1" smtClean="0">
                <a:latin typeface="Times New Roman" pitchFamily="18" charset="0"/>
              </a:rPr>
              <a:t>         </a:t>
            </a:r>
            <a:r>
              <a:rPr lang="en-US" sz="1400" b="1" i="1" smtClean="0">
                <a:latin typeface="Times New Roman" pitchFamily="18" charset="0"/>
              </a:rPr>
              <a:t>[Section 5.116(A)(10), RR 2-98]</a:t>
            </a:r>
            <a:endParaRPr lang="en-US" sz="2400" b="1" i="1" smtClean="0">
              <a:latin typeface="Times New Roman" pitchFamily="18" charset="0"/>
            </a:endParaRPr>
          </a:p>
          <a:p>
            <a:pPr eaLnBrk="1" hangingPunct="1">
              <a:buFontTx/>
              <a:buNone/>
              <a:defRPr/>
            </a:pPr>
            <a:r>
              <a:rPr lang="en-US" sz="2400" b="1" smtClean="0">
                <a:latin typeface="Times New Roman" pitchFamily="18" charset="0"/>
              </a:rPr>
              <a:t>11.  Shares of stock sold or exchanged through initial</a:t>
            </a:r>
          </a:p>
          <a:p>
            <a:pPr eaLnBrk="1" hangingPunct="1">
              <a:buFontTx/>
              <a:buNone/>
              <a:defRPr/>
            </a:pPr>
            <a:r>
              <a:rPr lang="en-US" sz="2400" b="1" smtClean="0">
                <a:latin typeface="Times New Roman" pitchFamily="18" charset="0"/>
              </a:rPr>
              <a:t>       public offering:  </a:t>
            </a:r>
            <a:r>
              <a:rPr lang="en-US" sz="1400" b="1" i="1" smtClean="0">
                <a:latin typeface="Times New Roman" pitchFamily="18" charset="0"/>
              </a:rPr>
              <a:t>[Section 5.116(A)(11), RR 2-98]</a:t>
            </a:r>
            <a:endParaRPr lang="en-US" sz="2400" b="1" smtClean="0">
              <a:latin typeface="Times New Roman" pitchFamily="18" charset="0"/>
            </a:endParaRPr>
          </a:p>
          <a:p>
            <a:pPr eaLnBrk="1" hangingPunct="1">
              <a:buFontTx/>
              <a:buNone/>
              <a:defRPr/>
            </a:pPr>
            <a:r>
              <a:rPr lang="en-US" sz="2400" b="1" smtClean="0">
                <a:latin typeface="Times New Roman" pitchFamily="18" charset="0"/>
              </a:rPr>
              <a:t>	   	- Not over 25%					</a:t>
            </a:r>
            <a:r>
              <a:rPr lang="en-US" sz="2400" b="1" i="1" smtClean="0">
                <a:latin typeface="Times New Roman" pitchFamily="18" charset="0"/>
              </a:rPr>
              <a:t>4%</a:t>
            </a:r>
          </a:p>
          <a:p>
            <a:pPr eaLnBrk="1" hangingPunct="1">
              <a:buFontTx/>
              <a:buNone/>
              <a:defRPr/>
            </a:pPr>
            <a:r>
              <a:rPr lang="en-US" sz="2400" b="1" smtClean="0">
                <a:latin typeface="Times New Roman" pitchFamily="18" charset="0"/>
              </a:rPr>
              <a:t>      	- Over 25% but nor exceeding 33 1/3%		</a:t>
            </a:r>
            <a:r>
              <a:rPr lang="en-US" sz="2400" b="1" i="1" smtClean="0">
                <a:latin typeface="Times New Roman" pitchFamily="18" charset="0"/>
              </a:rPr>
              <a:t>2%</a:t>
            </a:r>
          </a:p>
          <a:p>
            <a:pPr eaLnBrk="1" hangingPunct="1">
              <a:buFontTx/>
              <a:buNone/>
              <a:defRPr/>
            </a:pPr>
            <a:r>
              <a:rPr lang="en-US" sz="2400" b="1" smtClean="0">
                <a:latin typeface="Times New Roman" pitchFamily="18" charset="0"/>
              </a:rPr>
              <a:t>		- Over 33 1/3%					</a:t>
            </a:r>
            <a:r>
              <a:rPr lang="en-US" sz="2400" b="1" i="1" smtClean="0">
                <a:latin typeface="Times New Roman" pitchFamily="18" charset="0"/>
              </a:rPr>
              <a:t>1%</a:t>
            </a:r>
          </a:p>
          <a:p>
            <a:pPr eaLnBrk="1" hangingPunct="1">
              <a:buFontTx/>
              <a:buNone/>
              <a:defRPr/>
            </a:pPr>
            <a:endParaRPr lang="en-US" sz="2400" b="1" smtClean="0">
              <a:latin typeface="Times New Roman" pitchFamily="18" charset="0"/>
            </a:endParaRPr>
          </a:p>
          <a:p>
            <a:pPr eaLnBrk="1" hangingPunct="1">
              <a:spcBef>
                <a:spcPct val="50000"/>
              </a:spcBef>
              <a:defRPr/>
            </a:pPr>
            <a:endParaRPr lang="en-US" sz="2400" b="1" smtClean="0">
              <a:latin typeface="Times New Roman" pitchFamily="18" charset="0"/>
            </a:endParaRPr>
          </a:p>
          <a:p>
            <a:pPr eaLnBrk="1" hangingPunct="1">
              <a:buFontTx/>
              <a:buNone/>
              <a:defRPr/>
            </a:pPr>
            <a:endParaRPr lang="en-US" sz="2400" smtClean="0"/>
          </a:p>
          <a:p>
            <a:pPr eaLnBrk="1" hangingPunct="1">
              <a:buFontTx/>
              <a:buNone/>
              <a:defRPr/>
            </a:pPr>
            <a:endParaRPr lang="en-US" sz="2400"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idx="4294967295"/>
          </p:nvPr>
        </p:nvSpPr>
        <p:spPr>
          <a:xfrm>
            <a:off x="457200" y="0"/>
            <a:ext cx="8229600" cy="1384300"/>
          </a:xfrm>
        </p:spPr>
        <p:txBody>
          <a:bodyPr/>
          <a:lstStyle/>
          <a:p>
            <a:pPr eaLnBrk="1" hangingPunct="1"/>
            <a:r>
              <a:rPr lang="en-US" sz="3600" b="1" smtClean="0">
                <a:latin typeface="Times New Roman" pitchFamily="18" charset="0"/>
                <a:cs typeface="Times New Roman" pitchFamily="18" charset="0"/>
              </a:rPr>
              <a:t>GOVERNMENT  MONEY PAYMENT</a:t>
            </a:r>
            <a:endParaRPr lang="en-US" sz="3600" smtClean="0"/>
          </a:p>
        </p:txBody>
      </p:sp>
      <p:sp>
        <p:nvSpPr>
          <p:cNvPr id="5" name="Content Placeholder 4"/>
          <p:cNvSpPr>
            <a:spLocks noGrp="1"/>
          </p:cNvSpPr>
          <p:nvPr>
            <p:ph idx="4294967295"/>
          </p:nvPr>
        </p:nvSpPr>
        <p:spPr>
          <a:xfrm>
            <a:off x="381000" y="1143000"/>
            <a:ext cx="8763000" cy="4038600"/>
          </a:xfrm>
        </p:spPr>
        <p:txBody>
          <a:bodyPr>
            <a:normAutofit/>
          </a:bodyPr>
          <a:lstStyle/>
          <a:p>
            <a:pPr eaLnBrk="1" hangingPunct="1">
              <a:lnSpc>
                <a:spcPct val="90000"/>
              </a:lnSpc>
              <a:buFontTx/>
              <a:buNone/>
              <a:defRPr/>
            </a:pPr>
            <a:r>
              <a:rPr lang="en-US" sz="3000" b="1" smtClean="0">
                <a:effectLst>
                  <a:outerShdw blurRad="38100" dist="38100" dir="2700000" algn="tl">
                    <a:srgbClr val="C0C0C0"/>
                  </a:outerShdw>
                </a:effectLst>
                <a:latin typeface="Times New Roman" pitchFamily="18" charset="0"/>
              </a:rPr>
              <a:t>TRANSACTIONS SUBJECT TO GVAT:      </a:t>
            </a:r>
          </a:p>
          <a:p>
            <a:pPr eaLnBrk="1" hangingPunct="1">
              <a:lnSpc>
                <a:spcPct val="90000"/>
              </a:lnSpc>
              <a:buFontTx/>
              <a:buNone/>
              <a:defRPr/>
            </a:pPr>
            <a:endParaRPr lang="en-US" sz="3000" b="1" smtClean="0">
              <a:latin typeface="Times New Roman" pitchFamily="18" charset="0"/>
            </a:endParaRPr>
          </a:p>
          <a:p>
            <a:pPr eaLnBrk="1" hangingPunct="1">
              <a:lnSpc>
                <a:spcPct val="90000"/>
              </a:lnSpc>
              <a:buFontTx/>
              <a:buNone/>
              <a:defRPr/>
            </a:pPr>
            <a:r>
              <a:rPr lang="en-US" sz="3000" b="1" smtClean="0">
                <a:latin typeface="Times New Roman" pitchFamily="18" charset="0"/>
              </a:rPr>
              <a:t>B. VAT PAYEES</a:t>
            </a:r>
          </a:p>
          <a:p>
            <a:pPr eaLnBrk="1" hangingPunct="1">
              <a:lnSpc>
                <a:spcPct val="90000"/>
              </a:lnSpc>
              <a:buFontTx/>
              <a:buNone/>
              <a:defRPr/>
            </a:pPr>
            <a:r>
              <a:rPr lang="en-US" sz="3000" b="1" smtClean="0">
                <a:latin typeface="Times New Roman" pitchFamily="18" charset="0"/>
              </a:rPr>
              <a:t>	1. Purchase of Goods &amp; Services 	         </a:t>
            </a:r>
            <a:r>
              <a:rPr lang="en-US" sz="3000" b="1" i="1" smtClean="0">
                <a:latin typeface="Times New Roman" pitchFamily="18" charset="0"/>
              </a:rPr>
              <a:t>5%</a:t>
            </a:r>
          </a:p>
          <a:p>
            <a:pPr eaLnBrk="1" hangingPunct="1">
              <a:lnSpc>
                <a:spcPct val="90000"/>
              </a:lnSpc>
              <a:buFontTx/>
              <a:buNone/>
              <a:defRPr/>
            </a:pPr>
            <a:r>
              <a:rPr lang="en-US" sz="3000" b="1" i="1" smtClean="0">
                <a:latin typeface="Times New Roman" pitchFamily="18" charset="0"/>
              </a:rPr>
              <a:t>   </a:t>
            </a:r>
            <a:r>
              <a:rPr lang="en-US" sz="3000" b="1" smtClean="0">
                <a:latin typeface="Times New Roman" pitchFamily="18" charset="0"/>
              </a:rPr>
              <a:t>2. Payment for lease or use of</a:t>
            </a:r>
          </a:p>
          <a:p>
            <a:pPr eaLnBrk="1" hangingPunct="1">
              <a:lnSpc>
                <a:spcPct val="90000"/>
              </a:lnSpc>
              <a:buFontTx/>
              <a:buNone/>
              <a:defRPr/>
            </a:pPr>
            <a:r>
              <a:rPr lang="en-US" sz="3000" b="1" smtClean="0">
                <a:latin typeface="Times New Roman" pitchFamily="18" charset="0"/>
              </a:rPr>
              <a:t>	 	properties or property rights                                    	to non-resident owners			</a:t>
            </a:r>
            <a:r>
              <a:rPr lang="en-US" sz="3000" b="1" i="1" smtClean="0">
                <a:latin typeface="Times New Roman" pitchFamily="18" charset="0"/>
              </a:rPr>
              <a:t>12%</a:t>
            </a:r>
          </a:p>
          <a:p>
            <a:pPr eaLnBrk="1" hangingPunct="1">
              <a:lnSpc>
                <a:spcPct val="90000"/>
              </a:lnSpc>
              <a:buFontTx/>
              <a:buNone/>
              <a:defRPr/>
            </a:pPr>
            <a:r>
              <a:rPr lang="en-US" sz="3000" b="1" i="1" smtClean="0">
                <a:latin typeface="Times New Roman" pitchFamily="18" charset="0"/>
              </a:rPr>
              <a:t>  </a:t>
            </a:r>
            <a:endParaRPr lang="en-US" sz="3000" b="1" smtClean="0">
              <a:latin typeface="Times New Roman" pitchFamily="18" charset="0"/>
            </a:endParaRPr>
          </a:p>
          <a:p>
            <a:pPr eaLnBrk="1" hangingPunct="1">
              <a:lnSpc>
                <a:spcPct val="90000"/>
              </a:lnSpc>
              <a:defRPr/>
            </a:pPr>
            <a:endParaRPr lang="en-US" sz="3000" b="1" smtClean="0">
              <a:latin typeface="Times New Roman" pitchFamily="18" charset="0"/>
            </a:endParaRPr>
          </a:p>
          <a:p>
            <a:pPr eaLnBrk="1" hangingPunct="1">
              <a:lnSpc>
                <a:spcPct val="90000"/>
              </a:lnSpc>
              <a:defRPr/>
            </a:pPr>
            <a:endParaRPr lang="en-US" sz="3000" b="1"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381000" y="1295400"/>
            <a:ext cx="8229600" cy="4525963"/>
          </a:xfrm>
        </p:spPr>
        <p:txBody>
          <a:bodyPr/>
          <a:lstStyle/>
          <a:p>
            <a:pPr marL="742950" indent="-742950" algn="just" eaLnBrk="1" hangingPunct="1">
              <a:buFontTx/>
              <a:buAutoNum type="arabicPeriod" startAt="3"/>
            </a:pPr>
            <a:r>
              <a:rPr lang="en-US" b="1" smtClean="0">
                <a:latin typeface="Times New Roman" pitchFamily="18" charset="0"/>
                <a:cs typeface="Times New Roman" pitchFamily="18" charset="0"/>
              </a:rPr>
              <a:t>Payment for services rendered to local insurance companies with respect to reinsurance premiums payable to non-resident insurance or reinsurance companies;  -   12%    and</a:t>
            </a:r>
          </a:p>
          <a:p>
            <a:pPr marL="742950" indent="-742950" algn="just" eaLnBrk="1" hangingPunct="1">
              <a:buFontTx/>
              <a:buNone/>
            </a:pPr>
            <a:endParaRPr lang="en-US" b="1" smtClean="0">
              <a:latin typeface="Times New Roman" pitchFamily="18" charset="0"/>
              <a:cs typeface="Times New Roman" pitchFamily="18" charset="0"/>
            </a:endParaRPr>
          </a:p>
          <a:p>
            <a:pPr marL="742950" indent="-742950" algn="just" eaLnBrk="1" hangingPunct="1">
              <a:buFontTx/>
              <a:buNone/>
            </a:pPr>
            <a:r>
              <a:rPr lang="en-US" b="1" smtClean="0">
                <a:latin typeface="Times New Roman" pitchFamily="18" charset="0"/>
                <a:cs typeface="Times New Roman" pitchFamily="18" charset="0"/>
              </a:rPr>
              <a:t>4.    Services rendered in the Philippines by</a:t>
            </a:r>
          </a:p>
          <a:p>
            <a:pPr marL="742950" indent="-742950" algn="just" eaLnBrk="1" hangingPunct="1">
              <a:buFontTx/>
              <a:buNone/>
            </a:pPr>
            <a:r>
              <a:rPr lang="en-US" b="1" smtClean="0">
                <a:latin typeface="Times New Roman" pitchFamily="18" charset="0"/>
                <a:cs typeface="Times New Roman" pitchFamily="18" charset="0"/>
              </a:rPr>
              <a:t>       non-residents   -  12%</a:t>
            </a:r>
          </a:p>
        </p:txBody>
      </p:sp>
      <p:sp>
        <p:nvSpPr>
          <p:cNvPr id="4" name="Title 3"/>
          <p:cNvSpPr txBox="1">
            <a:spLocks/>
          </p:cNvSpPr>
          <p:nvPr/>
        </p:nvSpPr>
        <p:spPr>
          <a:xfrm>
            <a:off x="457200" y="139700"/>
            <a:ext cx="8229600" cy="1384300"/>
          </a:xfrm>
          <a:prstGeom prst="rect">
            <a:avLst/>
          </a:prstGeom>
        </p:spPr>
        <p:txBody>
          <a:bodyPr anchor="ctr">
            <a:normAutofit/>
          </a:bodyPr>
          <a:lstStyle/>
          <a:p>
            <a:pPr algn="ctr" fontAlgn="auto">
              <a:spcAft>
                <a:spcPts val="0"/>
              </a:spcAft>
              <a:defRPr/>
            </a:pPr>
            <a:r>
              <a:rPr lang="en-US" sz="3600" b="1" dirty="0">
                <a:latin typeface="Times New Roman" pitchFamily="18" charset="0"/>
                <a:ea typeface="+mj-ea"/>
                <a:cs typeface="Times New Roman" pitchFamily="18" charset="0"/>
              </a:rPr>
              <a:t>GOVERNMENT MONEY PAYMENT</a:t>
            </a:r>
            <a:endParaRPr lang="en-US" sz="3600" dirty="0">
              <a:latin typeface="+mj-lt"/>
              <a:ea typeface="+mj-ea"/>
              <a:cs typeface="+mj-cs"/>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7200" y="685800"/>
            <a:ext cx="8077200" cy="5324475"/>
          </a:xfrm>
          <a:prstGeom prst="rect">
            <a:avLst/>
          </a:prstGeom>
          <a:noFill/>
          <a:ln w="9525">
            <a:noFill/>
            <a:miter lim="800000"/>
            <a:headEnd/>
            <a:tailEnd/>
          </a:ln>
          <a:effectLst/>
        </p:spPr>
        <p:txBody>
          <a:bodyPr anchor="ctr">
            <a:spAutoFit/>
          </a:bodyPr>
          <a:lstStyle/>
          <a:p>
            <a:pPr algn="ctr">
              <a:tabLst>
                <a:tab pos="0" algn="l"/>
              </a:tabLst>
              <a:defRPr/>
            </a:pPr>
            <a:r>
              <a:rPr lang="en-US" sz="4000" b="1" dirty="0">
                <a:solidFill>
                  <a:srgbClr val="000099"/>
                </a:solidFill>
                <a:effectLst>
                  <a:outerShdw blurRad="38100" dist="38100" dir="2700000" algn="tl">
                    <a:srgbClr val="000000">
                      <a:alpha val="43137"/>
                    </a:srgbClr>
                  </a:outerShdw>
                </a:effectLst>
                <a:ea typeface="Times New Roman" pitchFamily="18" charset="0"/>
              </a:rPr>
              <a:t>STEP-BY-STEP </a:t>
            </a:r>
          </a:p>
          <a:p>
            <a:pPr algn="ctr">
              <a:tabLst>
                <a:tab pos="0" algn="l"/>
              </a:tabLst>
              <a:defRPr/>
            </a:pPr>
            <a:r>
              <a:rPr lang="en-US" sz="4000" b="1" dirty="0">
                <a:solidFill>
                  <a:srgbClr val="000099"/>
                </a:solidFill>
                <a:effectLst>
                  <a:outerShdw blurRad="38100" dist="38100" dir="2700000" algn="tl">
                    <a:srgbClr val="000000">
                      <a:alpha val="43137"/>
                    </a:srgbClr>
                  </a:outerShdw>
                </a:effectLst>
                <a:ea typeface="Times New Roman" pitchFamily="18" charset="0"/>
              </a:rPr>
              <a:t>PROCEDURES TO DETERMINE THE AMOUNT OF TAX </a:t>
            </a:r>
          </a:p>
          <a:p>
            <a:pPr algn="ctr">
              <a:tabLst>
                <a:tab pos="0" algn="l"/>
              </a:tabLst>
              <a:defRPr/>
            </a:pPr>
            <a:r>
              <a:rPr lang="en-US" sz="4000" b="1" dirty="0">
                <a:solidFill>
                  <a:srgbClr val="000099"/>
                </a:solidFill>
                <a:effectLst>
                  <a:outerShdw blurRad="38100" dist="38100" dir="2700000" algn="tl">
                    <a:srgbClr val="000000">
                      <a:alpha val="43137"/>
                    </a:srgbClr>
                  </a:outerShdw>
                </a:effectLst>
                <a:ea typeface="Times New Roman" pitchFamily="18" charset="0"/>
              </a:rPr>
              <a:t>TO BE WITHHELD</a:t>
            </a:r>
          </a:p>
          <a:p>
            <a:pPr algn="just">
              <a:tabLst>
                <a:tab pos="0" algn="l"/>
              </a:tabLst>
              <a:defRPr/>
            </a:pPr>
            <a:endParaRPr lang="en-US" sz="3600" b="1" i="1" dirty="0"/>
          </a:p>
          <a:p>
            <a:pPr algn="just">
              <a:tabLst>
                <a:tab pos="0" algn="l"/>
              </a:tabLst>
              <a:defRPr/>
            </a:pPr>
            <a:endParaRPr lang="en-US" sz="3600" dirty="0"/>
          </a:p>
          <a:p>
            <a:pPr algn="just" eaLnBrk="0" hangingPunct="0">
              <a:tabLst>
                <a:tab pos="0" algn="l"/>
              </a:tabLst>
              <a:defRPr/>
            </a:pPr>
            <a:r>
              <a:rPr lang="en-US" sz="3600" b="1" i="1" dirty="0">
                <a:solidFill>
                  <a:srgbClr val="00B050"/>
                </a:solidFill>
                <a:ea typeface="Times New Roman" pitchFamily="18" charset="0"/>
              </a:rPr>
              <a:t>[Section 2.79(B)(3) of Revenue Regulations (RR) No. 2-98, as last amended by RR 10-2008]</a:t>
            </a:r>
            <a:endParaRPr lang="en-US" sz="3600" dirty="0">
              <a:solidFill>
                <a:srgbClr val="00B05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 y="304800"/>
            <a:ext cx="8610600" cy="2308225"/>
          </a:xfrm>
          <a:prstGeom prst="rect">
            <a:avLst/>
          </a:prstGeom>
          <a:noFill/>
          <a:ln w="9525">
            <a:noFill/>
            <a:miter lim="800000"/>
            <a:headEnd/>
            <a:tailEnd/>
          </a:ln>
        </p:spPr>
        <p:txBody>
          <a:bodyPr anchor="ctr">
            <a:spAutoFit/>
          </a:bodyPr>
          <a:lstStyle/>
          <a:p>
            <a:pPr algn="just"/>
            <a:r>
              <a:rPr lang="en-US" sz="3600" b="1">
                <a:solidFill>
                  <a:srgbClr val="000099"/>
                </a:solidFill>
                <a:cs typeface="Times New Roman" pitchFamily="18" charset="0"/>
              </a:rPr>
              <a:t>STEP 1.  </a:t>
            </a:r>
            <a:r>
              <a:rPr lang="en-US" sz="3600" b="1">
                <a:solidFill>
                  <a:srgbClr val="000099"/>
                </a:solidFill>
                <a:latin typeface="Calibri" pitchFamily="34" charset="0"/>
                <a:ea typeface="Times New Roman" pitchFamily="18" charset="0"/>
                <a:cs typeface="Miriam" pitchFamily="2" charset="-79"/>
              </a:rPr>
              <a:t>USE THE APPROPRIATE WITHHOLDING TAX TABLE  </a:t>
            </a:r>
            <a:r>
              <a:rPr lang="en-US" sz="3600" b="1">
                <a:latin typeface="Calibri" pitchFamily="34" charset="0"/>
                <a:ea typeface="Times New Roman" pitchFamily="18" charset="0"/>
                <a:cs typeface="Miriam" pitchFamily="2" charset="-79"/>
              </a:rPr>
              <a:t>for the payroll period;  monthly, semi-monthly, weekly or daily as the case may be.</a:t>
            </a:r>
            <a:endParaRPr lang="en-US" sz="3600"/>
          </a:p>
        </p:txBody>
      </p:sp>
      <p:graphicFrame>
        <p:nvGraphicFramePr>
          <p:cNvPr id="6" name="Table 5"/>
          <p:cNvGraphicFramePr>
            <a:graphicFrameLocks noGrp="1"/>
          </p:cNvGraphicFramePr>
          <p:nvPr/>
        </p:nvGraphicFramePr>
        <p:xfrm>
          <a:off x="152400" y="2743200"/>
          <a:ext cx="8763001" cy="3752659"/>
        </p:xfrm>
        <a:graphic>
          <a:graphicData uri="http://schemas.openxmlformats.org/drawingml/2006/table">
            <a:tbl>
              <a:tblPr/>
              <a:tblGrid>
                <a:gridCol w="1391385"/>
                <a:gridCol w="643858"/>
                <a:gridCol w="744800"/>
                <a:gridCol w="688416"/>
                <a:gridCol w="843926"/>
                <a:gridCol w="802093"/>
                <a:gridCol w="887578"/>
                <a:gridCol w="929409"/>
                <a:gridCol w="902127"/>
                <a:gridCol w="929409"/>
              </a:tblGrid>
              <a:tr h="273714">
                <a:tc>
                  <a:txBody>
                    <a:bodyPr/>
                    <a:lstStyle/>
                    <a:p>
                      <a:pPr marL="0" marR="0">
                        <a:spcBef>
                          <a:spcPts val="0"/>
                        </a:spcBef>
                        <a:spcAft>
                          <a:spcPts val="0"/>
                        </a:spcAft>
                      </a:pPr>
                      <a:r>
                        <a:rPr lang="en-PH" sz="1400" dirty="0">
                          <a:latin typeface="Arial Black"/>
                          <a:ea typeface="Times New Roman"/>
                          <a:cs typeface="Times New Roman"/>
                        </a:rPr>
                        <a:t>WEEKLY</a:t>
                      </a:r>
                      <a:endParaRPr lang="en-US" sz="20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a:latin typeface="Helv"/>
                          <a:ea typeface="Times New Roman"/>
                          <a:cs typeface="Times New Roman"/>
                        </a:rPr>
                        <a:t> </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1</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2</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3</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4</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5</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6</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7</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000" b="1">
                          <a:latin typeface="Helv"/>
                          <a:ea typeface="Times New Roman"/>
                          <a:cs typeface="Times New Roman"/>
                        </a:rPr>
                        <a:t>8</a:t>
                      </a:r>
                      <a:endParaRPr lang="en-US" sz="12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51485">
                <a:tc>
                  <a:txBody>
                    <a:bodyPr/>
                    <a:lstStyle/>
                    <a:p>
                      <a:pPr marL="0" marR="0">
                        <a:spcBef>
                          <a:spcPts val="0"/>
                        </a:spcBef>
                        <a:spcAft>
                          <a:spcPts val="0"/>
                        </a:spcAft>
                      </a:pPr>
                      <a:r>
                        <a:rPr lang="en-PH" sz="1400" dirty="0">
                          <a:latin typeface="Arial Black"/>
                          <a:ea typeface="Times New Roman"/>
                          <a:cs typeface="Times New Roman"/>
                        </a:rPr>
                        <a:t>        Exemption</a:t>
                      </a:r>
                      <a:endParaRPr lang="en-US" sz="20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a:latin typeface="Helv"/>
                          <a:ea typeface="Times New Roman"/>
                          <a:cs typeface="Times New Roman"/>
                        </a:rPr>
                        <a:t>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dirty="0">
                          <a:latin typeface="Helv"/>
                          <a:ea typeface="Times New Roman"/>
                          <a:cs typeface="Times New Roman"/>
                        </a:rPr>
                        <a:t>0.00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dirty="0">
                          <a:latin typeface="Helv"/>
                          <a:ea typeface="Times New Roman"/>
                          <a:cs typeface="Times New Roman"/>
                        </a:rPr>
                        <a:t>0.00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a:latin typeface="Helv"/>
                          <a:ea typeface="Times New Roman"/>
                          <a:cs typeface="Times New Roman"/>
                        </a:rPr>
                        <a:t>9.62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a:latin typeface="Helv"/>
                          <a:ea typeface="Times New Roman"/>
                          <a:cs typeface="Times New Roman"/>
                        </a:rPr>
                        <a:t>48.08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a:latin typeface="Helv"/>
                          <a:ea typeface="Times New Roman"/>
                          <a:cs typeface="Times New Roman"/>
                        </a:rPr>
                        <a:t>163.46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a:latin typeface="Helv"/>
                          <a:ea typeface="Times New Roman"/>
                          <a:cs typeface="Times New Roman"/>
                        </a:rPr>
                        <a:t>432.69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b="1">
                          <a:latin typeface="Helv"/>
                          <a:ea typeface="Times New Roman"/>
                          <a:cs typeface="Times New Roman"/>
                        </a:rPr>
                        <a:t>961.54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b="1">
                          <a:latin typeface="Helv"/>
                          <a:ea typeface="Times New Roman"/>
                          <a:cs typeface="Times New Roman"/>
                        </a:rPr>
                        <a:t>2,403.85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60">
                <a:tc>
                  <a:txBody>
                    <a:bodyPr/>
                    <a:lstStyle/>
                    <a:p>
                      <a:pPr marL="0" marR="0">
                        <a:spcBef>
                          <a:spcPts val="0"/>
                        </a:spcBef>
                        <a:spcAft>
                          <a:spcPts val="0"/>
                        </a:spcAft>
                      </a:pPr>
                      <a:r>
                        <a:rPr lang="en-PH" sz="1200" dirty="0">
                          <a:latin typeface="Arial Black"/>
                          <a:ea typeface="Times New Roman"/>
                          <a:cs typeface="Times New Roman"/>
                        </a:rPr>
                        <a:t>Status           (`000P)</a:t>
                      </a:r>
                      <a:endParaRPr lang="en-US" sz="20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a:latin typeface="Helv"/>
                          <a:ea typeface="Times New Roman"/>
                          <a:cs typeface="Times New Roman"/>
                        </a:rPr>
                        <a:t>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a:latin typeface="Helv"/>
                          <a:ea typeface="Times New Roman"/>
                          <a:cs typeface="Times New Roman"/>
                        </a:rPr>
                        <a:t>+0% over</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dirty="0">
                          <a:latin typeface="Helv"/>
                          <a:ea typeface="Times New Roman"/>
                          <a:cs typeface="Times New Roman"/>
                        </a:rPr>
                        <a:t>+5% over</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dirty="0">
                          <a:latin typeface="Helv"/>
                          <a:ea typeface="Times New Roman"/>
                          <a:cs typeface="Times New Roman"/>
                        </a:rPr>
                        <a:t>+10% over</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dirty="0">
                          <a:latin typeface="Helv"/>
                          <a:ea typeface="Times New Roman"/>
                          <a:cs typeface="Times New Roman"/>
                        </a:rPr>
                        <a:t>+15% over</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dirty="0">
                          <a:latin typeface="Helv"/>
                          <a:ea typeface="Times New Roman"/>
                          <a:cs typeface="Times New Roman"/>
                        </a:rPr>
                        <a:t>+20% over</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a:latin typeface="Helv"/>
                          <a:ea typeface="Times New Roman"/>
                          <a:cs typeface="Times New Roman"/>
                        </a:rPr>
                        <a:t>+25% over</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400" b="1">
                          <a:latin typeface="Helv"/>
                          <a:ea typeface="Times New Roman"/>
                          <a:cs typeface="Times New Roman"/>
                        </a:rPr>
                        <a:t>+30% over</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b="1">
                          <a:latin typeface="Helv"/>
                          <a:ea typeface="Times New Roman"/>
                          <a:cs typeface="Times New Roman"/>
                        </a:rPr>
                        <a:t>+32% over</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35">
                <a:tc gridSpan="10">
                  <a:txBody>
                    <a:bodyPr/>
                    <a:lstStyle/>
                    <a:p>
                      <a:pPr marL="0" marR="0">
                        <a:spcBef>
                          <a:spcPts val="0"/>
                        </a:spcBef>
                        <a:spcAft>
                          <a:spcPts val="0"/>
                        </a:spcAft>
                      </a:pPr>
                      <a:r>
                        <a:rPr lang="en-PH" sz="1200" dirty="0">
                          <a:latin typeface="Arial Black"/>
                          <a:ea typeface="Times New Roman"/>
                          <a:cs typeface="Times New Roman"/>
                        </a:rPr>
                        <a:t>A. Table for employees without qualified dependent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435">
                <a:tc>
                  <a:txBody>
                    <a:bodyPr/>
                    <a:lstStyle/>
                    <a:p>
                      <a:pPr marL="0" marR="0">
                        <a:spcBef>
                          <a:spcPts val="0"/>
                        </a:spcBef>
                        <a:spcAft>
                          <a:spcPts val="0"/>
                        </a:spcAft>
                      </a:pPr>
                      <a:r>
                        <a:rPr lang="en-PH" sz="1100">
                          <a:latin typeface="Arial Black"/>
                          <a:ea typeface="Times New Roman"/>
                          <a:cs typeface="Times New Roman"/>
                        </a:rPr>
                        <a:t> 1. Z</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dirty="0">
                          <a:latin typeface="Helv"/>
                          <a:ea typeface="Times New Roman"/>
                          <a:cs typeface="Times New Roman"/>
                        </a:rPr>
                        <a:t>0.0 </a:t>
                      </a:r>
                      <a:endParaRPr lang="en-US" sz="20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0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192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577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1,346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2,692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4,808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9,615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45">
                <a:tc>
                  <a:txBody>
                    <a:bodyPr/>
                    <a:lstStyle/>
                    <a:p>
                      <a:pPr marL="0" marR="0">
                        <a:spcBef>
                          <a:spcPts val="0"/>
                        </a:spcBef>
                        <a:spcAft>
                          <a:spcPts val="0"/>
                        </a:spcAft>
                      </a:pPr>
                      <a:r>
                        <a:rPr lang="en-PH" sz="1100">
                          <a:latin typeface="Arial Black"/>
                          <a:ea typeface="Times New Roman"/>
                          <a:cs typeface="Times New Roman"/>
                        </a:rPr>
                        <a:t> 2. S/ME</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dirty="0">
                          <a:latin typeface="Helv"/>
                          <a:ea typeface="Times New Roman"/>
                          <a:cs typeface="Times New Roman"/>
                        </a:rPr>
                        <a:t>50.0 </a:t>
                      </a:r>
                      <a:endParaRPr lang="en-US" sz="20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1</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962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1,154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1,538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2,308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3,654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5,769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10,577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35">
                <a:tc gridSpan="10">
                  <a:txBody>
                    <a:bodyPr/>
                    <a:lstStyle/>
                    <a:p>
                      <a:pPr marL="0" marR="0">
                        <a:spcBef>
                          <a:spcPts val="0"/>
                        </a:spcBef>
                        <a:spcAft>
                          <a:spcPts val="0"/>
                        </a:spcAft>
                      </a:pPr>
                      <a:r>
                        <a:rPr lang="en-PH" sz="1200" dirty="0">
                          <a:latin typeface="Arial Black"/>
                          <a:ea typeface="Times New Roman"/>
                          <a:cs typeface="Times New Roman"/>
                        </a:rPr>
                        <a:t>B. Table for  employee with qualified dependent child(</a:t>
                      </a:r>
                      <a:r>
                        <a:rPr lang="en-PH" sz="1200" dirty="0" err="1">
                          <a:latin typeface="Arial Black"/>
                          <a:ea typeface="Times New Roman"/>
                          <a:cs typeface="Times New Roman"/>
                        </a:rPr>
                        <a:t>ren</a:t>
                      </a:r>
                      <a:r>
                        <a:rPr lang="en-PH" sz="1200" dirty="0">
                          <a:latin typeface="Arial Black"/>
                          <a:ea typeface="Times New Roman"/>
                          <a:cs typeface="Times New Roman"/>
                        </a:rPr>
                        <a:t>)</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435">
                <a:tc>
                  <a:txBody>
                    <a:bodyPr/>
                    <a:lstStyle/>
                    <a:p>
                      <a:pPr marL="0" marR="0">
                        <a:spcBef>
                          <a:spcPts val="0"/>
                        </a:spcBef>
                        <a:spcAft>
                          <a:spcPts val="0"/>
                        </a:spcAft>
                      </a:pPr>
                      <a:r>
                        <a:rPr lang="en-PH" sz="1100">
                          <a:latin typeface="Arial Black"/>
                          <a:ea typeface="Times New Roman"/>
                          <a:cs typeface="Times New Roman"/>
                        </a:rPr>
                        <a:t> 1. ME1 / S1</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a:latin typeface="Helv"/>
                          <a:ea typeface="Times New Roman"/>
                          <a:cs typeface="Times New Roman"/>
                        </a:rPr>
                        <a:t>75.0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1</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1,442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1,635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2,019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2,788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4,135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6,250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11,058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85">
                <a:tc>
                  <a:txBody>
                    <a:bodyPr/>
                    <a:lstStyle/>
                    <a:p>
                      <a:pPr marL="0" marR="0">
                        <a:spcBef>
                          <a:spcPts val="0"/>
                        </a:spcBef>
                        <a:spcAft>
                          <a:spcPts val="0"/>
                        </a:spcAft>
                      </a:pPr>
                      <a:r>
                        <a:rPr lang="en-PH" sz="1100">
                          <a:latin typeface="Arial Black"/>
                          <a:ea typeface="Times New Roman"/>
                          <a:cs typeface="Times New Roman"/>
                        </a:rPr>
                        <a:t> 2. ME2 / S2</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400">
                          <a:latin typeface="Helv"/>
                          <a:ea typeface="Times New Roman"/>
                          <a:cs typeface="Times New Roman"/>
                        </a:rPr>
                        <a:t>100.0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dirty="0">
                          <a:latin typeface="Helv"/>
                          <a:ea typeface="Times New Roman"/>
                          <a:cs typeface="Times New Roman"/>
                        </a:rPr>
                        <a:t>1</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dirty="0">
                          <a:latin typeface="Helv"/>
                          <a:ea typeface="Times New Roman"/>
                          <a:cs typeface="Times New Roman"/>
                        </a:rPr>
                        <a:t>1,923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2,115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2,500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3,269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dirty="0">
                          <a:latin typeface="Helv"/>
                          <a:ea typeface="Times New Roman"/>
                          <a:cs typeface="Times New Roman"/>
                        </a:rPr>
                        <a:t>4,615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PH" sz="1600">
                          <a:latin typeface="Helv"/>
                          <a:ea typeface="Times New Roman"/>
                          <a:cs typeface="Times New Roman"/>
                        </a:rPr>
                        <a:t>6,731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11,538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85">
                <a:tc>
                  <a:txBody>
                    <a:bodyPr/>
                    <a:lstStyle/>
                    <a:p>
                      <a:pPr marL="0" marR="0">
                        <a:spcBef>
                          <a:spcPts val="0"/>
                        </a:spcBef>
                        <a:spcAft>
                          <a:spcPts val="0"/>
                        </a:spcAft>
                      </a:pPr>
                      <a:r>
                        <a:rPr lang="en-PH" sz="1100">
                          <a:latin typeface="Arial Black"/>
                          <a:ea typeface="Times New Roman"/>
                          <a:cs typeface="Times New Roman"/>
                        </a:rPr>
                        <a:t> 3. ME3 / S3</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a:latin typeface="Helv"/>
                          <a:ea typeface="Times New Roman"/>
                          <a:cs typeface="Times New Roman"/>
                        </a:rPr>
                        <a:t>125.0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2,404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2,596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2,981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3,750 </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5,096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7,212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12,019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85">
                <a:tc>
                  <a:txBody>
                    <a:bodyPr/>
                    <a:lstStyle/>
                    <a:p>
                      <a:pPr marL="0" marR="0">
                        <a:spcBef>
                          <a:spcPts val="0"/>
                        </a:spcBef>
                        <a:spcAft>
                          <a:spcPts val="0"/>
                        </a:spcAft>
                      </a:pPr>
                      <a:r>
                        <a:rPr lang="en-PH" sz="1100">
                          <a:latin typeface="Arial Black"/>
                          <a:ea typeface="Times New Roman"/>
                          <a:cs typeface="Times New Roman"/>
                        </a:rPr>
                        <a:t> 4. ME4 / S4</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400">
                          <a:latin typeface="Helv"/>
                          <a:ea typeface="Times New Roman"/>
                          <a:cs typeface="Times New Roman"/>
                        </a:rPr>
                        <a:t>150.0 </a:t>
                      </a:r>
                      <a:endParaRPr lang="en-US" sz="20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2,885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3,077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3,462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4,231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5,577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7,692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PH" sz="1600" dirty="0">
                          <a:latin typeface="Helv"/>
                          <a:ea typeface="Times New Roman"/>
                          <a:cs typeface="Times New Roman"/>
                        </a:rPr>
                        <a:t>12,500 </a:t>
                      </a:r>
                      <a:endParaRPr lang="en-US" sz="2400" dirty="0">
                        <a:latin typeface="Times New Roman"/>
                        <a:ea typeface="Times New Roman"/>
                        <a:cs typeface="Times New Roman"/>
                      </a:endParaRPr>
                    </a:p>
                  </a:txBody>
                  <a:tcPr marL="68324" marR="6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533400"/>
          <a:ext cx="8686800" cy="6019796"/>
        </p:xfrm>
        <a:graphic>
          <a:graphicData uri="http://schemas.openxmlformats.org/drawingml/2006/table">
            <a:tbl>
              <a:tblPr/>
              <a:tblGrid>
                <a:gridCol w="1370880"/>
                <a:gridCol w="698359"/>
                <a:gridCol w="567300"/>
                <a:gridCol w="775122"/>
                <a:gridCol w="775122"/>
                <a:gridCol w="808824"/>
                <a:gridCol w="842524"/>
                <a:gridCol w="931458"/>
                <a:gridCol w="999795"/>
                <a:gridCol w="917416"/>
              </a:tblGrid>
              <a:tr h="530846">
                <a:tc>
                  <a:txBody>
                    <a:bodyPr/>
                    <a:lstStyle/>
                    <a:p>
                      <a:pPr marL="0" marR="0">
                        <a:spcBef>
                          <a:spcPts val="0"/>
                        </a:spcBef>
                        <a:spcAft>
                          <a:spcPts val="0"/>
                        </a:spcAft>
                      </a:pPr>
                      <a:r>
                        <a:rPr lang="en-PH" sz="1600" b="1" dirty="0" smtClean="0">
                          <a:latin typeface="Arial Black"/>
                          <a:ea typeface="Times New Roman"/>
                          <a:cs typeface="Times New Roman"/>
                        </a:rPr>
                        <a:t>MONTHLY</a:t>
                      </a:r>
                      <a:endParaRPr lang="en-US" sz="2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600">
                          <a:latin typeface="Helv"/>
                          <a:ea typeface="Times New Roman"/>
                          <a:cs typeface="Times New Roman"/>
                        </a:rPr>
                        <a:t> </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1</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2</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3</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4</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5</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6</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7</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PH" sz="1800" b="1">
                          <a:latin typeface="Helv"/>
                          <a:ea typeface="Times New Roman"/>
                          <a:cs typeface="Times New Roman"/>
                        </a:rPr>
                        <a:t>8</a:t>
                      </a:r>
                      <a:endParaRPr lang="en-US" sz="28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9354">
                <a:tc>
                  <a:txBody>
                    <a:bodyPr/>
                    <a:lstStyle/>
                    <a:p>
                      <a:pPr marL="0" marR="0">
                        <a:spcBef>
                          <a:spcPts val="0"/>
                        </a:spcBef>
                        <a:spcAft>
                          <a:spcPts val="0"/>
                        </a:spcAft>
                      </a:pPr>
                      <a:r>
                        <a:rPr lang="en-PH" sz="1600" dirty="0">
                          <a:latin typeface="Arial Black"/>
                          <a:ea typeface="Times New Roman"/>
                          <a:cs typeface="Times New Roman"/>
                        </a:rPr>
                        <a:t>        Exemption</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dirty="0">
                          <a:latin typeface="Helv"/>
                          <a:ea typeface="Times New Roman"/>
                          <a:cs typeface="Times New Roman"/>
                        </a:rPr>
                        <a:t>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a:latin typeface="Helv"/>
                          <a:ea typeface="Times New Roman"/>
                          <a:cs typeface="Times New Roman"/>
                        </a:rPr>
                        <a:t>0.00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a:latin typeface="Helv"/>
                          <a:ea typeface="Times New Roman"/>
                          <a:cs typeface="Times New Roman"/>
                        </a:rPr>
                        <a:t>41.67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b="1">
                          <a:latin typeface="Helv"/>
                          <a:ea typeface="Times New Roman"/>
                          <a:cs typeface="Times New Roman"/>
                        </a:rPr>
                        <a:t>208.33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a:latin typeface="Helv"/>
                          <a:ea typeface="Times New Roman"/>
                          <a:cs typeface="Times New Roman"/>
                        </a:rPr>
                        <a:t>708.33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a:latin typeface="Helv"/>
                          <a:ea typeface="Times New Roman"/>
                          <a:cs typeface="Times New Roman"/>
                        </a:rPr>
                        <a:t>1,875.00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dirty="0">
                          <a:latin typeface="Helv"/>
                          <a:ea typeface="Times New Roman"/>
                          <a:cs typeface="Times New Roman"/>
                        </a:rPr>
                        <a:t>4,166.67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b="1">
                          <a:latin typeface="Helv"/>
                          <a:ea typeface="Times New Roman"/>
                          <a:cs typeface="Times New Roman"/>
                        </a:rPr>
                        <a:t>10,416.67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418">
                <a:tc>
                  <a:txBody>
                    <a:bodyPr/>
                    <a:lstStyle/>
                    <a:p>
                      <a:pPr marL="0" marR="0">
                        <a:spcBef>
                          <a:spcPts val="0"/>
                        </a:spcBef>
                        <a:spcAft>
                          <a:spcPts val="0"/>
                        </a:spcAft>
                      </a:pPr>
                      <a:r>
                        <a:rPr lang="en-PH" sz="1400" dirty="0">
                          <a:latin typeface="Arial Black"/>
                          <a:ea typeface="Times New Roman"/>
                          <a:cs typeface="Times New Roman"/>
                        </a:rPr>
                        <a:t>Status           (`000P)</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+0%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+5%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+10%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400" b="1" dirty="0">
                          <a:latin typeface="Helv"/>
                          <a:ea typeface="Times New Roman"/>
                          <a:cs typeface="Times New Roman"/>
                        </a:rPr>
                        <a:t>+15%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+20%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+25%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+30%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400" b="1" dirty="0">
                          <a:latin typeface="Helv"/>
                          <a:ea typeface="Times New Roman"/>
                          <a:cs typeface="Times New Roman"/>
                        </a:rPr>
                        <a:t>+32% over</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62">
                <a:tc gridSpan="10">
                  <a:txBody>
                    <a:bodyPr/>
                    <a:lstStyle/>
                    <a:p>
                      <a:pPr marL="0" marR="0" algn="l">
                        <a:spcBef>
                          <a:spcPts val="0"/>
                        </a:spcBef>
                        <a:spcAft>
                          <a:spcPts val="0"/>
                        </a:spcAft>
                      </a:pPr>
                      <a:r>
                        <a:rPr lang="en-PH" sz="1200" dirty="0">
                          <a:latin typeface="Arial Black"/>
                          <a:ea typeface="Times New Roman"/>
                          <a:cs typeface="Times New Roman"/>
                        </a:rPr>
                        <a:t>A. Table for employees without qualified dependent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7762">
                <a:tc>
                  <a:txBody>
                    <a:bodyPr/>
                    <a:lstStyle/>
                    <a:p>
                      <a:pPr marL="0" marR="0">
                        <a:spcBef>
                          <a:spcPts val="0"/>
                        </a:spcBef>
                        <a:spcAft>
                          <a:spcPts val="0"/>
                        </a:spcAft>
                      </a:pPr>
                      <a:r>
                        <a:rPr lang="en-PH" sz="1200">
                          <a:latin typeface="Arial Black"/>
                          <a:ea typeface="Times New Roman"/>
                          <a:cs typeface="Times New Roman"/>
                        </a:rPr>
                        <a:t> 1. Z</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833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2,500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5,833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11,667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20,833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41,667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303">
                <a:tc>
                  <a:txBody>
                    <a:bodyPr/>
                    <a:lstStyle/>
                    <a:p>
                      <a:pPr marL="0" marR="0">
                        <a:spcBef>
                          <a:spcPts val="0"/>
                        </a:spcBef>
                        <a:spcAft>
                          <a:spcPts val="0"/>
                        </a:spcAft>
                      </a:pPr>
                      <a:r>
                        <a:rPr lang="en-PH" sz="1200">
                          <a:latin typeface="Arial Black"/>
                          <a:ea typeface="Times New Roman"/>
                          <a:cs typeface="Times New Roman"/>
                        </a:rPr>
                        <a:t> 2. S/ME</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50.0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4,167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5,000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6,667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10,000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15,833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25,000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45,833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62">
                <a:tc gridSpan="10">
                  <a:txBody>
                    <a:bodyPr/>
                    <a:lstStyle/>
                    <a:p>
                      <a:pPr marL="0" marR="0" algn="l">
                        <a:spcBef>
                          <a:spcPts val="0"/>
                        </a:spcBef>
                        <a:spcAft>
                          <a:spcPts val="0"/>
                        </a:spcAft>
                      </a:pPr>
                      <a:r>
                        <a:rPr lang="en-PH" sz="1200" dirty="0">
                          <a:latin typeface="Arial Black"/>
                          <a:ea typeface="Times New Roman"/>
                          <a:cs typeface="Times New Roman"/>
                        </a:rPr>
                        <a:t>B. Table for  employee with qualified dependent child(</a:t>
                      </a:r>
                      <a:r>
                        <a:rPr lang="en-PH" sz="1200" dirty="0" err="1">
                          <a:latin typeface="Arial Black"/>
                          <a:ea typeface="Times New Roman"/>
                          <a:cs typeface="Times New Roman"/>
                        </a:rPr>
                        <a:t>ren</a:t>
                      </a:r>
                      <a:r>
                        <a:rPr lang="en-PH" sz="1200" dirty="0">
                          <a:latin typeface="Arial Black"/>
                          <a:ea typeface="Times New Roman"/>
                          <a:cs typeface="Times New Roman"/>
                        </a:rPr>
                        <a:t>)</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7762">
                <a:tc>
                  <a:txBody>
                    <a:bodyPr/>
                    <a:lstStyle/>
                    <a:p>
                      <a:pPr marL="0" marR="0">
                        <a:spcBef>
                          <a:spcPts val="0"/>
                        </a:spcBef>
                        <a:spcAft>
                          <a:spcPts val="0"/>
                        </a:spcAft>
                      </a:pPr>
                      <a:r>
                        <a:rPr lang="en-PH" sz="1200">
                          <a:latin typeface="Arial Black"/>
                          <a:ea typeface="Times New Roman"/>
                          <a:cs typeface="Times New Roman"/>
                        </a:rPr>
                        <a:t> 1. ME1 / S1</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75.0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6,250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7,083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8,750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12,083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17,917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27,083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47,917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62">
                <a:tc>
                  <a:txBody>
                    <a:bodyPr/>
                    <a:lstStyle/>
                    <a:p>
                      <a:pPr marL="0" marR="0">
                        <a:spcBef>
                          <a:spcPts val="0"/>
                        </a:spcBef>
                        <a:spcAft>
                          <a:spcPts val="0"/>
                        </a:spcAft>
                      </a:pPr>
                      <a:r>
                        <a:rPr lang="en-PH" sz="1200">
                          <a:latin typeface="Arial Black"/>
                          <a:ea typeface="Times New Roman"/>
                          <a:cs typeface="Times New Roman"/>
                        </a:rPr>
                        <a:t> 2. ME2 / S2</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100.0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dirty="0">
                          <a:latin typeface="Helv"/>
                          <a:ea typeface="Times New Roman"/>
                          <a:cs typeface="Times New Roman"/>
                        </a:rPr>
                        <a:t>8,333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dirty="0">
                          <a:latin typeface="Helv"/>
                          <a:ea typeface="Times New Roman"/>
                          <a:cs typeface="Times New Roman"/>
                        </a:rPr>
                        <a:t>9,167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PH" sz="1600">
                          <a:latin typeface="Helv"/>
                          <a:ea typeface="Times New Roman"/>
                          <a:cs typeface="Times New Roman"/>
                        </a:rPr>
                        <a:t>10,833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14,167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20,000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29,167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50,000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62">
                <a:tc>
                  <a:txBody>
                    <a:bodyPr/>
                    <a:lstStyle/>
                    <a:p>
                      <a:pPr marL="0" marR="0">
                        <a:spcBef>
                          <a:spcPts val="0"/>
                        </a:spcBef>
                        <a:spcAft>
                          <a:spcPts val="0"/>
                        </a:spcAft>
                      </a:pPr>
                      <a:r>
                        <a:rPr lang="en-PH" sz="1200">
                          <a:latin typeface="Arial Black"/>
                          <a:ea typeface="Times New Roman"/>
                          <a:cs typeface="Times New Roman"/>
                        </a:rPr>
                        <a:t> 3. ME3 / S3</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125.0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10,417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11,250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12,917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16,250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22,083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31,250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52,083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303">
                <a:tc>
                  <a:txBody>
                    <a:bodyPr/>
                    <a:lstStyle/>
                    <a:p>
                      <a:pPr marL="0" marR="0">
                        <a:spcBef>
                          <a:spcPts val="0"/>
                        </a:spcBef>
                        <a:spcAft>
                          <a:spcPts val="0"/>
                        </a:spcAft>
                      </a:pPr>
                      <a:r>
                        <a:rPr lang="en-PH" sz="1200">
                          <a:latin typeface="Arial Black"/>
                          <a:ea typeface="Times New Roman"/>
                          <a:cs typeface="Times New Roman"/>
                        </a:rPr>
                        <a:t> 4. ME4 / S4</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150.0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a:latin typeface="Helv"/>
                          <a:ea typeface="Times New Roman"/>
                          <a:cs typeface="Times New Roman"/>
                        </a:rPr>
                        <a:t>12,500 </a:t>
                      </a:r>
                      <a:endParaRPr lang="en-US"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13,333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15,000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18,333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24,167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33,333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PH" sz="1600" dirty="0">
                          <a:latin typeface="Helv"/>
                          <a:ea typeface="Times New Roman"/>
                          <a:cs typeface="Times New Roman"/>
                        </a:rPr>
                        <a:t>54,167 </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447800" y="577850"/>
            <a:ext cx="76200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a:effectLst>
                  <a:outerShdw blurRad="38100" dist="38100" dir="2700000" algn="tl">
                    <a:srgbClr val="000000"/>
                  </a:outerShdw>
                </a:effectLst>
                <a:latin typeface="Times New Roman" charset="0"/>
              </a:rPr>
              <a:t>ALLOWABLE EXEMPTIONS</a:t>
            </a:r>
          </a:p>
        </p:txBody>
      </p:sp>
      <p:sp>
        <p:nvSpPr>
          <p:cNvPr id="8196" name="Text Box 4"/>
          <p:cNvSpPr txBox="1">
            <a:spLocks noChangeArrowheads="1"/>
          </p:cNvSpPr>
          <p:nvPr/>
        </p:nvSpPr>
        <p:spPr bwMode="auto">
          <a:xfrm>
            <a:off x="533400" y="2133600"/>
            <a:ext cx="8001000" cy="2032000"/>
          </a:xfrm>
          <a:prstGeom prst="rect">
            <a:avLst/>
          </a:prstGeom>
          <a:noFill/>
          <a:ln w="9525">
            <a:noFill/>
            <a:miter lim="800000"/>
            <a:headEnd/>
            <a:tailEnd/>
          </a:ln>
        </p:spPr>
        <p:txBody>
          <a:bodyPr>
            <a:spAutoFit/>
          </a:bodyPr>
          <a:lstStyle/>
          <a:p>
            <a:pPr eaLnBrk="0" hangingPunct="0">
              <a:spcBef>
                <a:spcPct val="50000"/>
              </a:spcBef>
              <a:buFontTx/>
              <a:buChar char="•"/>
            </a:pPr>
            <a:r>
              <a:rPr lang="en-US" sz="2800" b="1">
                <a:latin typeface="Times New Roman" charset="0"/>
              </a:rPr>
              <a:t>  </a:t>
            </a:r>
            <a:r>
              <a:rPr lang="en-US" sz="2800" b="1" i="1">
                <a:latin typeface="Times New Roman" charset="0"/>
              </a:rPr>
              <a:t>PERSONAL EXEMPTIONS</a:t>
            </a:r>
            <a:r>
              <a:rPr lang="en-US" sz="2800" b="1">
                <a:latin typeface="Times New Roman" charset="0"/>
              </a:rPr>
              <a:t>  allowed for        	individuals:   P50,000.00  (</a:t>
            </a:r>
            <a:r>
              <a:rPr lang="en-US" sz="2800" b="1">
                <a:latin typeface="Arial Rounded MT Bold" pitchFamily="34" charset="0"/>
              </a:rPr>
              <a:t>50% beginning     	July 6, 2008 / 100% beginning 2009</a:t>
            </a:r>
            <a:r>
              <a:rPr lang="en-US" sz="2800" b="1">
                <a:latin typeface="Times New Roman" charset="0"/>
              </a:rPr>
              <a:t> )</a:t>
            </a:r>
          </a:p>
          <a:p>
            <a:pPr eaLnBrk="0" hangingPunct="0">
              <a:spcBef>
                <a:spcPct val="50000"/>
              </a:spcBef>
            </a:pPr>
            <a:r>
              <a:rPr lang="en-US" sz="2800" b="1">
                <a:latin typeface="Times New Roman" charset="0"/>
              </a:rPr>
              <a:t>       </a:t>
            </a:r>
            <a:r>
              <a:rPr lang="en-US" sz="2400" b="1">
                <a:latin typeface="Times New Roman" charset="0"/>
              </a:rPr>
              <a:t>(pursuant to RA 9504 as implemented by RR 10-2008)</a:t>
            </a:r>
          </a:p>
        </p:txBody>
      </p:sp>
      <p:sp>
        <p:nvSpPr>
          <p:cNvPr id="8198" name="Text Box 6"/>
          <p:cNvSpPr txBox="1">
            <a:spLocks noChangeArrowheads="1"/>
          </p:cNvSpPr>
          <p:nvPr/>
        </p:nvSpPr>
        <p:spPr bwMode="auto">
          <a:xfrm>
            <a:off x="1371600" y="2286000"/>
            <a:ext cx="6400800" cy="1016000"/>
          </a:xfrm>
          <a:prstGeom prst="rect">
            <a:avLst/>
          </a:prstGeom>
          <a:noFill/>
          <a:ln w="9525">
            <a:noFill/>
            <a:miter lim="800000"/>
            <a:headEnd/>
            <a:tailEnd/>
          </a:ln>
        </p:spPr>
        <p:txBody>
          <a:bodyPr>
            <a:spAutoFit/>
          </a:bodyPr>
          <a:lstStyle/>
          <a:p>
            <a:pPr eaLnBrk="0" hangingPunct="0">
              <a:spcBef>
                <a:spcPct val="50000"/>
              </a:spcBef>
            </a:pPr>
            <a:endParaRPr lang="en-US" sz="2400">
              <a:latin typeface="Times New Roman" charset="0"/>
            </a:endParaRPr>
          </a:p>
          <a:p>
            <a:pPr eaLnBrk="0" hangingPunct="0">
              <a:spcBef>
                <a:spcPct val="50000"/>
              </a:spcBef>
            </a:pPr>
            <a:endParaRPr lang="en-US" sz="2400">
              <a:latin typeface="Times New Roman" charset="0"/>
            </a:endParaRPr>
          </a:p>
        </p:txBody>
      </p:sp>
      <p:sp>
        <p:nvSpPr>
          <p:cNvPr id="8199" name="Text Box 7"/>
          <p:cNvSpPr txBox="1">
            <a:spLocks noChangeArrowheads="1"/>
          </p:cNvSpPr>
          <p:nvPr/>
        </p:nvSpPr>
        <p:spPr bwMode="auto">
          <a:xfrm>
            <a:off x="533400" y="4343400"/>
            <a:ext cx="7696200" cy="1569660"/>
          </a:xfrm>
          <a:prstGeom prst="rect">
            <a:avLst/>
          </a:prstGeom>
          <a:noFill/>
          <a:ln w="9525">
            <a:noFill/>
            <a:miter lim="800000"/>
            <a:headEnd/>
            <a:tailEnd/>
          </a:ln>
        </p:spPr>
        <p:txBody>
          <a:bodyPr>
            <a:spAutoFit/>
          </a:bodyPr>
          <a:lstStyle/>
          <a:p>
            <a:pPr algn="ctr" eaLnBrk="0" hangingPunct="0">
              <a:spcBef>
                <a:spcPct val="50000"/>
              </a:spcBef>
              <a:buFontTx/>
              <a:buChar char="•"/>
            </a:pPr>
            <a:r>
              <a:rPr lang="en-US" sz="3200" b="1" i="1" dirty="0">
                <a:latin typeface="Times New Roman" charset="0"/>
              </a:rPr>
              <a:t> ADDITIONAL EXEMPTIONS</a:t>
            </a:r>
            <a:r>
              <a:rPr lang="en-US" sz="3200" b="1" dirty="0">
                <a:latin typeface="Times New Roman" charset="0"/>
              </a:rPr>
              <a:t> </a:t>
            </a:r>
            <a:r>
              <a:rPr lang="en-US" sz="3200" b="1" dirty="0">
                <a:latin typeface="Arial Rounded MT Bold" pitchFamily="34" charset="0"/>
              </a:rPr>
              <a:t>for each 	qualified dependent child not 	exceeding </a:t>
            </a:r>
            <a:r>
              <a:rPr lang="en-US" sz="3200" b="1" dirty="0" smtClean="0">
                <a:latin typeface="Arial Rounded MT Bold" pitchFamily="34" charset="0"/>
              </a:rPr>
              <a:t>four </a:t>
            </a:r>
            <a:r>
              <a:rPr lang="en-US" sz="3200" b="1" dirty="0">
                <a:latin typeface="Arial Rounded MT Bold" pitchFamily="34" charset="0"/>
              </a:rPr>
              <a:t>(4)  -   P25,000.00</a:t>
            </a:r>
          </a:p>
        </p:txBody>
      </p:sp>
      <p:sp>
        <p:nvSpPr>
          <p:cNvPr id="15366" name="Text Box 8"/>
          <p:cNvSpPr txBox="1">
            <a:spLocks noChangeArrowheads="1"/>
          </p:cNvSpPr>
          <p:nvPr/>
        </p:nvSpPr>
        <p:spPr bwMode="auto">
          <a:xfrm>
            <a:off x="1447800" y="5029200"/>
            <a:ext cx="6477000" cy="1016000"/>
          </a:xfrm>
          <a:prstGeom prst="rect">
            <a:avLst/>
          </a:prstGeom>
          <a:noFill/>
          <a:ln w="9525">
            <a:noFill/>
            <a:miter lim="800000"/>
            <a:headEnd/>
            <a:tailEnd/>
          </a:ln>
        </p:spPr>
        <p:txBody>
          <a:bodyPr>
            <a:spAutoFit/>
          </a:bodyPr>
          <a:lstStyle/>
          <a:p>
            <a:pPr eaLnBrk="0" hangingPunct="0">
              <a:spcBef>
                <a:spcPct val="50000"/>
              </a:spcBef>
            </a:pPr>
            <a:endParaRPr lang="en-US" sz="2400">
              <a:latin typeface="Times New Roman" charset="0"/>
            </a:endParaRPr>
          </a:p>
          <a:p>
            <a:pPr eaLnBrk="0" hangingPunct="0">
              <a:spcBef>
                <a:spcPct val="50000"/>
              </a:spcBef>
            </a:pPr>
            <a:endParaRPr lang="en-US" sz="24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500" fill="hold"/>
                                        <p:tgtEl>
                                          <p:spTgt spid="819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6">
                                            <p:txEl>
                                              <p:pRg st="1" end="1"/>
                                            </p:txEl>
                                          </p:spTgt>
                                        </p:tgtEl>
                                        <p:attrNameLst>
                                          <p:attrName>style.visibility</p:attrName>
                                        </p:attrNameLst>
                                      </p:cBhvr>
                                      <p:to>
                                        <p:strVal val="visible"/>
                                      </p:to>
                                    </p:set>
                                    <p:anim calcmode="lin" valueType="num">
                                      <p:cBhvr additive="base">
                                        <p:cTn id="19" dur="500" fill="hold"/>
                                        <p:tgtEl>
                                          <p:spTgt spid="819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nodePh="1">
                                  <p:stCondLst>
                                    <p:cond delay="0"/>
                                  </p:stCondLst>
                                  <p:endCondLst>
                                    <p:cond evt="begin" delay="0">
                                      <p:tn val="23"/>
                                    </p:cond>
                                  </p:endCondLst>
                                  <p:childTnLst>
                                    <p:set>
                                      <p:cBhvr>
                                        <p:cTn id="24" dur="1" fill="hold">
                                          <p:stCondLst>
                                            <p:cond delay="0"/>
                                          </p:stCondLst>
                                        </p:cTn>
                                        <p:tgtEl>
                                          <p:spTgt spid="8198">
                                            <p:txEl>
                                              <p:pRg st="0" end="0"/>
                                            </p:txEl>
                                          </p:spTgt>
                                        </p:tgtEl>
                                        <p:attrNameLst>
                                          <p:attrName>style.visibility</p:attrName>
                                        </p:attrNameLst>
                                      </p:cBhvr>
                                      <p:to>
                                        <p:strVal val="visible"/>
                                      </p:to>
                                    </p:set>
                                    <p:anim calcmode="lin" valueType="num">
                                      <p:cBhvr additive="base">
                                        <p:cTn id="25" dur="500" fill="hold"/>
                                        <p:tgtEl>
                                          <p:spTgt spid="819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99">
                                            <p:txEl>
                                              <p:pRg st="0" end="0"/>
                                            </p:txEl>
                                          </p:spTgt>
                                        </p:tgtEl>
                                        <p:attrNameLst>
                                          <p:attrName>style.visibility</p:attrName>
                                        </p:attrNameLst>
                                      </p:cBhvr>
                                      <p:to>
                                        <p:strVal val="visible"/>
                                      </p:to>
                                    </p:set>
                                    <p:anim calcmode="lin" valueType="num">
                                      <p:cBhvr additive="base">
                                        <p:cTn id="31" dur="500" fill="hold"/>
                                        <p:tgtEl>
                                          <p:spTgt spid="819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P spid="8198" grpId="0" build="p" autoUpdateAnimBg="0"/>
      <p:bldP spid="8199"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28600" y="322263"/>
            <a:ext cx="8458200" cy="6002337"/>
          </a:xfrm>
          <a:prstGeom prst="rect">
            <a:avLst/>
          </a:prstGeom>
          <a:noFill/>
          <a:ln w="9525">
            <a:noFill/>
            <a:miter lim="800000"/>
            <a:headEnd/>
            <a:tailEnd/>
          </a:ln>
        </p:spPr>
        <p:txBody>
          <a:bodyPr anchor="ctr">
            <a:spAutoFit/>
          </a:bodyPr>
          <a:lstStyle/>
          <a:p>
            <a:pPr algn="just"/>
            <a:r>
              <a:rPr lang="en-US" sz="3200" b="1">
                <a:solidFill>
                  <a:srgbClr val="000099"/>
                </a:solidFill>
                <a:cs typeface="Times New Roman" pitchFamily="18" charset="0"/>
              </a:rPr>
              <a:t>STEP 2. </a:t>
            </a:r>
            <a:r>
              <a:rPr lang="en-US" sz="3200" b="1">
                <a:solidFill>
                  <a:srgbClr val="000099"/>
                </a:solidFill>
                <a:latin typeface="Calibri" pitchFamily="34" charset="0"/>
                <a:cs typeface="Times New Roman" pitchFamily="18" charset="0"/>
              </a:rPr>
              <a:t>DETERMINE THE TOTAL MONETARY AND NON-MONETARY COMPENSATION </a:t>
            </a:r>
            <a:r>
              <a:rPr lang="en-US" sz="3200" b="1">
                <a:latin typeface="Calibri" pitchFamily="34" charset="0"/>
                <a:cs typeface="Times New Roman" pitchFamily="18" charset="0"/>
              </a:rPr>
              <a:t>paid to an employee for the payroll period, segregating gross benefits which includes thirteenth (13</a:t>
            </a:r>
            <a:r>
              <a:rPr lang="en-US" sz="3200" b="1" baseline="30000">
                <a:latin typeface="Calibri" pitchFamily="34" charset="0"/>
                <a:cs typeface="Times New Roman" pitchFamily="18" charset="0"/>
              </a:rPr>
              <a:t>th</a:t>
            </a:r>
            <a:r>
              <a:rPr lang="en-US" sz="3200" b="1">
                <a:latin typeface="Calibri" pitchFamily="34" charset="0"/>
                <a:cs typeface="Times New Roman" pitchFamily="18" charset="0"/>
              </a:rPr>
              <a:t>) month pay, productivity incentives, Christmas bonus, and other benefits received by the employee per payroll period. Gross benefits which are received by officials and employees of public and private entities in the amount of </a:t>
            </a:r>
            <a:r>
              <a:rPr lang="en-US" sz="3200" b="1" i="1">
                <a:latin typeface="Calibri" pitchFamily="34" charset="0"/>
                <a:cs typeface="Times New Roman" pitchFamily="18" charset="0"/>
              </a:rPr>
              <a:t>thirty thousand pesos (P30,000.00) or less shall be exempted from income tax and from withholding tax.</a:t>
            </a:r>
            <a:endParaRPr lang="en-US" sz="320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28600" y="0"/>
            <a:ext cx="8686800" cy="6494463"/>
          </a:xfrm>
          <a:prstGeom prst="rect">
            <a:avLst/>
          </a:prstGeom>
          <a:noFill/>
          <a:ln w="9525">
            <a:noFill/>
            <a:miter lim="800000"/>
            <a:headEnd/>
            <a:tailEnd/>
          </a:ln>
        </p:spPr>
        <p:txBody>
          <a:bodyPr anchor="ctr">
            <a:spAutoFit/>
          </a:bodyPr>
          <a:lstStyle/>
          <a:p>
            <a:pPr algn="just"/>
            <a:r>
              <a:rPr lang="en-US" sz="3200" b="1">
                <a:solidFill>
                  <a:srgbClr val="000099"/>
                </a:solidFill>
                <a:cs typeface="Times New Roman" pitchFamily="18" charset="0"/>
              </a:rPr>
              <a:t>STEP 3. </a:t>
            </a:r>
            <a:r>
              <a:rPr lang="en-US" sz="3200" b="1">
                <a:solidFill>
                  <a:srgbClr val="000099"/>
                </a:solidFill>
                <a:latin typeface="Calibri" pitchFamily="34" charset="0"/>
                <a:cs typeface="Times New Roman" pitchFamily="18" charset="0"/>
              </a:rPr>
              <a:t>Segregate the taxable compensation from the non-taxable income paid to the employee for the payroll period.</a:t>
            </a:r>
            <a:r>
              <a:rPr lang="en-US" sz="3200" b="1">
                <a:latin typeface="Calibri" pitchFamily="34" charset="0"/>
                <a:cs typeface="Times New Roman" pitchFamily="18" charset="0"/>
              </a:rPr>
              <a:t> The </a:t>
            </a:r>
            <a:r>
              <a:rPr lang="en-US" sz="3200" b="1" i="1">
                <a:latin typeface="Calibri" pitchFamily="34" charset="0"/>
                <a:cs typeface="Times New Roman" pitchFamily="18" charset="0"/>
              </a:rPr>
              <a:t>taxable income </a:t>
            </a:r>
            <a:r>
              <a:rPr lang="en-US" sz="3200" b="1">
                <a:latin typeface="Calibri" pitchFamily="34" charset="0"/>
                <a:cs typeface="Times New Roman" pitchFamily="18" charset="0"/>
              </a:rPr>
              <a:t>refers to all remuneration paid to an employee not otherwise exempted by law from income tax and consequently from withholding tax. The non-taxable income are those which are specifically exempted from income tax under the Tax Code or by other special laws as listed in Section 2.78.1(B) of RR 2-98,  as amended (</a:t>
            </a:r>
            <a:r>
              <a:rPr lang="en-US" sz="3200" b="1" i="1">
                <a:latin typeface="Calibri" pitchFamily="34" charset="0"/>
                <a:cs typeface="Times New Roman" pitchFamily="18" charset="0"/>
              </a:rPr>
              <a:t>e.g. benefits not exceeding P30,000, non-taxable retirement benefits and separation pay, “de minimis benefits” etc.</a:t>
            </a:r>
            <a:r>
              <a:rPr lang="en-US" sz="3200" b="1">
                <a:latin typeface="Calibri" pitchFamily="34" charset="0"/>
                <a:cs typeface="Times New Roman" pitchFamily="18" charset="0"/>
              </a:rPr>
              <a:t>).</a:t>
            </a:r>
            <a:endParaRPr lang="en-US" sz="320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28600" y="382588"/>
            <a:ext cx="8686800" cy="6094412"/>
          </a:xfrm>
          <a:prstGeom prst="rect">
            <a:avLst/>
          </a:prstGeom>
          <a:noFill/>
          <a:ln w="9525">
            <a:noFill/>
            <a:miter lim="800000"/>
            <a:headEnd/>
            <a:tailEnd/>
          </a:ln>
        </p:spPr>
        <p:txBody>
          <a:bodyPr anchor="ctr">
            <a:spAutoFit/>
          </a:bodyPr>
          <a:lstStyle/>
          <a:p>
            <a:pPr algn="just">
              <a:tabLst>
                <a:tab pos="5943600" algn="l"/>
              </a:tabLst>
            </a:pPr>
            <a:r>
              <a:rPr lang="en-US" sz="3000" b="1">
                <a:solidFill>
                  <a:srgbClr val="000099"/>
                </a:solidFill>
                <a:cs typeface="Times New Roman" pitchFamily="18" charset="0"/>
              </a:rPr>
              <a:t>STEP 4. </a:t>
            </a:r>
            <a:r>
              <a:rPr lang="en-US" sz="3000" b="1">
                <a:solidFill>
                  <a:srgbClr val="000099"/>
                </a:solidFill>
                <a:latin typeface="Calibri" pitchFamily="34" charset="0"/>
                <a:cs typeface="Times New Roman" pitchFamily="18" charset="0"/>
              </a:rPr>
              <a:t>SEGREGATE THE TAXABLE COMPENSATION</a:t>
            </a:r>
            <a:r>
              <a:rPr lang="en-US" sz="3000" b="1">
                <a:latin typeface="Calibri" pitchFamily="34" charset="0"/>
                <a:cs typeface="Times New Roman" pitchFamily="18" charset="0"/>
              </a:rPr>
              <a:t> income as determined in Step 3 into REGULAR taxable compensation income and SUPPLEMENTARY compensation income. Regular compensation includes basic salary, fixed allowances for representation, transportation and other allowances paid to an employee per payroll period which are not substantiated or liquidated. Supplementary compensation includes payments to an employee in addition to the regular compensation such as commission, overtime pay, taxable retirement pay, taxable bonus and other taxable benefits, with or without regard to a payroll period.</a:t>
            </a:r>
            <a:endParaRPr lang="en-US" sz="300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76200" y="304800"/>
            <a:ext cx="8915400" cy="6248400"/>
          </a:xfrm>
          <a:prstGeom prst="rect">
            <a:avLst/>
          </a:prstGeom>
          <a:noFill/>
          <a:ln w="9525">
            <a:noFill/>
            <a:miter lim="800000"/>
            <a:headEnd/>
            <a:tailEnd/>
          </a:ln>
        </p:spPr>
        <p:txBody>
          <a:bodyPr anchor="ctr">
            <a:spAutoFit/>
          </a:bodyPr>
          <a:lstStyle/>
          <a:p>
            <a:pPr algn="just"/>
            <a:r>
              <a:rPr lang="en-US" sz="2800" b="1">
                <a:solidFill>
                  <a:srgbClr val="000099"/>
                </a:solidFill>
                <a:cs typeface="Times New Roman" pitchFamily="18" charset="0"/>
              </a:rPr>
              <a:t>STEP 5.    </a:t>
            </a:r>
            <a:r>
              <a:rPr lang="en-US" sz="3200" b="1">
                <a:solidFill>
                  <a:srgbClr val="000099"/>
                </a:solidFill>
                <a:latin typeface="Calibri" pitchFamily="34" charset="0"/>
                <a:cs typeface="Times New Roman" pitchFamily="18" charset="0"/>
              </a:rPr>
              <a:t>FIX THE COMPENSATION LEVEL </a:t>
            </a:r>
          </a:p>
          <a:p>
            <a:pPr algn="just"/>
            <a:r>
              <a:rPr lang="en-US" sz="3200" b="1">
                <a:solidFill>
                  <a:srgbClr val="000099"/>
                </a:solidFill>
                <a:latin typeface="Calibri" pitchFamily="34" charset="0"/>
                <a:cs typeface="Times New Roman" pitchFamily="18" charset="0"/>
              </a:rPr>
              <a:t>as follows:</a:t>
            </a:r>
          </a:p>
          <a:p>
            <a:pPr algn="just"/>
            <a:endParaRPr lang="en-US" sz="2800">
              <a:cs typeface="Times New Roman" pitchFamily="18" charset="0"/>
            </a:endParaRPr>
          </a:p>
          <a:p>
            <a:pPr algn="just" eaLnBrk="0" hangingPunct="0">
              <a:buFontTx/>
              <a:buChar char="•"/>
            </a:pPr>
            <a:r>
              <a:rPr lang="en-US" sz="2800" b="1">
                <a:latin typeface="Calibri" pitchFamily="34" charset="0"/>
                <a:cs typeface="Times New Roman" pitchFamily="18" charset="0"/>
              </a:rPr>
              <a:t>Determine the </a:t>
            </a:r>
            <a:r>
              <a:rPr lang="en-US" sz="2800" b="1" i="1">
                <a:latin typeface="Calibri" pitchFamily="34" charset="0"/>
                <a:cs typeface="Times New Roman" pitchFamily="18" charset="0"/>
              </a:rPr>
              <a:t>line (horizontal)</a:t>
            </a:r>
            <a:r>
              <a:rPr lang="en-US" sz="2800" b="1">
                <a:latin typeface="Calibri" pitchFamily="34" charset="0"/>
                <a:cs typeface="Times New Roman" pitchFamily="18" charset="0"/>
              </a:rPr>
              <a:t> corresponding to the status and number of qualified dependent children using the appropriate symbol for the taxpayer status.</a:t>
            </a:r>
          </a:p>
          <a:p>
            <a:pPr algn="just" eaLnBrk="0" hangingPunct="0"/>
            <a:endParaRPr lang="en-US" sz="2800"/>
          </a:p>
          <a:p>
            <a:pPr algn="just" eaLnBrk="0" hangingPunct="0">
              <a:buFontTx/>
              <a:buChar char="•"/>
            </a:pPr>
            <a:r>
              <a:rPr lang="en-US" sz="2800" b="1">
                <a:latin typeface="Calibri" pitchFamily="34" charset="0"/>
                <a:cs typeface="Times New Roman" pitchFamily="18" charset="0"/>
              </a:rPr>
              <a:t>Determine the </a:t>
            </a:r>
            <a:r>
              <a:rPr lang="en-US" sz="2800" b="1" i="1">
                <a:latin typeface="Calibri" pitchFamily="34" charset="0"/>
                <a:cs typeface="Times New Roman" pitchFamily="18" charset="0"/>
              </a:rPr>
              <a:t>column</a:t>
            </a:r>
            <a:r>
              <a:rPr lang="en-US" sz="2800" b="1">
                <a:latin typeface="Calibri" pitchFamily="34" charset="0"/>
                <a:cs typeface="Times New Roman" pitchFamily="18" charset="0"/>
              </a:rPr>
              <a:t> </a:t>
            </a:r>
            <a:r>
              <a:rPr lang="en-US" sz="2800" b="1" i="1">
                <a:latin typeface="Calibri" pitchFamily="34" charset="0"/>
                <a:cs typeface="Times New Roman" pitchFamily="18" charset="0"/>
              </a:rPr>
              <a:t>(vertical) </a:t>
            </a:r>
            <a:r>
              <a:rPr lang="en-US" sz="2800" b="1">
                <a:latin typeface="Calibri" pitchFamily="34" charset="0"/>
                <a:cs typeface="Times New Roman" pitchFamily="18" charset="0"/>
              </a:rPr>
              <a:t>to be used by taking into account only the total amount of taxable </a:t>
            </a:r>
            <a:r>
              <a:rPr lang="en-US" sz="2800" b="1" i="1">
                <a:latin typeface="Calibri" pitchFamily="34" charset="0"/>
                <a:cs typeface="Times New Roman" pitchFamily="18" charset="0"/>
              </a:rPr>
              <a:t>regular</a:t>
            </a:r>
            <a:r>
              <a:rPr lang="en-US" sz="2800" b="1">
                <a:latin typeface="Calibri" pitchFamily="34" charset="0"/>
                <a:cs typeface="Times New Roman" pitchFamily="18" charset="0"/>
              </a:rPr>
              <a:t> compensation income. The compensation level is the amount indicated in the line and column to which the regular compensation income is equal to or in excess, but not to exceed the amount in the next column of the same line.</a:t>
            </a:r>
            <a:endParaRPr lang="en-US" sz="28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28600" y="381000"/>
            <a:ext cx="8763000" cy="5632450"/>
          </a:xfrm>
          <a:prstGeom prst="rect">
            <a:avLst/>
          </a:prstGeom>
          <a:noFill/>
          <a:ln w="9525">
            <a:noFill/>
            <a:miter lim="800000"/>
            <a:headEnd/>
            <a:tailEnd/>
          </a:ln>
        </p:spPr>
        <p:txBody>
          <a:bodyPr anchor="ctr">
            <a:spAutoFit/>
          </a:bodyPr>
          <a:lstStyle/>
          <a:p>
            <a:pPr algn="just">
              <a:tabLst>
                <a:tab pos="0" algn="l"/>
              </a:tabLst>
            </a:pPr>
            <a:r>
              <a:rPr lang="en-US" sz="3600" b="1">
                <a:solidFill>
                  <a:srgbClr val="000099"/>
                </a:solidFill>
                <a:cs typeface="Times New Roman" pitchFamily="18" charset="0"/>
              </a:rPr>
              <a:t>STEP 6.  </a:t>
            </a:r>
            <a:r>
              <a:rPr lang="en-US" sz="3600" b="1">
                <a:solidFill>
                  <a:srgbClr val="000099"/>
                </a:solidFill>
                <a:latin typeface="Calibri" pitchFamily="34" charset="0"/>
                <a:cs typeface="Times New Roman" pitchFamily="18" charset="0"/>
              </a:rPr>
              <a:t>COMPUTE THE WITHHOLDING TAX </a:t>
            </a:r>
            <a:r>
              <a:rPr lang="en-US" sz="3600" b="1">
                <a:latin typeface="Calibri" pitchFamily="34" charset="0"/>
                <a:cs typeface="Times New Roman" pitchFamily="18" charset="0"/>
              </a:rPr>
              <a:t>by adding the tax predetermined in the compensation level indicated at the top of the column, to the tax on the excess of the total regular and supplementary compensation over the compensation level which is computed by multiplying the excess by the rate also indicated at the top of the same column.</a:t>
            </a:r>
            <a:endParaRPr lang="en-US" sz="3600">
              <a:cs typeface="Times New Roman" pitchFamily="18" charset="0"/>
            </a:endParaRPr>
          </a:p>
          <a:p>
            <a:pPr algn="just" eaLnBrk="0" hangingPunct="0">
              <a:tabLst>
                <a:tab pos="0" algn="l"/>
              </a:tabLst>
            </a:pPr>
            <a:endParaRPr lang="en-US" sz="360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81000" y="1449388"/>
            <a:ext cx="8229600" cy="3046412"/>
          </a:xfrm>
          <a:prstGeom prst="rect">
            <a:avLst/>
          </a:prstGeom>
          <a:noFill/>
          <a:ln w="9525">
            <a:noFill/>
            <a:miter lim="800000"/>
            <a:headEnd/>
            <a:tailEnd/>
          </a:ln>
          <a:effectLst/>
        </p:spPr>
        <p:txBody>
          <a:bodyPr anchor="ctr">
            <a:spAutoFit/>
          </a:bodyPr>
          <a:lstStyle/>
          <a:p>
            <a:pPr indent="457200" algn="ctr">
              <a:tabLst>
                <a:tab pos="0" algn="l"/>
              </a:tabLst>
              <a:defRPr/>
            </a:pPr>
            <a:r>
              <a:rPr lang="en-US" sz="4800" b="1" dirty="0">
                <a:solidFill>
                  <a:srgbClr val="000099"/>
                </a:solidFill>
                <a:effectLst>
                  <a:outerShdw blurRad="38100" dist="38100" dir="2700000" algn="tl">
                    <a:srgbClr val="000000">
                      <a:alpha val="43137"/>
                    </a:srgbClr>
                  </a:outerShdw>
                </a:effectLst>
                <a:ea typeface="Times New Roman" pitchFamily="18" charset="0"/>
              </a:rPr>
              <a:t>Sample Computations </a:t>
            </a:r>
          </a:p>
          <a:p>
            <a:pPr indent="457200" algn="ctr">
              <a:tabLst>
                <a:tab pos="0" algn="l"/>
              </a:tabLst>
              <a:defRPr/>
            </a:pPr>
            <a:r>
              <a:rPr lang="en-US" sz="4800" b="1" dirty="0">
                <a:solidFill>
                  <a:srgbClr val="000099"/>
                </a:solidFill>
                <a:effectLst>
                  <a:outerShdw blurRad="38100" dist="38100" dir="2700000" algn="tl">
                    <a:srgbClr val="000000">
                      <a:alpha val="43137"/>
                    </a:srgbClr>
                  </a:outerShdw>
                </a:effectLst>
                <a:ea typeface="Times New Roman" pitchFamily="18" charset="0"/>
              </a:rPr>
              <a:t>on the Use of the </a:t>
            </a:r>
          </a:p>
          <a:p>
            <a:pPr indent="457200" algn="ctr">
              <a:tabLst>
                <a:tab pos="0" algn="l"/>
              </a:tabLst>
              <a:defRPr/>
            </a:pPr>
            <a:r>
              <a:rPr lang="en-US" sz="4800" b="1" dirty="0">
                <a:solidFill>
                  <a:srgbClr val="000099"/>
                </a:solidFill>
                <a:effectLst>
                  <a:outerShdw blurRad="38100" dist="38100" dir="2700000" algn="tl">
                    <a:srgbClr val="000000">
                      <a:alpha val="43137"/>
                    </a:srgbClr>
                  </a:outerShdw>
                </a:effectLst>
                <a:ea typeface="Times New Roman" pitchFamily="18" charset="0"/>
              </a:rPr>
              <a:t>Withholding Tax Table</a:t>
            </a:r>
            <a:endParaRPr lang="en-US" sz="4800" dirty="0">
              <a:solidFill>
                <a:srgbClr val="000099"/>
              </a:solidFill>
              <a:effectLst>
                <a:outerShdw blurRad="38100" dist="38100" dir="2700000" algn="tl">
                  <a:srgbClr val="000000">
                    <a:alpha val="43137"/>
                  </a:srgbClr>
                </a:outerShdw>
              </a:effectLst>
            </a:endParaRPr>
          </a:p>
          <a:p>
            <a:pPr indent="457200" algn="ctr" eaLnBrk="0" hangingPunct="0">
              <a:tabLst>
                <a:tab pos="0" algn="l"/>
              </a:tabLst>
              <a:defRPr/>
            </a:pPr>
            <a:endParaRPr lang="en-US" sz="4800" dirty="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28600" y="1058863"/>
            <a:ext cx="8686800" cy="3970337"/>
          </a:xfrm>
          <a:prstGeom prst="rect">
            <a:avLst/>
          </a:prstGeom>
          <a:noFill/>
          <a:ln w="9525">
            <a:noFill/>
            <a:miter lim="800000"/>
            <a:headEnd/>
            <a:tailEnd/>
          </a:ln>
        </p:spPr>
        <p:txBody>
          <a:bodyPr anchor="ctr">
            <a:spAutoFit/>
          </a:bodyPr>
          <a:lstStyle/>
          <a:p>
            <a:pPr algn="just"/>
            <a:r>
              <a:rPr lang="en-US" sz="3600" b="1" u="sng">
                <a:solidFill>
                  <a:srgbClr val="000099"/>
                </a:solidFill>
                <a:cs typeface="Times New Roman" pitchFamily="18" charset="0"/>
              </a:rPr>
              <a:t>EXAMPLE 1:</a:t>
            </a:r>
            <a:r>
              <a:rPr lang="en-US" sz="3600" b="1">
                <a:solidFill>
                  <a:srgbClr val="000099"/>
                </a:solidFill>
                <a:cs typeface="Times New Roman" pitchFamily="18" charset="0"/>
              </a:rPr>
              <a:t>   </a:t>
            </a:r>
            <a:r>
              <a:rPr lang="en-US" sz="3600">
                <a:cs typeface="Times New Roman" pitchFamily="18" charset="0"/>
              </a:rPr>
              <a:t>Mr. A, single (S) with no qualified dependent, receives compensation income of P12,000.00 (</a:t>
            </a:r>
            <a:r>
              <a:rPr lang="en-US" sz="3600" i="1">
                <a:cs typeface="Times New Roman" pitchFamily="18" charset="0"/>
              </a:rPr>
              <a:t>net of all non-taxable items of gross income</a:t>
            </a:r>
            <a:r>
              <a:rPr lang="en-US" sz="3600">
                <a:cs typeface="Times New Roman" pitchFamily="18" charset="0"/>
              </a:rPr>
              <a:t>) as  regular monthly compensation for March, 2009.  Compute his withholding tax for the month.</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04800" y="381000"/>
            <a:ext cx="8458200" cy="5694363"/>
          </a:xfrm>
          <a:prstGeom prst="rect">
            <a:avLst/>
          </a:prstGeom>
          <a:noFill/>
          <a:ln w="9525">
            <a:noFill/>
            <a:miter lim="800000"/>
            <a:headEnd/>
            <a:tailEnd/>
          </a:ln>
        </p:spPr>
        <p:txBody>
          <a:bodyPr anchor="ctr">
            <a:spAutoFit/>
          </a:bodyPr>
          <a:lstStyle/>
          <a:p>
            <a:pPr algn="just">
              <a:tabLst>
                <a:tab pos="0" algn="l"/>
              </a:tabLst>
            </a:pPr>
            <a:r>
              <a:rPr lang="en-US" sz="2800" b="1" u="sng">
                <a:solidFill>
                  <a:srgbClr val="000099"/>
                </a:solidFill>
                <a:cs typeface="Times New Roman" pitchFamily="18" charset="0"/>
              </a:rPr>
              <a:t>COMPUTATION:</a:t>
            </a:r>
            <a:r>
              <a:rPr lang="en-US" sz="2800">
                <a:solidFill>
                  <a:srgbClr val="000099"/>
                </a:solidFill>
                <a:cs typeface="Times New Roman" pitchFamily="18" charset="0"/>
              </a:rPr>
              <a:t> </a:t>
            </a:r>
            <a:r>
              <a:rPr lang="en-US" sz="2800">
                <a:cs typeface="Times New Roman" pitchFamily="18" charset="0"/>
              </a:rPr>
              <a:t>Using the monthly withholding tax table, the withholding tax is computed by referring to Table A, line 2, column 5 showing a </a:t>
            </a:r>
            <a:r>
              <a:rPr lang="en-US" sz="2800" b="1">
                <a:cs typeface="Times New Roman" pitchFamily="18" charset="0"/>
              </a:rPr>
              <a:t>tax of P708.33 on P10,000.00 </a:t>
            </a:r>
            <a:r>
              <a:rPr lang="en-US" sz="2800">
                <a:cs typeface="Times New Roman" pitchFamily="18" charset="0"/>
              </a:rPr>
              <a:t>plus </a:t>
            </a:r>
            <a:r>
              <a:rPr lang="en-US" sz="2800" b="1">
                <a:cs typeface="Times New Roman" pitchFamily="18" charset="0"/>
              </a:rPr>
              <a:t>20% of </a:t>
            </a:r>
            <a:r>
              <a:rPr lang="en-US" sz="2800">
                <a:cs typeface="Times New Roman" pitchFamily="18" charset="0"/>
              </a:rPr>
              <a:t>the excess (P12,000.00 less P10,000.00 = </a:t>
            </a:r>
            <a:r>
              <a:rPr lang="en-US" sz="2800" b="1">
                <a:cs typeface="Times New Roman" pitchFamily="18" charset="0"/>
              </a:rPr>
              <a:t>P2,000.00</a:t>
            </a:r>
            <a:r>
              <a:rPr lang="en-US" sz="2800">
                <a:cs typeface="Times New Roman" pitchFamily="18" charset="0"/>
              </a:rPr>
              <a:t>).</a:t>
            </a:r>
          </a:p>
          <a:p>
            <a:pPr algn="just" eaLnBrk="0" hangingPunct="0">
              <a:tabLst>
                <a:tab pos="0" algn="l"/>
              </a:tabLst>
            </a:pPr>
            <a:r>
              <a:rPr lang="en-US" sz="2800">
                <a:cs typeface="Times New Roman" pitchFamily="18" charset="0"/>
              </a:rPr>
              <a:t>	Taxable compensation				P12,000.00</a:t>
            </a:r>
            <a:endParaRPr lang="en-US" sz="2800"/>
          </a:p>
          <a:p>
            <a:pPr algn="just" eaLnBrk="0" hangingPunct="0">
              <a:tabLst>
                <a:tab pos="0" algn="l"/>
              </a:tabLst>
            </a:pPr>
            <a:r>
              <a:rPr lang="en-US" sz="2800">
                <a:cs typeface="Times New Roman" pitchFamily="18" charset="0"/>
              </a:rPr>
              <a:t>	Less: Compensation level </a:t>
            </a:r>
            <a:endParaRPr lang="en-US" sz="2800"/>
          </a:p>
          <a:p>
            <a:pPr algn="just" eaLnBrk="0" hangingPunct="0">
              <a:tabLst>
                <a:tab pos="0" algn="l"/>
              </a:tabLst>
            </a:pPr>
            <a:r>
              <a:rPr lang="en-US" sz="2800">
                <a:cs typeface="Times New Roman" pitchFamily="18" charset="0"/>
              </a:rPr>
              <a:t>		(Table A, Line 2, Column 5)		</a:t>
            </a:r>
            <a:r>
              <a:rPr lang="en-US" sz="2800" u="sng">
                <a:cs typeface="Times New Roman" pitchFamily="18" charset="0"/>
              </a:rPr>
              <a:t>  10,000.00</a:t>
            </a:r>
            <a:endParaRPr lang="en-US" sz="2800"/>
          </a:p>
          <a:p>
            <a:pPr algn="just" eaLnBrk="0" hangingPunct="0">
              <a:tabLst>
                <a:tab pos="0" algn="l"/>
              </a:tabLst>
            </a:pPr>
            <a:r>
              <a:rPr lang="en-US" sz="2800">
                <a:cs typeface="Times New Roman" pitchFamily="18" charset="0"/>
              </a:rPr>
              <a:t>	Excess						</a:t>
            </a:r>
            <a:r>
              <a:rPr lang="en-US" sz="2800" u="sng">
                <a:cs typeface="Times New Roman" pitchFamily="18" charset="0"/>
              </a:rPr>
              <a:t>P  2,000.00</a:t>
            </a:r>
            <a:endParaRPr lang="en-US" sz="2800"/>
          </a:p>
          <a:p>
            <a:pPr algn="just" eaLnBrk="0" hangingPunct="0">
              <a:tabLst>
                <a:tab pos="0" algn="l"/>
              </a:tabLst>
            </a:pPr>
            <a:r>
              <a:rPr lang="en-US" sz="2800">
                <a:cs typeface="Times New Roman" pitchFamily="18" charset="0"/>
              </a:rPr>
              <a:t>	Tax on P10,000.00					P     708.33</a:t>
            </a:r>
            <a:endParaRPr lang="en-US" sz="2800"/>
          </a:p>
          <a:p>
            <a:pPr algn="just" eaLnBrk="0" hangingPunct="0">
              <a:tabLst>
                <a:tab pos="0" algn="l"/>
              </a:tabLst>
            </a:pPr>
            <a:r>
              <a:rPr lang="en-US" sz="2800">
                <a:cs typeface="Times New Roman" pitchFamily="18" charset="0"/>
              </a:rPr>
              <a:t>	Tax on excess (P2,000.00 x 20%)		</a:t>
            </a:r>
            <a:r>
              <a:rPr lang="en-US" sz="2800" u="sng">
                <a:cs typeface="Times New Roman" pitchFamily="18" charset="0"/>
              </a:rPr>
              <a:t>       400.00</a:t>
            </a:r>
            <a:endParaRPr lang="en-US" sz="2800"/>
          </a:p>
          <a:p>
            <a:pPr algn="just" eaLnBrk="0" hangingPunct="0">
              <a:tabLst>
                <a:tab pos="0" algn="l"/>
              </a:tabLst>
            </a:pPr>
            <a:r>
              <a:rPr lang="en-US" sz="2800">
                <a:cs typeface="Times New Roman" pitchFamily="18" charset="0"/>
              </a:rPr>
              <a:t>	</a:t>
            </a:r>
            <a:r>
              <a:rPr lang="en-US" sz="2800" b="1">
                <a:cs typeface="Times New Roman" pitchFamily="18" charset="0"/>
              </a:rPr>
              <a:t>Withholding tax for March, 2009	         </a:t>
            </a:r>
            <a:r>
              <a:rPr lang="en-US" sz="2800" b="1" u="sng">
                <a:cs typeface="Times New Roman" pitchFamily="18" charset="0"/>
              </a:rPr>
              <a:t>P  1,108.33</a:t>
            </a:r>
            <a:endParaRPr lang="en-US" sz="28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52400" y="1058863"/>
            <a:ext cx="8839200" cy="3970337"/>
          </a:xfrm>
          <a:prstGeom prst="rect">
            <a:avLst/>
          </a:prstGeom>
          <a:noFill/>
          <a:ln w="9525">
            <a:noFill/>
            <a:miter lim="800000"/>
            <a:headEnd/>
            <a:tailEnd/>
          </a:ln>
        </p:spPr>
        <p:txBody>
          <a:bodyPr anchor="ctr">
            <a:spAutoFit/>
          </a:bodyPr>
          <a:lstStyle/>
          <a:p>
            <a:pPr algn="just"/>
            <a:r>
              <a:rPr lang="en-US" sz="3600" b="1" u="sng">
                <a:solidFill>
                  <a:srgbClr val="000099"/>
                </a:solidFill>
                <a:cs typeface="Times New Roman" pitchFamily="18" charset="0"/>
              </a:rPr>
              <a:t>EXAMPLE 2:</a:t>
            </a:r>
            <a:r>
              <a:rPr lang="en-US" sz="3600">
                <a:solidFill>
                  <a:srgbClr val="000099"/>
                </a:solidFill>
                <a:cs typeface="Times New Roman" pitchFamily="18" charset="0"/>
              </a:rPr>
              <a:t>  </a:t>
            </a:r>
            <a:r>
              <a:rPr lang="en-US" sz="3600">
                <a:cs typeface="Times New Roman" pitchFamily="18" charset="0"/>
              </a:rPr>
              <a:t>Mr. B, single (S2) with two (2) qualified dependent children, receives P7,500.00.00 as semi-monthly regular compensation (net of non-taxable items) and P800.00 as commission (supplementary compensation) for January, 2009, or a </a:t>
            </a:r>
            <a:r>
              <a:rPr lang="en-US" sz="3600" b="1" i="1">
                <a:cs typeface="Times New Roman" pitchFamily="18" charset="0"/>
              </a:rPr>
              <a:t>total of P8,300.00</a:t>
            </a:r>
            <a:r>
              <a:rPr lang="en-US" sz="3600">
                <a:cs typeface="Times New Roman" pitchFamily="18" charset="0"/>
              </a:rPr>
              <a: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 y="420688"/>
            <a:ext cx="8763000" cy="5632450"/>
          </a:xfrm>
          <a:prstGeom prst="rect">
            <a:avLst/>
          </a:prstGeom>
          <a:noFill/>
          <a:ln w="9525">
            <a:noFill/>
            <a:miter lim="800000"/>
            <a:headEnd/>
            <a:tailEnd/>
          </a:ln>
        </p:spPr>
        <p:txBody>
          <a:bodyPr anchor="ctr">
            <a:spAutoFit/>
          </a:bodyPr>
          <a:lstStyle/>
          <a:p>
            <a:pPr indent="457200" algn="just">
              <a:tabLst>
                <a:tab pos="0" algn="l"/>
              </a:tabLst>
            </a:pPr>
            <a:r>
              <a:rPr lang="en-US" sz="2400" b="1" u="sng">
                <a:solidFill>
                  <a:srgbClr val="000099"/>
                </a:solidFill>
                <a:cs typeface="Times New Roman" pitchFamily="18" charset="0"/>
              </a:rPr>
              <a:t>COMPUTATION:</a:t>
            </a:r>
            <a:r>
              <a:rPr lang="en-US" sz="2400">
                <a:solidFill>
                  <a:srgbClr val="000099"/>
                </a:solidFill>
                <a:cs typeface="Times New Roman" pitchFamily="18" charset="0"/>
              </a:rPr>
              <a:t>  </a:t>
            </a:r>
            <a:r>
              <a:rPr lang="en-US" sz="2400">
                <a:cs typeface="Times New Roman" pitchFamily="18" charset="0"/>
              </a:rPr>
              <a:t>Using the semi-monthly withholding tax table, the withholding tax for January, 2009 is computed by referring to Table B, Line 2, Column 5 [Fix compensation level taking into account only the regular semi-monthly compensation income of P7,500.00] which shows a </a:t>
            </a:r>
            <a:r>
              <a:rPr lang="en-US" sz="2400" b="1">
                <a:cs typeface="Times New Roman" pitchFamily="18" charset="0"/>
              </a:rPr>
              <a:t>tax of P354.17</a:t>
            </a:r>
            <a:r>
              <a:rPr lang="en-US" sz="2400">
                <a:cs typeface="Times New Roman" pitchFamily="18" charset="0"/>
              </a:rPr>
              <a:t> plus </a:t>
            </a:r>
            <a:r>
              <a:rPr lang="en-US" sz="2400" b="1">
                <a:cs typeface="Times New Roman" pitchFamily="18" charset="0"/>
              </a:rPr>
              <a:t>20% </a:t>
            </a:r>
            <a:r>
              <a:rPr lang="en-US" sz="2400">
                <a:cs typeface="Times New Roman" pitchFamily="18" charset="0"/>
              </a:rPr>
              <a:t>of the excess (P8,300.00 less P7,083.00 = </a:t>
            </a:r>
            <a:r>
              <a:rPr lang="en-US" sz="2400" b="1">
                <a:cs typeface="Times New Roman" pitchFamily="18" charset="0"/>
              </a:rPr>
              <a:t>P1,217.00</a:t>
            </a:r>
            <a:r>
              <a:rPr lang="en-US" sz="2400">
                <a:cs typeface="Times New Roman" pitchFamily="18" charset="0"/>
              </a:rPr>
              <a:t>).</a:t>
            </a:r>
          </a:p>
          <a:p>
            <a:pPr indent="457200" algn="just">
              <a:tabLst>
                <a:tab pos="0" algn="l"/>
              </a:tabLst>
            </a:pPr>
            <a:endParaRPr lang="en-US" sz="2400">
              <a:cs typeface="Times New Roman" pitchFamily="18" charset="0"/>
            </a:endParaRPr>
          </a:p>
          <a:p>
            <a:pPr indent="457200" algn="just" eaLnBrk="0" hangingPunct="0">
              <a:tabLst>
                <a:tab pos="0" algn="l"/>
              </a:tabLst>
            </a:pPr>
            <a:r>
              <a:rPr lang="en-US" sz="2400">
                <a:cs typeface="Times New Roman" pitchFamily="18" charset="0"/>
              </a:rPr>
              <a:t>Total taxable compensation			P8,300.00</a:t>
            </a:r>
            <a:endParaRPr lang="en-US" sz="2400"/>
          </a:p>
          <a:p>
            <a:pPr indent="457200" algn="just" eaLnBrk="0" hangingPunct="0">
              <a:tabLst>
                <a:tab pos="0" algn="l"/>
              </a:tabLst>
            </a:pPr>
            <a:r>
              <a:rPr lang="en-US" sz="2400">
                <a:cs typeface="Times New Roman" pitchFamily="18" charset="0"/>
              </a:rPr>
              <a:t>Less: compensation level </a:t>
            </a:r>
            <a:endParaRPr lang="en-US" sz="2400"/>
          </a:p>
          <a:p>
            <a:pPr indent="457200" algn="just" eaLnBrk="0" hangingPunct="0">
              <a:tabLst>
                <a:tab pos="0" algn="l"/>
              </a:tabLst>
            </a:pPr>
            <a:r>
              <a:rPr lang="en-US" sz="2400">
                <a:cs typeface="Times New Roman" pitchFamily="18" charset="0"/>
              </a:rPr>
              <a:t>         (Table B, Line 2, Column 5)      	           </a:t>
            </a:r>
            <a:r>
              <a:rPr lang="en-US" sz="2400" u="sng">
                <a:cs typeface="Times New Roman" pitchFamily="18" charset="0"/>
              </a:rPr>
              <a:t>   7,083.00</a:t>
            </a:r>
            <a:endParaRPr lang="en-US" sz="2400"/>
          </a:p>
          <a:p>
            <a:pPr indent="457200" algn="just" eaLnBrk="0" hangingPunct="0">
              <a:tabLst>
                <a:tab pos="0" algn="l"/>
              </a:tabLst>
            </a:pPr>
            <a:r>
              <a:rPr lang="en-US" sz="2400">
                <a:cs typeface="Times New Roman" pitchFamily="18" charset="0"/>
              </a:rPr>
              <a:t>Excess						</a:t>
            </a:r>
            <a:r>
              <a:rPr lang="en-US" sz="2400" u="sng">
                <a:cs typeface="Times New Roman" pitchFamily="18" charset="0"/>
              </a:rPr>
              <a:t>P1,217.00</a:t>
            </a:r>
            <a:endParaRPr lang="en-US" sz="2400"/>
          </a:p>
          <a:p>
            <a:pPr indent="457200" algn="just" eaLnBrk="0" hangingPunct="0">
              <a:tabLst>
                <a:tab pos="0" algn="l"/>
              </a:tabLst>
            </a:pPr>
            <a:r>
              <a:rPr lang="en-US" sz="2400">
                <a:cs typeface="Times New Roman" pitchFamily="18" charset="0"/>
              </a:rPr>
              <a:t>Tax on P7,083.00				P    354.17</a:t>
            </a:r>
            <a:endParaRPr lang="en-US" sz="2400"/>
          </a:p>
          <a:p>
            <a:pPr indent="457200" algn="just" eaLnBrk="0" hangingPunct="0">
              <a:tabLst>
                <a:tab pos="0" algn="l"/>
              </a:tabLst>
            </a:pPr>
            <a:r>
              <a:rPr lang="en-US" sz="2400">
                <a:cs typeface="Times New Roman" pitchFamily="18" charset="0"/>
              </a:rPr>
              <a:t>Tax on excess (P1,217.00 x 20%)	</a:t>
            </a:r>
            <a:r>
              <a:rPr lang="en-US" sz="2400" b="1">
                <a:cs typeface="Times New Roman" pitchFamily="18" charset="0"/>
              </a:rPr>
              <a:t>	 </a:t>
            </a:r>
            <a:r>
              <a:rPr lang="en-US" sz="2400" b="1" u="sng">
                <a:cs typeface="Times New Roman" pitchFamily="18" charset="0"/>
              </a:rPr>
              <a:t>     </a:t>
            </a:r>
            <a:r>
              <a:rPr lang="en-US" sz="2400" u="sng">
                <a:cs typeface="Times New Roman" pitchFamily="18" charset="0"/>
              </a:rPr>
              <a:t>243.40</a:t>
            </a:r>
            <a:endParaRPr lang="en-US" sz="2400"/>
          </a:p>
          <a:p>
            <a:pPr indent="457200" algn="just" eaLnBrk="0" hangingPunct="0">
              <a:tabLst>
                <a:tab pos="0" algn="l"/>
              </a:tabLst>
            </a:pPr>
            <a:r>
              <a:rPr lang="en-US" sz="2400" b="1">
                <a:cs typeface="Times New Roman" pitchFamily="18" charset="0"/>
              </a:rPr>
              <a:t>Withholding tax for January, 2009</a:t>
            </a:r>
            <a:r>
              <a:rPr lang="en-US" sz="2400">
                <a:cs typeface="Times New Roman" pitchFamily="18" charset="0"/>
              </a:rPr>
              <a:t>	</a:t>
            </a:r>
            <a:r>
              <a:rPr lang="en-US" sz="2400" b="1">
                <a:cs typeface="Times New Roman" pitchFamily="18" charset="0"/>
              </a:rPr>
              <a:t>	</a:t>
            </a:r>
            <a:r>
              <a:rPr lang="en-US" sz="2400" b="1" u="sng">
                <a:cs typeface="Times New Roman" pitchFamily="18" charset="0"/>
              </a:rPr>
              <a:t>P    597.57</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19200" y="381000"/>
            <a:ext cx="7239000" cy="1323975"/>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effectLst>
                  <a:outerShdw blurRad="38100" dist="38100" dir="2700000" algn="tl">
                    <a:srgbClr val="000000"/>
                  </a:outerShdw>
                </a:effectLst>
                <a:latin typeface="Times New Roman" charset="0"/>
              </a:rPr>
              <a:t>WHO IS A QUALIFIED </a:t>
            </a:r>
          </a:p>
          <a:p>
            <a:pPr algn="ctr" eaLnBrk="0" hangingPunct="0">
              <a:spcBef>
                <a:spcPct val="50000"/>
              </a:spcBef>
              <a:defRPr/>
            </a:pPr>
            <a:r>
              <a:rPr lang="en-US" sz="3200" b="1" dirty="0">
                <a:effectLst>
                  <a:outerShdw blurRad="38100" dist="38100" dir="2700000" algn="tl">
                    <a:srgbClr val="000000"/>
                  </a:outerShdw>
                </a:effectLst>
                <a:latin typeface="Times New Roman" charset="0"/>
              </a:rPr>
              <a:t>DEPENDENT CHILD?</a:t>
            </a:r>
          </a:p>
        </p:txBody>
      </p:sp>
      <p:sp>
        <p:nvSpPr>
          <p:cNvPr id="9219" name="Text Box 3"/>
          <p:cNvSpPr txBox="1">
            <a:spLocks noChangeArrowheads="1"/>
          </p:cNvSpPr>
          <p:nvPr/>
        </p:nvSpPr>
        <p:spPr bwMode="auto">
          <a:xfrm>
            <a:off x="533400" y="1752600"/>
            <a:ext cx="8229600" cy="4770438"/>
          </a:xfrm>
          <a:prstGeom prst="rect">
            <a:avLst/>
          </a:prstGeom>
          <a:noFill/>
          <a:ln w="9525">
            <a:noFill/>
            <a:miter lim="800000"/>
            <a:headEnd/>
            <a:tailEnd/>
          </a:ln>
        </p:spPr>
        <p:txBody>
          <a:bodyPr>
            <a:spAutoFit/>
          </a:bodyPr>
          <a:lstStyle/>
          <a:p>
            <a:pPr eaLnBrk="0" hangingPunct="0">
              <a:spcBef>
                <a:spcPct val="50000"/>
              </a:spcBef>
              <a:buFontTx/>
              <a:buChar char="•"/>
            </a:pPr>
            <a:r>
              <a:rPr lang="en-US" sz="3200" dirty="0">
                <a:latin typeface="Times New Roman" charset="0"/>
              </a:rPr>
              <a:t>Legitimate, illegitimate or legally adopted child chiefly dependent upon &amp; living with the taxpayer, not more than 21 years old and not gainfully employed</a:t>
            </a:r>
          </a:p>
          <a:p>
            <a:pPr eaLnBrk="0" hangingPunct="0">
              <a:spcBef>
                <a:spcPct val="50000"/>
              </a:spcBef>
              <a:buFontTx/>
              <a:buChar char="•"/>
            </a:pPr>
            <a:r>
              <a:rPr lang="en-US" sz="3200" dirty="0">
                <a:latin typeface="Times New Roman" charset="0"/>
              </a:rPr>
              <a:t> A dependent child, although above 21 years old </a:t>
            </a:r>
            <a:r>
              <a:rPr lang="en-US" sz="3200" dirty="0" smtClean="0">
                <a:latin typeface="Times New Roman" charset="0"/>
              </a:rPr>
              <a:t>may </a:t>
            </a:r>
            <a:r>
              <a:rPr lang="en-US" sz="3200" dirty="0">
                <a:latin typeface="Times New Roman" charset="0"/>
              </a:rPr>
              <a:t>still be qualified  as a dependent if such child is incapable  of self-support  because  he/she is mentally or physically challenged.  Medical certificate is required.</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ox(out)">
                                      <p:cBhvr>
                                        <p:cTn id="7" dur="500"/>
                                        <p:tgtEl>
                                          <p:spTgt spid="92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box(out)">
                                      <p:cBhvr>
                                        <p:cTn id="12" dur="500"/>
                                        <p:tgtEl>
                                          <p:spTgt spid="921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box(out)">
                                      <p:cBhvr>
                                        <p:cTn id="17" dur="500"/>
                                        <p:tgtEl>
                                          <p:spTgt spid="92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Effect transition="in" filter="box(out)">
                                      <p:cBhvr>
                                        <p:cTn id="22" dur="500"/>
                                        <p:tgtEl>
                                          <p:spTgt spid="9219">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 y="982663"/>
            <a:ext cx="8763000" cy="3970337"/>
          </a:xfrm>
          <a:prstGeom prst="rect">
            <a:avLst/>
          </a:prstGeom>
          <a:noFill/>
          <a:ln w="9525">
            <a:noFill/>
            <a:miter lim="800000"/>
            <a:headEnd/>
            <a:tailEnd/>
          </a:ln>
        </p:spPr>
        <p:txBody>
          <a:bodyPr anchor="ctr">
            <a:spAutoFit/>
          </a:bodyPr>
          <a:lstStyle/>
          <a:p>
            <a:pPr algn="just"/>
            <a:r>
              <a:rPr lang="en-US" sz="3600" b="1" u="sng">
                <a:solidFill>
                  <a:srgbClr val="000099"/>
                </a:solidFill>
                <a:cs typeface="Times New Roman" pitchFamily="18" charset="0"/>
              </a:rPr>
              <a:t>EXAMPLE 3</a:t>
            </a:r>
            <a:r>
              <a:rPr lang="en-US" sz="3600" b="1">
                <a:solidFill>
                  <a:srgbClr val="000099"/>
                </a:solidFill>
                <a:cs typeface="Times New Roman" pitchFamily="18" charset="0"/>
              </a:rPr>
              <a:t>:</a:t>
            </a:r>
            <a:r>
              <a:rPr lang="en-US" sz="3600">
                <a:solidFill>
                  <a:srgbClr val="000099"/>
                </a:solidFill>
                <a:cs typeface="Times New Roman" pitchFamily="18" charset="0"/>
              </a:rPr>
              <a:t>      </a:t>
            </a:r>
            <a:r>
              <a:rPr lang="en-US" sz="3600">
                <a:cs typeface="Times New Roman" pitchFamily="18" charset="0"/>
              </a:rPr>
              <a:t>Mrs. C, married (ME) with two (2) children receives on September, 2009, P20,00.00 as regular compensation.  Mr. C, her husband, is also employed and claims for the 2 qualified dependent children (additional exemptions).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52400" y="539750"/>
            <a:ext cx="8839200" cy="5632450"/>
          </a:xfrm>
          <a:prstGeom prst="rect">
            <a:avLst/>
          </a:prstGeom>
          <a:noFill/>
          <a:ln w="9525">
            <a:noFill/>
            <a:miter lim="800000"/>
            <a:headEnd/>
            <a:tailEnd/>
          </a:ln>
        </p:spPr>
        <p:txBody>
          <a:bodyPr anchor="ctr">
            <a:spAutoFit/>
          </a:bodyPr>
          <a:lstStyle/>
          <a:p>
            <a:pPr indent="457200" algn="just">
              <a:tabLst>
                <a:tab pos="0" algn="l"/>
              </a:tabLst>
            </a:pPr>
            <a:r>
              <a:rPr lang="en-US" sz="3000" b="1" u="sng">
                <a:solidFill>
                  <a:srgbClr val="000099"/>
                </a:solidFill>
                <a:cs typeface="Times New Roman" pitchFamily="18" charset="0"/>
              </a:rPr>
              <a:t>COMPUTATION:</a:t>
            </a:r>
            <a:r>
              <a:rPr lang="en-US" sz="3000">
                <a:solidFill>
                  <a:srgbClr val="000099"/>
                </a:solidFill>
                <a:cs typeface="Times New Roman" pitchFamily="18" charset="0"/>
              </a:rPr>
              <a:t> </a:t>
            </a:r>
            <a:r>
              <a:rPr lang="en-US" sz="3000">
                <a:cs typeface="Times New Roman" pitchFamily="18" charset="0"/>
              </a:rPr>
              <a:t>Using the monthly withholding tax table, the withholding tax due is computed by referring to Table A, Line 2, Column 6 which shows a </a:t>
            </a:r>
            <a:r>
              <a:rPr lang="en-US" sz="3000" b="1">
                <a:cs typeface="Times New Roman" pitchFamily="18" charset="0"/>
              </a:rPr>
              <a:t>tax of P1,875.00</a:t>
            </a:r>
            <a:r>
              <a:rPr lang="en-US" sz="3000">
                <a:cs typeface="Times New Roman" pitchFamily="18" charset="0"/>
              </a:rPr>
              <a:t> on P15,833.00 plus </a:t>
            </a:r>
            <a:r>
              <a:rPr lang="en-US" sz="3000" b="1">
                <a:cs typeface="Times New Roman" pitchFamily="18" charset="0"/>
              </a:rPr>
              <a:t>25% </a:t>
            </a:r>
            <a:r>
              <a:rPr lang="en-US" sz="3000">
                <a:cs typeface="Times New Roman" pitchFamily="18" charset="0"/>
              </a:rPr>
              <a:t>of the excess (P20,000.00 less P15,833.00 = </a:t>
            </a:r>
            <a:r>
              <a:rPr lang="en-US" sz="3000" b="1">
                <a:cs typeface="Times New Roman" pitchFamily="18" charset="0"/>
              </a:rPr>
              <a:t>P4,167.00</a:t>
            </a:r>
            <a:r>
              <a:rPr lang="en-US" sz="3000">
                <a:cs typeface="Times New Roman" pitchFamily="18" charset="0"/>
              </a:rPr>
              <a:t>).</a:t>
            </a:r>
          </a:p>
          <a:p>
            <a:pPr indent="457200" algn="just" eaLnBrk="0" hangingPunct="0">
              <a:tabLst>
                <a:tab pos="0" algn="l"/>
              </a:tabLst>
            </a:pPr>
            <a:r>
              <a:rPr lang="en-US" sz="3000">
                <a:cs typeface="Times New Roman" pitchFamily="18" charset="0"/>
              </a:rPr>
              <a:t>Total taxable compensation	       P20,000.00</a:t>
            </a:r>
            <a:endParaRPr lang="en-US" sz="3000"/>
          </a:p>
          <a:p>
            <a:pPr indent="457200" algn="just" eaLnBrk="0" hangingPunct="0">
              <a:tabLst>
                <a:tab pos="0" algn="l"/>
              </a:tabLst>
            </a:pPr>
            <a:r>
              <a:rPr lang="en-US" sz="3000">
                <a:cs typeface="Times New Roman" pitchFamily="18" charset="0"/>
              </a:rPr>
              <a:t>Less: Compensation Level </a:t>
            </a:r>
            <a:endParaRPr lang="en-US" sz="3000"/>
          </a:p>
          <a:p>
            <a:pPr indent="457200" algn="just" eaLnBrk="0" hangingPunct="0">
              <a:tabLst>
                <a:tab pos="0" algn="l"/>
              </a:tabLst>
            </a:pPr>
            <a:r>
              <a:rPr lang="en-US" sz="3000">
                <a:cs typeface="Times New Roman" pitchFamily="18" charset="0"/>
              </a:rPr>
              <a:t> (Table A, Line 2, Column 6)	         </a:t>
            </a:r>
            <a:r>
              <a:rPr lang="en-US" sz="3000" u="sng">
                <a:cs typeface="Times New Roman" pitchFamily="18" charset="0"/>
              </a:rPr>
              <a:t>15,833.00</a:t>
            </a:r>
            <a:endParaRPr lang="en-US" sz="3000"/>
          </a:p>
          <a:p>
            <a:pPr indent="457200" algn="just" eaLnBrk="0" hangingPunct="0">
              <a:tabLst>
                <a:tab pos="0" algn="l"/>
              </a:tabLst>
            </a:pPr>
            <a:r>
              <a:rPr lang="en-US" sz="3000">
                <a:cs typeface="Times New Roman" pitchFamily="18" charset="0"/>
              </a:rPr>
              <a:t>Excess				               </a:t>
            </a:r>
            <a:r>
              <a:rPr lang="en-US" sz="3000" u="sng">
                <a:cs typeface="Times New Roman" pitchFamily="18" charset="0"/>
              </a:rPr>
              <a:t>P  4,167.00</a:t>
            </a:r>
            <a:endParaRPr lang="en-US" sz="3000"/>
          </a:p>
          <a:p>
            <a:pPr indent="457200" algn="just" eaLnBrk="0" hangingPunct="0">
              <a:tabLst>
                <a:tab pos="0" algn="l"/>
              </a:tabLst>
            </a:pPr>
            <a:r>
              <a:rPr lang="en-US" sz="3000">
                <a:cs typeface="Times New Roman" pitchFamily="18" charset="0"/>
              </a:rPr>
              <a:t>Tax on P15,833.00	                        P  1,875.00</a:t>
            </a:r>
            <a:endParaRPr lang="en-US" sz="3000"/>
          </a:p>
          <a:p>
            <a:pPr indent="457200" algn="just" eaLnBrk="0" hangingPunct="0">
              <a:tabLst>
                <a:tab pos="0" algn="l"/>
              </a:tabLst>
            </a:pPr>
            <a:r>
              <a:rPr lang="en-US" sz="3000">
                <a:cs typeface="Times New Roman" pitchFamily="18" charset="0"/>
              </a:rPr>
              <a:t>Tax on excess (P4,167.00 x 25%)     </a:t>
            </a:r>
            <a:r>
              <a:rPr lang="en-US" sz="3000" u="sng">
                <a:cs typeface="Times New Roman" pitchFamily="18" charset="0"/>
              </a:rPr>
              <a:t>1,041.75</a:t>
            </a:r>
            <a:endParaRPr lang="en-US" sz="3000"/>
          </a:p>
          <a:p>
            <a:pPr indent="457200" algn="just" eaLnBrk="0" hangingPunct="0">
              <a:tabLst>
                <a:tab pos="0" algn="l"/>
              </a:tabLst>
            </a:pPr>
            <a:r>
              <a:rPr lang="en-US" sz="3000" b="1">
                <a:cs typeface="Times New Roman" pitchFamily="18" charset="0"/>
              </a:rPr>
              <a:t>W/Tax for September, 2009        </a:t>
            </a:r>
            <a:r>
              <a:rPr lang="en-US" sz="3000" b="1" u="sng">
                <a:cs typeface="Times New Roman" pitchFamily="18" charset="0"/>
              </a:rPr>
              <a:t>P  2,916.75</a:t>
            </a:r>
            <a:r>
              <a:rPr lang="en-US" sz="3000" b="1">
                <a:cs typeface="Times New Roman" pitchFamily="18" charset="0"/>
              </a:rPr>
              <a:t>   </a:t>
            </a:r>
            <a:endParaRPr lang="en-US" sz="30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 y="733425"/>
            <a:ext cx="8763000" cy="4524375"/>
          </a:xfrm>
          <a:prstGeom prst="rect">
            <a:avLst/>
          </a:prstGeom>
          <a:noFill/>
          <a:ln w="9525">
            <a:noFill/>
            <a:miter lim="800000"/>
            <a:headEnd/>
            <a:tailEnd/>
          </a:ln>
        </p:spPr>
        <p:txBody>
          <a:bodyPr anchor="ctr">
            <a:spAutoFit/>
          </a:bodyPr>
          <a:lstStyle/>
          <a:p>
            <a:pPr algn="just"/>
            <a:r>
              <a:rPr lang="en-US" sz="3600" b="1" u="sng">
                <a:solidFill>
                  <a:srgbClr val="000099"/>
                </a:solidFill>
                <a:cs typeface="Times New Roman" pitchFamily="18" charset="0"/>
              </a:rPr>
              <a:t>EXAMPLE 4</a:t>
            </a:r>
            <a:r>
              <a:rPr lang="en-US" sz="3600" b="1">
                <a:solidFill>
                  <a:srgbClr val="000099"/>
                </a:solidFill>
                <a:cs typeface="Times New Roman" pitchFamily="18" charset="0"/>
              </a:rPr>
              <a:t>:</a:t>
            </a:r>
            <a:r>
              <a:rPr lang="en-US" sz="3600">
                <a:solidFill>
                  <a:srgbClr val="000099"/>
                </a:solidFill>
                <a:cs typeface="Times New Roman" pitchFamily="18" charset="0"/>
              </a:rPr>
              <a:t> </a:t>
            </a:r>
            <a:r>
              <a:rPr lang="en-US" sz="3600">
                <a:cs typeface="Times New Roman" pitchFamily="18" charset="0"/>
              </a:rPr>
              <a:t>Mr. D, married, with four (4) qualified dependent children (ME4) receives P10,000.00 (net of taxable items) as regular semi-monthly compensation for the payroll period October 16 to 30, 2009.  Mrs. D, his wife, is also employed. Mr. D did not waive his right in favor of his wife to claim for the additional exemptions.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276225"/>
            <a:ext cx="8458200" cy="6124575"/>
          </a:xfrm>
          <a:prstGeom prst="rect">
            <a:avLst/>
          </a:prstGeom>
          <a:noFill/>
          <a:ln w="9525">
            <a:noFill/>
            <a:miter lim="800000"/>
            <a:headEnd/>
            <a:tailEnd/>
          </a:ln>
        </p:spPr>
        <p:txBody>
          <a:bodyPr anchor="ctr">
            <a:spAutoFit/>
          </a:bodyPr>
          <a:lstStyle/>
          <a:p>
            <a:pPr indent="457200" algn="just">
              <a:tabLst>
                <a:tab pos="0" algn="l"/>
              </a:tabLst>
            </a:pPr>
            <a:r>
              <a:rPr lang="en-US" sz="2800" b="1" u="sng">
                <a:solidFill>
                  <a:srgbClr val="000099"/>
                </a:solidFill>
                <a:cs typeface="Times New Roman" pitchFamily="18" charset="0"/>
              </a:rPr>
              <a:t>COMPUTATION:</a:t>
            </a:r>
            <a:r>
              <a:rPr lang="en-US" sz="2800">
                <a:solidFill>
                  <a:srgbClr val="000099"/>
                </a:solidFill>
                <a:cs typeface="Times New Roman" pitchFamily="18" charset="0"/>
              </a:rPr>
              <a:t> </a:t>
            </a:r>
            <a:r>
              <a:rPr lang="en-US" sz="2800">
                <a:cs typeface="Times New Roman" pitchFamily="18" charset="0"/>
              </a:rPr>
              <a:t>Using the semi-monthly withholding tax table, the withholding tax due is computed by referring to Table B, Line 4, Column5 which shows a </a:t>
            </a:r>
            <a:r>
              <a:rPr lang="en-US" sz="2800" b="1">
                <a:cs typeface="Times New Roman" pitchFamily="18" charset="0"/>
              </a:rPr>
              <a:t>tax of P354.17</a:t>
            </a:r>
            <a:r>
              <a:rPr lang="en-US" sz="2800">
                <a:cs typeface="Times New Roman" pitchFamily="18" charset="0"/>
              </a:rPr>
              <a:t> on </a:t>
            </a:r>
            <a:r>
              <a:rPr lang="en-US" sz="2800" b="1">
                <a:cs typeface="Times New Roman" pitchFamily="18" charset="0"/>
              </a:rPr>
              <a:t>P9,167.00</a:t>
            </a:r>
            <a:r>
              <a:rPr lang="en-US" sz="2800">
                <a:cs typeface="Times New Roman" pitchFamily="18" charset="0"/>
              </a:rPr>
              <a:t>  plus </a:t>
            </a:r>
            <a:r>
              <a:rPr lang="en-US" sz="2800" b="1">
                <a:cs typeface="Times New Roman" pitchFamily="18" charset="0"/>
              </a:rPr>
              <a:t>20% </a:t>
            </a:r>
            <a:r>
              <a:rPr lang="en-US" sz="2800">
                <a:cs typeface="Times New Roman" pitchFamily="18" charset="0"/>
              </a:rPr>
              <a:t>in excess (P10,000.00 less P9,167.00 = </a:t>
            </a:r>
            <a:r>
              <a:rPr lang="en-US" sz="2800" b="1">
                <a:cs typeface="Times New Roman" pitchFamily="18" charset="0"/>
              </a:rPr>
              <a:t>P833.00</a:t>
            </a:r>
            <a:r>
              <a:rPr lang="en-US" sz="2800">
                <a:cs typeface="Times New Roman" pitchFamily="18" charset="0"/>
              </a:rPr>
              <a:t>).</a:t>
            </a:r>
          </a:p>
          <a:p>
            <a:pPr indent="457200" algn="just" eaLnBrk="0" hangingPunct="0">
              <a:tabLst>
                <a:tab pos="0" algn="l"/>
              </a:tabLst>
            </a:pPr>
            <a:r>
              <a:rPr lang="en-US" sz="2800">
                <a:cs typeface="Times New Roman" pitchFamily="18" charset="0"/>
              </a:rPr>
              <a:t>	</a:t>
            </a:r>
          </a:p>
          <a:p>
            <a:pPr indent="457200" algn="just" eaLnBrk="0" hangingPunct="0">
              <a:tabLst>
                <a:tab pos="0" algn="l"/>
              </a:tabLst>
            </a:pPr>
            <a:r>
              <a:rPr lang="en-US" sz="2800">
                <a:cs typeface="Times New Roman" pitchFamily="18" charset="0"/>
              </a:rPr>
              <a:t>Taxable compensation			P10,000.00</a:t>
            </a:r>
            <a:endParaRPr lang="en-US" sz="2800"/>
          </a:p>
          <a:p>
            <a:pPr indent="457200" algn="just" eaLnBrk="0" hangingPunct="0">
              <a:tabLst>
                <a:tab pos="0" algn="l"/>
              </a:tabLst>
            </a:pPr>
            <a:r>
              <a:rPr lang="en-US" sz="2800">
                <a:cs typeface="Times New Roman" pitchFamily="18" charset="0"/>
              </a:rPr>
              <a:t>Less:  Compensation Level </a:t>
            </a:r>
            <a:endParaRPr lang="en-US" sz="2800"/>
          </a:p>
          <a:p>
            <a:pPr indent="457200" algn="just" eaLnBrk="0" hangingPunct="0">
              <a:tabLst>
                <a:tab pos="0" algn="l"/>
              </a:tabLst>
            </a:pPr>
            <a:r>
              <a:rPr lang="en-US" sz="2800">
                <a:cs typeface="Times New Roman" pitchFamily="18" charset="0"/>
              </a:rPr>
              <a:t>     (Table B, Line 4, Column 5)   	</a:t>
            </a:r>
            <a:r>
              <a:rPr lang="en-US" sz="2800" u="sng">
                <a:cs typeface="Times New Roman" pitchFamily="18" charset="0"/>
              </a:rPr>
              <a:t>    9,167.00</a:t>
            </a:r>
            <a:endParaRPr lang="en-US" sz="2800"/>
          </a:p>
          <a:p>
            <a:pPr indent="457200" algn="just" eaLnBrk="0" hangingPunct="0">
              <a:tabLst>
                <a:tab pos="0" algn="l"/>
              </a:tabLst>
            </a:pPr>
            <a:r>
              <a:rPr lang="en-US" sz="2800">
                <a:cs typeface="Times New Roman" pitchFamily="18" charset="0"/>
              </a:rPr>
              <a:t>Excess					          </a:t>
            </a:r>
            <a:r>
              <a:rPr lang="en-US" sz="2800" u="sng">
                <a:cs typeface="Times New Roman" pitchFamily="18" charset="0"/>
              </a:rPr>
              <a:t>P    833.00</a:t>
            </a:r>
            <a:endParaRPr lang="en-US" sz="2800"/>
          </a:p>
          <a:p>
            <a:pPr indent="457200" algn="just" eaLnBrk="0" hangingPunct="0">
              <a:tabLst>
                <a:tab pos="0" algn="l"/>
              </a:tabLst>
            </a:pPr>
            <a:r>
              <a:rPr lang="en-US" sz="2800">
                <a:cs typeface="Times New Roman" pitchFamily="18" charset="0"/>
              </a:rPr>
              <a:t>Tax on P9,167.00			          P    354.17</a:t>
            </a:r>
            <a:endParaRPr lang="en-US" sz="2800"/>
          </a:p>
          <a:p>
            <a:pPr indent="457200" algn="just" eaLnBrk="0" hangingPunct="0">
              <a:tabLst>
                <a:tab pos="0" algn="l"/>
              </a:tabLst>
            </a:pPr>
            <a:r>
              <a:rPr lang="en-US" sz="2800">
                <a:cs typeface="Times New Roman" pitchFamily="18" charset="0"/>
              </a:rPr>
              <a:t>Tax on excess (P833.00 x 20%)		</a:t>
            </a:r>
            <a:r>
              <a:rPr lang="en-US" sz="2800" u="sng">
                <a:cs typeface="Times New Roman" pitchFamily="18" charset="0"/>
              </a:rPr>
              <a:t>       166.60</a:t>
            </a:r>
            <a:endParaRPr lang="en-US" sz="2800"/>
          </a:p>
          <a:p>
            <a:pPr indent="457200" algn="just" eaLnBrk="0" hangingPunct="0">
              <a:tabLst>
                <a:tab pos="0" algn="l"/>
              </a:tabLst>
            </a:pPr>
            <a:r>
              <a:rPr lang="en-US" sz="2800" b="1">
                <a:cs typeface="Times New Roman" pitchFamily="18" charset="0"/>
              </a:rPr>
              <a:t>W/Tax for October 16-30, 2009	 </a:t>
            </a:r>
            <a:r>
              <a:rPr lang="en-US" sz="2800" b="1" u="sng">
                <a:cs typeface="Times New Roman" pitchFamily="18" charset="0"/>
              </a:rPr>
              <a:t>P    520.17</a:t>
            </a:r>
            <a:endParaRPr lang="en-US" sz="28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52400" y="442913"/>
            <a:ext cx="8839200" cy="6186487"/>
          </a:xfrm>
          <a:prstGeom prst="rect">
            <a:avLst/>
          </a:prstGeom>
          <a:noFill/>
          <a:ln w="9525">
            <a:noFill/>
            <a:miter lim="800000"/>
            <a:headEnd/>
            <a:tailEnd/>
          </a:ln>
        </p:spPr>
        <p:txBody>
          <a:bodyPr anchor="ctr">
            <a:spAutoFit/>
          </a:bodyPr>
          <a:lstStyle/>
          <a:p>
            <a:pPr indent="457200" algn="just">
              <a:tabLst>
                <a:tab pos="0" algn="l"/>
              </a:tabLst>
            </a:pPr>
            <a:r>
              <a:rPr lang="en-US" sz="3600" b="1" u="sng">
                <a:solidFill>
                  <a:srgbClr val="000099"/>
                </a:solidFill>
                <a:cs typeface="Times New Roman" pitchFamily="18" charset="0"/>
              </a:rPr>
              <a:t>EXAMPLE 5</a:t>
            </a:r>
            <a:r>
              <a:rPr lang="en-US" sz="3600" b="1">
                <a:solidFill>
                  <a:srgbClr val="000099"/>
                </a:solidFill>
                <a:cs typeface="Times New Roman" pitchFamily="18" charset="0"/>
              </a:rPr>
              <a:t>:</a:t>
            </a:r>
            <a:r>
              <a:rPr lang="en-US" sz="3600">
                <a:solidFill>
                  <a:srgbClr val="000099"/>
                </a:solidFill>
                <a:cs typeface="Times New Roman" pitchFamily="18" charset="0"/>
              </a:rPr>
              <a:t>   </a:t>
            </a:r>
            <a:r>
              <a:rPr lang="en-US" sz="3600">
                <a:cs typeface="Times New Roman" pitchFamily="18" charset="0"/>
              </a:rPr>
              <a:t>Mr. E, married with two (2) legitimate dependent children and one (1) legally adopted child, receives P30,000.00 (net of  non-taxable items) as regular compensation for the month of March, 2010 from the Department of Agriculture where he works as a supervisor. Mrs. E, his wife is not employed and is the one taking care of the children.</a:t>
            </a:r>
          </a:p>
          <a:p>
            <a:pPr indent="457200" algn="just" eaLnBrk="0" hangingPunct="0">
              <a:tabLst>
                <a:tab pos="0" algn="l"/>
              </a:tabLst>
            </a:pPr>
            <a:endParaRPr lang="en-US" sz="360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 y="241300"/>
            <a:ext cx="8763000" cy="6494463"/>
          </a:xfrm>
          <a:prstGeom prst="rect">
            <a:avLst/>
          </a:prstGeom>
          <a:noFill/>
          <a:ln w="9525">
            <a:noFill/>
            <a:miter lim="800000"/>
            <a:headEnd/>
            <a:tailEnd/>
          </a:ln>
        </p:spPr>
        <p:txBody>
          <a:bodyPr anchor="ctr">
            <a:spAutoFit/>
          </a:bodyPr>
          <a:lstStyle/>
          <a:p>
            <a:pPr indent="457200" algn="just">
              <a:tabLst>
                <a:tab pos="0" algn="l"/>
              </a:tabLst>
            </a:pPr>
            <a:r>
              <a:rPr lang="en-US" sz="3200" b="1" u="sng">
                <a:solidFill>
                  <a:srgbClr val="000099"/>
                </a:solidFill>
                <a:cs typeface="Times New Roman" pitchFamily="18" charset="0"/>
              </a:rPr>
              <a:t>COMPUTATION</a:t>
            </a:r>
            <a:r>
              <a:rPr lang="en-US" sz="3200" b="1">
                <a:solidFill>
                  <a:srgbClr val="000099"/>
                </a:solidFill>
                <a:cs typeface="Times New Roman" pitchFamily="18" charset="0"/>
              </a:rPr>
              <a:t>:</a:t>
            </a:r>
            <a:r>
              <a:rPr lang="en-US" sz="3200">
                <a:solidFill>
                  <a:srgbClr val="000099"/>
                </a:solidFill>
                <a:cs typeface="Times New Roman" pitchFamily="18" charset="0"/>
              </a:rPr>
              <a:t> </a:t>
            </a:r>
            <a:r>
              <a:rPr lang="en-US" sz="3200">
                <a:cs typeface="Times New Roman" pitchFamily="18" charset="0"/>
              </a:rPr>
              <a:t>Using the monthly withholding tax table, the withholding tax due is computed by referring to Table B, Line 3, Column 6 which shows a </a:t>
            </a:r>
            <a:r>
              <a:rPr lang="en-US" sz="3200" b="1">
                <a:cs typeface="Times New Roman" pitchFamily="18" charset="0"/>
              </a:rPr>
              <a:t>tax of P1,875.00</a:t>
            </a:r>
            <a:r>
              <a:rPr lang="en-US" sz="3200">
                <a:cs typeface="Times New Roman" pitchFamily="18" charset="0"/>
              </a:rPr>
              <a:t> on P22,083.00 plus </a:t>
            </a:r>
            <a:r>
              <a:rPr lang="en-US" sz="3200" b="1">
                <a:cs typeface="Times New Roman" pitchFamily="18" charset="0"/>
              </a:rPr>
              <a:t>25% </a:t>
            </a:r>
            <a:r>
              <a:rPr lang="en-US" sz="3200">
                <a:cs typeface="Times New Roman" pitchFamily="18" charset="0"/>
              </a:rPr>
              <a:t>of the excess (P30,000.00 less P22,083.00 = </a:t>
            </a:r>
            <a:r>
              <a:rPr lang="en-US" sz="3200" b="1">
                <a:cs typeface="Times New Roman" pitchFamily="18" charset="0"/>
              </a:rPr>
              <a:t>P7,917.25</a:t>
            </a:r>
            <a:r>
              <a:rPr lang="en-US" sz="3200">
                <a:cs typeface="Times New Roman" pitchFamily="18" charset="0"/>
              </a:rPr>
              <a:t>).</a:t>
            </a:r>
          </a:p>
          <a:p>
            <a:pPr indent="457200" algn="just" eaLnBrk="0" hangingPunct="0">
              <a:tabLst>
                <a:tab pos="0" algn="l"/>
              </a:tabLst>
            </a:pPr>
            <a:r>
              <a:rPr lang="en-US" sz="3200">
                <a:cs typeface="Times New Roman" pitchFamily="18" charset="0"/>
              </a:rPr>
              <a:t>Taxable compensation			P30,000.00</a:t>
            </a:r>
            <a:endParaRPr lang="en-US" sz="3200"/>
          </a:p>
          <a:p>
            <a:pPr indent="457200" algn="just" eaLnBrk="0" hangingPunct="0">
              <a:tabLst>
                <a:tab pos="0" algn="l"/>
              </a:tabLst>
            </a:pPr>
            <a:r>
              <a:rPr lang="en-US" sz="3200">
                <a:cs typeface="Times New Roman" pitchFamily="18" charset="0"/>
              </a:rPr>
              <a:t>Less: Compensation Level </a:t>
            </a:r>
            <a:endParaRPr lang="en-US" sz="3200"/>
          </a:p>
          <a:p>
            <a:pPr indent="457200" algn="just" eaLnBrk="0" hangingPunct="0">
              <a:tabLst>
                <a:tab pos="0" algn="l"/>
              </a:tabLst>
            </a:pPr>
            <a:r>
              <a:rPr lang="en-US" sz="3200">
                <a:cs typeface="Times New Roman" pitchFamily="18" charset="0"/>
              </a:rPr>
              <a:t>     (Table B, Line 3, Column 6)     </a:t>
            </a:r>
            <a:r>
              <a:rPr lang="en-US" sz="3200" u="sng">
                <a:cs typeface="Times New Roman" pitchFamily="18" charset="0"/>
              </a:rPr>
              <a:t>22,083.00</a:t>
            </a:r>
            <a:endParaRPr lang="en-US" sz="3200"/>
          </a:p>
          <a:p>
            <a:pPr indent="457200" algn="just" eaLnBrk="0" hangingPunct="0">
              <a:tabLst>
                <a:tab pos="0" algn="l"/>
              </a:tabLst>
            </a:pPr>
            <a:r>
              <a:rPr lang="en-US" sz="3200">
                <a:cs typeface="Times New Roman" pitchFamily="18" charset="0"/>
              </a:rPr>
              <a:t>Excess					       </a:t>
            </a:r>
            <a:r>
              <a:rPr lang="en-US" sz="3200" u="sng">
                <a:cs typeface="Times New Roman" pitchFamily="18" charset="0"/>
              </a:rPr>
              <a:t>P  7,917.00</a:t>
            </a:r>
            <a:endParaRPr lang="en-US" sz="3200"/>
          </a:p>
          <a:p>
            <a:pPr indent="457200" algn="just" eaLnBrk="0" hangingPunct="0">
              <a:tabLst>
                <a:tab pos="0" algn="l"/>
              </a:tabLst>
            </a:pPr>
            <a:r>
              <a:rPr lang="en-US" sz="3200">
                <a:cs typeface="Times New Roman" pitchFamily="18" charset="0"/>
              </a:rPr>
              <a:t>Tax on P22,083.00 		       P  1,875.00</a:t>
            </a:r>
            <a:endParaRPr lang="en-US" sz="3200"/>
          </a:p>
          <a:p>
            <a:pPr indent="457200" algn="just" eaLnBrk="0" hangingPunct="0">
              <a:tabLst>
                <a:tab pos="0" algn="l"/>
              </a:tabLst>
            </a:pPr>
            <a:r>
              <a:rPr lang="en-US" sz="3200">
                <a:cs typeface="Times New Roman" pitchFamily="18" charset="0"/>
              </a:rPr>
              <a:t>Tax on excess(P7,917.25 x 25%)   </a:t>
            </a:r>
            <a:r>
              <a:rPr lang="en-US" sz="3200" u="sng">
                <a:cs typeface="Times New Roman" pitchFamily="18" charset="0"/>
              </a:rPr>
              <a:t>1,979.25 </a:t>
            </a:r>
            <a:endParaRPr lang="en-US" sz="3200"/>
          </a:p>
          <a:p>
            <a:pPr indent="457200" algn="just" eaLnBrk="0" hangingPunct="0">
              <a:tabLst>
                <a:tab pos="0" algn="l"/>
              </a:tabLst>
            </a:pPr>
            <a:r>
              <a:rPr lang="en-US" sz="3200" b="1">
                <a:cs typeface="Times New Roman" pitchFamily="18" charset="0"/>
              </a:rPr>
              <a:t>W/Tax for March,2010               </a:t>
            </a:r>
            <a:r>
              <a:rPr lang="en-US" sz="3200" b="1" u="sng">
                <a:cs typeface="Times New Roman" pitchFamily="18" charset="0"/>
              </a:rPr>
              <a:t>P  3,854.25</a:t>
            </a:r>
            <a:endParaRPr lang="en-US" sz="32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304800"/>
            <a:ext cx="8915400" cy="6324600"/>
          </a:xfrm>
          <a:prstGeom prst="rect">
            <a:avLst/>
          </a:prstGeom>
          <a:noFill/>
          <a:ln w="9525">
            <a:noFill/>
            <a:miter lim="800000"/>
            <a:headEnd/>
            <a:tailEnd/>
          </a:ln>
        </p:spPr>
        <p:txBody>
          <a:bodyPr anchor="ctr">
            <a:spAutoFit/>
          </a:bodyPr>
          <a:lstStyle/>
          <a:p>
            <a:pPr algn="just">
              <a:tabLst>
                <a:tab pos="7029450" algn="l"/>
              </a:tabLst>
            </a:pPr>
            <a:r>
              <a:rPr lang="en-US" sz="2700" b="1" u="sng">
                <a:solidFill>
                  <a:srgbClr val="000099"/>
                </a:solidFill>
                <a:cs typeface="Times New Roman" pitchFamily="18" charset="0"/>
              </a:rPr>
              <a:t>EXAMPLE 6</a:t>
            </a:r>
            <a:r>
              <a:rPr lang="en-US" sz="2700" b="1">
                <a:solidFill>
                  <a:srgbClr val="000099"/>
                </a:solidFill>
                <a:cs typeface="Times New Roman" pitchFamily="18" charset="0"/>
              </a:rPr>
              <a:t>:    </a:t>
            </a:r>
            <a:r>
              <a:rPr lang="en-US" sz="2700">
                <a:cs typeface="Times New Roman" pitchFamily="18" charset="0"/>
              </a:rPr>
              <a:t>On December, 2009, Mrs. F, married with three (3) qualified dependent children receives P20,0000.00 as regular monthly salary (consisting of her basic salary of P15,000 and other items of taxable compensation income but net of SSS, Pag-ibig &amp; Medicare and other non-taxable items) from her private employer.  She also received during the month her 13</a:t>
            </a:r>
            <a:r>
              <a:rPr lang="en-US" sz="2700" baseline="30000">
                <a:cs typeface="Times New Roman" pitchFamily="18" charset="0"/>
              </a:rPr>
              <a:t>th</a:t>
            </a:r>
            <a:r>
              <a:rPr lang="en-US" sz="2700">
                <a:cs typeface="Times New Roman" pitchFamily="18" charset="0"/>
              </a:rPr>
              <a:t> month pay amounting to P15,000.00 plus other benefits such as productivity incentive bonus (PIB) of P10,000.00,and loyalty pay of P3,000.00. Mr. F, her husband, who works as a section chief in the Commission on Elections, waived his right to claim the additional exemption for the children and accordingly executed the required waiver on time.  Compute the withholding tax of Mrs. F for the month of Dec., 2009.</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52400" y="101600"/>
            <a:ext cx="8839200" cy="6756400"/>
          </a:xfrm>
          <a:prstGeom prst="rect">
            <a:avLst/>
          </a:prstGeom>
          <a:noFill/>
          <a:ln w="9525">
            <a:noFill/>
            <a:miter lim="800000"/>
            <a:headEnd/>
            <a:tailEnd/>
          </a:ln>
        </p:spPr>
        <p:txBody>
          <a:bodyPr anchor="ctr">
            <a:spAutoFit/>
          </a:bodyPr>
          <a:lstStyle/>
          <a:p>
            <a:pPr algn="just">
              <a:tabLst>
                <a:tab pos="0" algn="l"/>
              </a:tabLst>
            </a:pPr>
            <a:r>
              <a:rPr lang="en-US" sz="2100">
                <a:cs typeface="Times New Roman" pitchFamily="18" charset="0"/>
              </a:rPr>
              <a:t>Gross Benefits:			</a:t>
            </a:r>
          </a:p>
          <a:p>
            <a:pPr algn="just" eaLnBrk="0" hangingPunct="0">
              <a:tabLst>
                <a:tab pos="0" algn="l"/>
              </a:tabLst>
            </a:pPr>
            <a:r>
              <a:rPr lang="en-US" sz="2100">
                <a:cs typeface="Times New Roman" pitchFamily="18" charset="0"/>
              </a:rPr>
              <a:t>		  13</a:t>
            </a:r>
            <a:r>
              <a:rPr lang="en-US" sz="2100" baseline="30000">
                <a:cs typeface="Times New Roman" pitchFamily="18" charset="0"/>
              </a:rPr>
              <a:t>th</a:t>
            </a:r>
            <a:r>
              <a:rPr lang="en-US" sz="2100">
                <a:cs typeface="Times New Roman" pitchFamily="18" charset="0"/>
              </a:rPr>
              <a:t>  month pay	 	P15,000.00*</a:t>
            </a:r>
          </a:p>
          <a:p>
            <a:pPr algn="just" eaLnBrk="0" hangingPunct="0">
              <a:tabLst>
                <a:tab pos="0" algn="l"/>
              </a:tabLst>
            </a:pPr>
            <a:r>
              <a:rPr lang="en-US" sz="2100">
                <a:cs typeface="Times New Roman" pitchFamily="18" charset="0"/>
              </a:rPr>
              <a:t>		  Productivity IB		   10,000.00*</a:t>
            </a:r>
            <a:endParaRPr lang="en-US" sz="2100"/>
          </a:p>
          <a:p>
            <a:pPr algn="just" eaLnBrk="0" hangingPunct="0">
              <a:tabLst>
                <a:tab pos="0" algn="l"/>
              </a:tabLst>
            </a:pPr>
            <a:r>
              <a:rPr lang="en-US" sz="2100">
                <a:cs typeface="Times New Roman" pitchFamily="18" charset="0"/>
              </a:rPr>
              <a:t>		  Loyalty pay			 </a:t>
            </a:r>
            <a:r>
              <a:rPr lang="en-US" sz="2100" u="sng">
                <a:cs typeface="Times New Roman" pitchFamily="18" charset="0"/>
              </a:rPr>
              <a:t>    3,000.00</a:t>
            </a:r>
            <a:r>
              <a:rPr lang="en-US" sz="2100">
                <a:cs typeface="Times New Roman" pitchFamily="18" charset="0"/>
              </a:rPr>
              <a:t>*</a:t>
            </a:r>
            <a:endParaRPr lang="en-US" sz="2100"/>
          </a:p>
          <a:p>
            <a:pPr algn="just" eaLnBrk="0" hangingPunct="0">
              <a:tabLst>
                <a:tab pos="0" algn="l"/>
              </a:tabLst>
            </a:pPr>
            <a:r>
              <a:rPr lang="en-US" sz="2100">
                <a:cs typeface="Times New Roman" pitchFamily="18" charset="0"/>
              </a:rPr>
              <a:t>		  Total Gross Benefits               </a:t>
            </a:r>
            <a:r>
              <a:rPr lang="en-US" sz="2100" u="sng">
                <a:cs typeface="Times New Roman" pitchFamily="18" charset="0"/>
              </a:rPr>
              <a:t>P 28,000.00</a:t>
            </a:r>
            <a:r>
              <a:rPr lang="en-US" sz="2100">
                <a:cs typeface="Times New Roman" pitchFamily="18" charset="0"/>
              </a:rPr>
              <a:t>*</a:t>
            </a:r>
            <a:endParaRPr lang="en-US" sz="2100"/>
          </a:p>
          <a:p>
            <a:pPr algn="just" eaLnBrk="0" hangingPunct="0">
              <a:tabLst>
                <a:tab pos="0" algn="l"/>
              </a:tabLst>
            </a:pPr>
            <a:r>
              <a:rPr lang="en-US" sz="2000">
                <a:cs typeface="Times New Roman" pitchFamily="18" charset="0"/>
              </a:rPr>
              <a:t>	 </a:t>
            </a:r>
            <a:endParaRPr lang="en-US" sz="2000"/>
          </a:p>
          <a:p>
            <a:pPr algn="just" eaLnBrk="0" hangingPunct="0">
              <a:tabLst>
                <a:tab pos="0" algn="l"/>
              </a:tabLst>
            </a:pPr>
            <a:r>
              <a:rPr lang="en-US" sz="2000">
                <a:cs typeface="Times New Roman" pitchFamily="18" charset="0"/>
              </a:rPr>
              <a:t>	</a:t>
            </a:r>
            <a:r>
              <a:rPr lang="en-US" sz="2400">
                <a:cs typeface="Times New Roman" pitchFamily="18" charset="0"/>
              </a:rPr>
              <a:t>*NOTE:  Non-taxable because the 13</a:t>
            </a:r>
            <a:r>
              <a:rPr lang="en-US" sz="2400" baseline="30000">
                <a:cs typeface="Times New Roman" pitchFamily="18" charset="0"/>
              </a:rPr>
              <a:t>th</a:t>
            </a:r>
            <a:r>
              <a:rPr lang="en-US" sz="2400">
                <a:cs typeface="Times New Roman" pitchFamily="18" charset="0"/>
              </a:rPr>
              <a:t> month pay and other benefits does not exceed P30,000.00.</a:t>
            </a:r>
          </a:p>
          <a:p>
            <a:pPr algn="just" eaLnBrk="0" hangingPunct="0">
              <a:tabLst>
                <a:tab pos="0" algn="l"/>
              </a:tabLst>
            </a:pPr>
            <a:endParaRPr lang="en-US" sz="2000"/>
          </a:p>
          <a:p>
            <a:pPr algn="just" eaLnBrk="0" hangingPunct="0">
              <a:tabLst>
                <a:tab pos="0" algn="l"/>
              </a:tabLst>
            </a:pPr>
            <a:r>
              <a:rPr lang="en-US" sz="2000" b="1" u="sng">
                <a:solidFill>
                  <a:srgbClr val="000099"/>
                </a:solidFill>
                <a:cs typeface="Times New Roman" pitchFamily="18" charset="0"/>
              </a:rPr>
              <a:t>COMPUTATION:</a:t>
            </a:r>
            <a:r>
              <a:rPr lang="en-US" sz="2000">
                <a:solidFill>
                  <a:srgbClr val="000099"/>
                </a:solidFill>
                <a:cs typeface="Times New Roman" pitchFamily="18" charset="0"/>
              </a:rPr>
              <a:t>  </a:t>
            </a:r>
            <a:r>
              <a:rPr lang="en-US" sz="2000">
                <a:cs typeface="Times New Roman" pitchFamily="18" charset="0"/>
              </a:rPr>
              <a:t>Using the monthly withholding tax table, the withholding tax due is computed by referring to Table B, Line 3, Column 5 which shows a </a:t>
            </a:r>
            <a:r>
              <a:rPr lang="en-US" sz="2000" b="1">
                <a:cs typeface="Times New Roman" pitchFamily="18" charset="0"/>
              </a:rPr>
              <a:t>tax of P708.33</a:t>
            </a:r>
            <a:r>
              <a:rPr lang="en-US" sz="2000">
                <a:cs typeface="Times New Roman" pitchFamily="18" charset="0"/>
              </a:rPr>
              <a:t> on P16,250.00 plus </a:t>
            </a:r>
            <a:r>
              <a:rPr lang="en-US" sz="2000" b="1">
                <a:cs typeface="Times New Roman" pitchFamily="18" charset="0"/>
              </a:rPr>
              <a:t>20% </a:t>
            </a:r>
            <a:r>
              <a:rPr lang="en-US" sz="2000">
                <a:cs typeface="Times New Roman" pitchFamily="18" charset="0"/>
              </a:rPr>
              <a:t>of the excess (P20,000.00 less P16,250.00 = </a:t>
            </a:r>
            <a:r>
              <a:rPr lang="en-US" sz="2000" b="1">
                <a:cs typeface="Times New Roman" pitchFamily="18" charset="0"/>
              </a:rPr>
              <a:t>P3,750.00</a:t>
            </a:r>
            <a:r>
              <a:rPr lang="en-US" sz="2000">
                <a:cs typeface="Times New Roman" pitchFamily="18" charset="0"/>
              </a:rPr>
              <a:t>).</a:t>
            </a:r>
            <a:endParaRPr lang="en-US" sz="2000"/>
          </a:p>
          <a:p>
            <a:pPr algn="just" eaLnBrk="0" hangingPunct="0">
              <a:tabLst>
                <a:tab pos="0" algn="l"/>
              </a:tabLst>
            </a:pPr>
            <a:r>
              <a:rPr lang="en-US" sz="2000">
                <a:cs typeface="Times New Roman" pitchFamily="18" charset="0"/>
              </a:rPr>
              <a:t>	Taxable compensation					P 20,000.00	</a:t>
            </a:r>
            <a:endParaRPr lang="en-US" sz="2000"/>
          </a:p>
          <a:p>
            <a:pPr algn="just" eaLnBrk="0" hangingPunct="0">
              <a:tabLst>
                <a:tab pos="0" algn="l"/>
              </a:tabLst>
            </a:pPr>
            <a:r>
              <a:rPr lang="en-US" sz="2000">
                <a:cs typeface="Times New Roman" pitchFamily="18" charset="0"/>
              </a:rPr>
              <a:t>	Less: Compensation Level</a:t>
            </a:r>
            <a:endParaRPr lang="en-US" sz="2000"/>
          </a:p>
          <a:p>
            <a:pPr algn="just" eaLnBrk="0" hangingPunct="0">
              <a:tabLst>
                <a:tab pos="0" algn="l"/>
              </a:tabLst>
            </a:pPr>
            <a:r>
              <a:rPr lang="en-US" sz="2000">
                <a:cs typeface="Times New Roman" pitchFamily="18" charset="0"/>
              </a:rPr>
              <a:t>		 (Table B, Line 3, Column 5)			</a:t>
            </a:r>
            <a:r>
              <a:rPr lang="en-US" sz="2000" u="sng">
                <a:cs typeface="Times New Roman" pitchFamily="18" charset="0"/>
              </a:rPr>
              <a:t>   16,250.00</a:t>
            </a:r>
            <a:r>
              <a:rPr lang="en-US" sz="2000">
                <a:cs typeface="Times New Roman" pitchFamily="18" charset="0"/>
              </a:rPr>
              <a:t> 		Excess							</a:t>
            </a:r>
            <a:r>
              <a:rPr lang="en-US" sz="2000" u="sng">
                <a:cs typeface="Times New Roman" pitchFamily="18" charset="0"/>
              </a:rPr>
              <a:t>P   3,750.00</a:t>
            </a:r>
            <a:endParaRPr lang="en-US" sz="2000"/>
          </a:p>
          <a:p>
            <a:pPr algn="just" eaLnBrk="0" hangingPunct="0">
              <a:tabLst>
                <a:tab pos="0" algn="l"/>
              </a:tabLst>
            </a:pPr>
            <a:r>
              <a:rPr lang="en-US" sz="2000">
                <a:cs typeface="Times New Roman" pitchFamily="18" charset="0"/>
              </a:rPr>
              <a:t>	Tax on P16,250.00					P      708.33</a:t>
            </a:r>
            <a:endParaRPr lang="en-US" sz="2000"/>
          </a:p>
          <a:p>
            <a:pPr algn="just" eaLnBrk="0" hangingPunct="0">
              <a:tabLst>
                <a:tab pos="0" algn="l"/>
              </a:tabLst>
            </a:pPr>
            <a:r>
              <a:rPr lang="en-US" sz="2000">
                <a:cs typeface="Times New Roman" pitchFamily="18" charset="0"/>
              </a:rPr>
              <a:t>	Tax on excess (P3,750.00 x 20%)			</a:t>
            </a:r>
            <a:r>
              <a:rPr lang="en-US" sz="2000" u="sng">
                <a:cs typeface="Times New Roman" pitchFamily="18" charset="0"/>
              </a:rPr>
              <a:t>        750.00</a:t>
            </a:r>
            <a:r>
              <a:rPr lang="en-US" sz="2000">
                <a:cs typeface="Times New Roman" pitchFamily="18" charset="0"/>
              </a:rPr>
              <a:t>		</a:t>
            </a:r>
            <a:r>
              <a:rPr lang="en-US" sz="2000" b="1">
                <a:cs typeface="Times New Roman" pitchFamily="18" charset="0"/>
              </a:rPr>
              <a:t>Withholding tax for December, 2009		             </a:t>
            </a:r>
            <a:r>
              <a:rPr lang="en-US" sz="2000" b="1" u="sng">
                <a:cs typeface="Times New Roman" pitchFamily="18" charset="0"/>
              </a:rPr>
              <a:t>P   1,458.33</a:t>
            </a:r>
            <a:endParaRPr lang="en-US" sz="2000"/>
          </a:p>
          <a:p>
            <a:pPr algn="just" eaLnBrk="0" hangingPunct="0">
              <a:tabLst>
                <a:tab pos="0" algn="l"/>
              </a:tabLst>
            </a:pPr>
            <a:r>
              <a:rPr lang="en-US" sz="2000" b="1">
                <a:cs typeface="Times New Roman" pitchFamily="18" charset="0"/>
              </a:rPr>
              <a:t>	</a:t>
            </a:r>
            <a:r>
              <a:rPr lang="en-US" sz="2000">
                <a:cs typeface="Times New Roman" pitchFamily="18" charset="0"/>
              </a:rPr>
              <a:t>	</a:t>
            </a:r>
            <a:endParaRPr lang="en-US" sz="20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382000" cy="2305050"/>
          </a:xfrm>
        </p:spPr>
        <p:txBody>
          <a:bodyPr rtlCol="0">
            <a:noAutofit/>
          </a:bodyPr>
          <a:lstStyle/>
          <a:p>
            <a:pPr eaLnBrk="1" fontAlgn="auto" hangingPunct="1">
              <a:spcAft>
                <a:spcPts val="0"/>
              </a:spcAft>
              <a:defRPr/>
            </a:pPr>
            <a:r>
              <a:rPr lang="en-US" sz="4800" dirty="0" smtClean="0">
                <a:effectLst>
                  <a:outerShdw blurRad="38100" dist="38100" dir="2700000" algn="tl">
                    <a:srgbClr val="000000">
                      <a:alpha val="43137"/>
                    </a:srgbClr>
                  </a:outerShdw>
                </a:effectLst>
                <a:latin typeface="Albertus Extra Bold" pitchFamily="34" charset="0"/>
              </a:rPr>
              <a:t>JERRY N. BENANING</a:t>
            </a:r>
            <a:br>
              <a:rPr lang="en-US" sz="4800" dirty="0" smtClean="0">
                <a:effectLst>
                  <a:outerShdw blurRad="38100" dist="38100" dir="2700000" algn="tl">
                    <a:srgbClr val="000000">
                      <a:alpha val="43137"/>
                    </a:srgbClr>
                  </a:outerShdw>
                </a:effectLst>
                <a:latin typeface="Albertus Extra Bold" pitchFamily="34" charset="0"/>
              </a:rPr>
            </a:br>
            <a:r>
              <a:rPr lang="en-US" dirty="0" smtClean="0">
                <a:effectLst>
                  <a:outerShdw blurRad="38100" dist="38100" dir="2700000" algn="tl">
                    <a:srgbClr val="000000">
                      <a:alpha val="43137"/>
                    </a:srgbClr>
                  </a:outerShdw>
                </a:effectLst>
              </a:rPr>
              <a:t>Asst. Chief, Withholding Tax Division</a:t>
            </a:r>
          </a:p>
        </p:txBody>
      </p:sp>
      <p:sp>
        <p:nvSpPr>
          <p:cNvPr id="3" name="Subtitle 2"/>
          <p:cNvSpPr>
            <a:spLocks noGrp="1"/>
          </p:cNvSpPr>
          <p:nvPr>
            <p:ph type="subTitle" idx="1"/>
          </p:nvPr>
        </p:nvSpPr>
        <p:spPr>
          <a:xfrm>
            <a:off x="228600" y="3429000"/>
            <a:ext cx="8610600" cy="2286000"/>
          </a:xfrm>
        </p:spPr>
        <p:txBody>
          <a:bodyPr rtlCol="0">
            <a:normAutofit/>
          </a:bodyPr>
          <a:lstStyle/>
          <a:p>
            <a:pPr eaLnBrk="1" fontAlgn="auto" hangingPunct="1">
              <a:spcAft>
                <a:spcPts val="0"/>
              </a:spcAft>
              <a:defRPr/>
            </a:pPr>
            <a:r>
              <a:rPr lang="en-US" u="sng" dirty="0" smtClean="0">
                <a:solidFill>
                  <a:schemeClr val="tx1"/>
                </a:solidFill>
                <a:latin typeface="Albertus Extra Bold" pitchFamily="34" charset="0"/>
              </a:rPr>
              <a:t>For inquiries on Withholding Taxes</a:t>
            </a:r>
          </a:p>
          <a:p>
            <a:pPr eaLnBrk="1" fontAlgn="auto" hangingPunct="1">
              <a:spcAft>
                <a:spcPts val="0"/>
              </a:spcAft>
              <a:defRPr/>
            </a:pPr>
            <a:r>
              <a:rPr lang="en-US" dirty="0" smtClean="0">
                <a:solidFill>
                  <a:schemeClr val="tx1"/>
                </a:solidFill>
                <a:latin typeface="Albertus Extra Bold" pitchFamily="34" charset="0"/>
              </a:rPr>
              <a:t>You may call us at telephone numbers: 9269347/9269351</a:t>
            </a:r>
          </a:p>
          <a:p>
            <a:pPr eaLnBrk="1" fontAlgn="auto" hangingPunct="1">
              <a:spcAft>
                <a:spcPts val="0"/>
              </a:spcAft>
              <a:defRPr/>
            </a:pPr>
            <a:r>
              <a:rPr lang="en-US" dirty="0" smtClean="0">
                <a:solidFill>
                  <a:schemeClr val="tx1"/>
                </a:solidFill>
                <a:latin typeface="Albertus Extra Bold" pitchFamily="34" charset="0"/>
              </a:rPr>
              <a:t>Or email add: </a:t>
            </a:r>
            <a:r>
              <a:rPr lang="en-US" b="1" i="1" dirty="0" smtClean="0">
                <a:solidFill>
                  <a:schemeClr val="tx1"/>
                </a:solidFill>
                <a:latin typeface="Albertus Extra Bold" pitchFamily="34" charset="0"/>
              </a:rPr>
              <a:t>jerry.benaning@bir.gov.ph</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382000" cy="2133600"/>
          </a:xfrm>
        </p:spPr>
        <p:txBody>
          <a:bodyPr>
            <a:normAutofit fontScale="90000"/>
          </a:bodyPr>
          <a:lstStyle/>
          <a:p>
            <a:r>
              <a:rPr lang="en-US" dirty="0" smtClean="0"/>
              <a:t>Republic Act No. 9994, Otherwise Known as the </a:t>
            </a:r>
            <a:br>
              <a:rPr lang="en-US" dirty="0" smtClean="0"/>
            </a:br>
            <a:r>
              <a:rPr lang="en-US" sz="5300" dirty="0" smtClean="0"/>
              <a:t>"Expanded Senior Citizens A</a:t>
            </a:r>
            <a:r>
              <a:rPr lang="en-US" sz="4900" dirty="0" smtClean="0"/>
              <a:t>ct    of 2010”</a:t>
            </a:r>
            <a:r>
              <a:rPr lang="en-US" sz="4900" dirty="0" smtClean="0">
                <a:solidFill>
                  <a:srgbClr val="FF0000"/>
                </a:solidFill>
              </a:rPr>
              <a:t>  </a:t>
            </a:r>
            <a:endParaRPr lang="en-US" dirty="0">
              <a:solidFill>
                <a:srgbClr val="FF0000"/>
              </a:solidFill>
            </a:endParaRPr>
          </a:p>
        </p:txBody>
      </p:sp>
      <p:sp>
        <p:nvSpPr>
          <p:cNvPr id="3" name="Subtitle 2"/>
          <p:cNvSpPr>
            <a:spLocks noGrp="1"/>
          </p:cNvSpPr>
          <p:nvPr>
            <p:ph type="subTitle" idx="1"/>
          </p:nvPr>
        </p:nvSpPr>
        <p:spPr>
          <a:xfrm>
            <a:off x="533400" y="4191000"/>
            <a:ext cx="7854696" cy="1752600"/>
          </a:xfrm>
        </p:spPr>
        <p:txBody>
          <a:bodyPr>
            <a:normAutofit fontScale="55000" lnSpcReduction="20000"/>
          </a:bodyPr>
          <a:lstStyle/>
          <a:p>
            <a:r>
              <a:rPr lang="en-US" sz="5100" b="1" dirty="0" smtClean="0"/>
              <a:t>RR 7-2010</a:t>
            </a:r>
          </a:p>
          <a:p>
            <a:endParaRPr lang="en-US" dirty="0" smtClean="0"/>
          </a:p>
          <a:p>
            <a:endParaRPr lang="en-US" dirty="0" smtClean="0"/>
          </a:p>
          <a:p>
            <a:r>
              <a:rPr lang="en-US" dirty="0" smtClean="0"/>
              <a:t>Presented by:</a:t>
            </a:r>
          </a:p>
          <a:p>
            <a:r>
              <a:rPr lang="en-US" sz="1900" dirty="0" smtClean="0"/>
              <a:t>JERRY N. BENANING</a:t>
            </a:r>
          </a:p>
          <a:p>
            <a:r>
              <a:rPr lang="en-US" sz="1900" dirty="0" smtClean="0"/>
              <a:t>Withholding Tax Division, BIR</a:t>
            </a:r>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1143000" y="3886200"/>
            <a:ext cx="2667000" cy="2476500"/>
          </a:xfrm>
          <a:prstGeom prst="rect">
            <a:avLst/>
          </a:prstGeom>
          <a:noFill/>
          <a:ln w="9525">
            <a:noFill/>
            <a:miter lim="800000"/>
            <a:headEnd/>
            <a:tailEnd/>
          </a:ln>
          <a:effectLst/>
        </p:spPr>
      </p:pic>
    </p:spTree>
  </p:cSld>
  <p:clrMapOvr>
    <a:masterClrMapping/>
  </p:clrMapOvr>
  <p:transition advClick="0" advTm="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228600"/>
            <a:ext cx="7391400" cy="1477963"/>
          </a:xfrm>
          <a:prstGeom prst="rect">
            <a:avLst/>
          </a:prstGeom>
          <a:noFill/>
          <a:ln w="9525">
            <a:noFill/>
            <a:miter lim="800000"/>
            <a:headEnd/>
            <a:tailEnd/>
          </a:ln>
          <a:effectLst/>
        </p:spPr>
        <p:txBody>
          <a:bodyPr>
            <a:spAutoFit/>
          </a:bodyPr>
          <a:lstStyle/>
          <a:p>
            <a:pPr eaLnBrk="0" hangingPunct="0">
              <a:spcBef>
                <a:spcPct val="50000"/>
              </a:spcBef>
              <a:defRPr/>
            </a:pPr>
            <a:r>
              <a:rPr lang="en-US" sz="3600" b="1" dirty="0">
                <a:effectLst>
                  <a:outerShdw blurRad="38100" dist="38100" dir="2700000" algn="tl">
                    <a:srgbClr val="000000"/>
                  </a:outerShdw>
                </a:effectLst>
                <a:latin typeface="Times New Roman" charset="0"/>
              </a:rPr>
              <a:t>EXEMPTION CERTIFICATES</a:t>
            </a:r>
          </a:p>
          <a:p>
            <a:pPr eaLnBrk="0" hangingPunct="0">
              <a:spcBef>
                <a:spcPct val="50000"/>
              </a:spcBef>
              <a:defRPr/>
            </a:pPr>
            <a:r>
              <a:rPr lang="en-US" sz="3600" b="1" dirty="0">
                <a:effectLst>
                  <a:outerShdw blurRad="38100" dist="38100" dir="2700000" algn="tl">
                    <a:srgbClr val="000000"/>
                  </a:outerShdw>
                </a:effectLst>
                <a:latin typeface="Times New Roman" charset="0"/>
              </a:rPr>
              <a:t>     Important documents: </a:t>
            </a:r>
          </a:p>
        </p:txBody>
      </p:sp>
      <p:sp>
        <p:nvSpPr>
          <p:cNvPr id="10244" name="Text Box 4"/>
          <p:cNvSpPr txBox="1">
            <a:spLocks noChangeArrowheads="1"/>
          </p:cNvSpPr>
          <p:nvPr/>
        </p:nvSpPr>
        <p:spPr bwMode="auto">
          <a:xfrm>
            <a:off x="1295400" y="1752600"/>
            <a:ext cx="6858000" cy="4524375"/>
          </a:xfrm>
          <a:prstGeom prst="rect">
            <a:avLst/>
          </a:prstGeom>
          <a:noFill/>
          <a:ln w="9525">
            <a:noFill/>
            <a:miter lim="800000"/>
            <a:headEnd/>
            <a:tailEnd/>
          </a:ln>
        </p:spPr>
        <p:txBody>
          <a:bodyPr>
            <a:spAutoFit/>
          </a:bodyPr>
          <a:lstStyle/>
          <a:p>
            <a:pPr eaLnBrk="0" hangingPunct="0">
              <a:spcBef>
                <a:spcPct val="50000"/>
              </a:spcBef>
              <a:buFontTx/>
              <a:buChar char="•"/>
            </a:pPr>
            <a:r>
              <a:rPr lang="en-US" sz="2400">
                <a:latin typeface="Times New Roman" charset="0"/>
              </a:rPr>
              <a:t>  </a:t>
            </a:r>
            <a:r>
              <a:rPr lang="en-US" sz="2400" b="1">
                <a:latin typeface="Times New Roman" charset="0"/>
              </a:rPr>
              <a:t>BIR FORM 1902</a:t>
            </a:r>
            <a:r>
              <a:rPr lang="en-US" sz="2400">
                <a:latin typeface="Times New Roman" charset="0"/>
              </a:rPr>
              <a:t> (TRU Form) to be submitted by employee to employer within ten (10) days upon commencement of employment.</a:t>
            </a:r>
          </a:p>
          <a:p>
            <a:pPr eaLnBrk="0" hangingPunct="0">
              <a:spcBef>
                <a:spcPct val="50000"/>
              </a:spcBef>
              <a:buFontTx/>
              <a:buChar char="•"/>
            </a:pPr>
            <a:r>
              <a:rPr lang="en-US" sz="2400">
                <a:latin typeface="Times New Roman" charset="0"/>
              </a:rPr>
              <a:t> </a:t>
            </a:r>
            <a:r>
              <a:rPr lang="en-US" sz="2400" b="1">
                <a:latin typeface="Times New Roman" charset="0"/>
              </a:rPr>
              <a:t>BIR FORM 2305</a:t>
            </a:r>
            <a:r>
              <a:rPr lang="en-US" sz="2400">
                <a:latin typeface="Times New Roman" charset="0"/>
              </a:rPr>
              <a:t> - to be submitted by employee to employer within ten (10) days after the change of exemption unit.   The employer is required to submit the documents to the BIR within thirty (30) days after receipt of aforesaid documents from the employees</a:t>
            </a:r>
          </a:p>
          <a:p>
            <a:pPr eaLnBrk="0" hangingPunct="0">
              <a:spcBef>
                <a:spcPct val="50000"/>
              </a:spcBef>
              <a:buFontTx/>
              <a:buChar char="•"/>
            </a:pPr>
            <a:r>
              <a:rPr lang="en-US" sz="2400">
                <a:latin typeface="Times New Roman" charset="0"/>
              </a:rPr>
              <a:t> </a:t>
            </a:r>
            <a:r>
              <a:rPr lang="en-US" sz="2400" b="1">
                <a:latin typeface="Times New Roman" charset="0"/>
              </a:rPr>
              <a:t> WAIVER - </a:t>
            </a:r>
            <a:r>
              <a:rPr lang="en-US" sz="2400">
                <a:latin typeface="Times New Roman" charset="0"/>
              </a:rPr>
              <a:t> The wife (if working) may claim the additional exemption for the qualified dependent children upon husband’s execution of waiver.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0" end="0"/>
                                            </p:txEl>
                                          </p:spTgt>
                                        </p:tgtEl>
                                        <p:attrNameLst>
                                          <p:attrName>style.visibility</p:attrName>
                                        </p:attrNameLst>
                                      </p:cBhvr>
                                      <p:to>
                                        <p:strVal val="visible"/>
                                      </p:to>
                                    </p:set>
                                    <p:anim calcmode="lin" valueType="num">
                                      <p:cBhvr additive="base">
                                        <p:cTn id="19"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1" end="1"/>
                                            </p:txEl>
                                          </p:spTgt>
                                        </p:tgtEl>
                                        <p:attrNameLst>
                                          <p:attrName>style.visibility</p:attrName>
                                        </p:attrNameLst>
                                      </p:cBhvr>
                                      <p:to>
                                        <p:strVal val="visible"/>
                                      </p:to>
                                    </p:set>
                                    <p:anim calcmode="lin" valueType="num">
                                      <p:cBhvr additive="base">
                                        <p:cTn id="25"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2" end="2"/>
                                            </p:txEl>
                                          </p:spTgt>
                                        </p:tgtEl>
                                        <p:attrNameLst>
                                          <p:attrName>style.visibility</p:attrName>
                                        </p:attrNameLst>
                                      </p:cBhvr>
                                      <p:to>
                                        <p:strVal val="visible"/>
                                      </p:to>
                                    </p:set>
                                    <p:anim calcmode="lin" valueType="num">
                                      <p:cBhvr additive="base">
                                        <p:cTn id="31"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P spid="10244"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 2</a:t>
            </a:r>
            <a:r>
              <a:rPr lang="en-US" dirty="0" smtClean="0"/>
              <a:t>.  </a:t>
            </a:r>
            <a:r>
              <a:rPr lang="en-US" b="1" dirty="0" smtClean="0"/>
              <a:t>Definitions</a:t>
            </a:r>
            <a:endParaRPr lang="en-US" dirty="0"/>
          </a:p>
        </p:txBody>
      </p:sp>
      <p:sp>
        <p:nvSpPr>
          <p:cNvPr id="3" name="Content Placeholder 2"/>
          <p:cNvSpPr>
            <a:spLocks noGrp="1"/>
          </p:cNvSpPr>
          <p:nvPr>
            <p:ph idx="1"/>
          </p:nvPr>
        </p:nvSpPr>
        <p:spPr>
          <a:xfrm>
            <a:off x="152400" y="1935480"/>
            <a:ext cx="8763000" cy="4389120"/>
          </a:xfrm>
        </p:spPr>
        <p:txBody>
          <a:bodyPr/>
          <a:lstStyle/>
          <a:p>
            <a:r>
              <a:rPr lang="en-US" sz="2800" b="1" dirty="0" smtClean="0"/>
              <a:t>Senior Citizen or Elderly —</a:t>
            </a:r>
            <a:r>
              <a:rPr lang="en-US" sz="2800" b="1" dirty="0" smtClean="0">
                <a:solidFill>
                  <a:srgbClr val="FF0000"/>
                </a:solidFill>
              </a:rPr>
              <a:t> </a:t>
            </a:r>
            <a:r>
              <a:rPr lang="en-US" dirty="0" smtClean="0"/>
              <a:t> </a:t>
            </a:r>
          </a:p>
          <a:p>
            <a:pPr lvl="1"/>
            <a:r>
              <a:rPr lang="en-US" dirty="0" smtClean="0"/>
              <a:t>any Filipino citizen who is a </a:t>
            </a:r>
            <a:r>
              <a:rPr lang="en-US" b="1" dirty="0" smtClean="0"/>
              <a:t>resident of </a:t>
            </a:r>
            <a:r>
              <a:rPr lang="en-PH" b="1" dirty="0" smtClean="0"/>
              <a:t>the Philippines</a:t>
            </a:r>
            <a:r>
              <a:rPr lang="en-PH" dirty="0" smtClean="0"/>
              <a:t>, </a:t>
            </a:r>
          </a:p>
          <a:p>
            <a:pPr lvl="1"/>
            <a:r>
              <a:rPr lang="en-PH" dirty="0" smtClean="0"/>
              <a:t> sixty (</a:t>
            </a:r>
            <a:r>
              <a:rPr lang="en-PH" sz="2800" b="1" dirty="0" smtClean="0"/>
              <a:t>60</a:t>
            </a:r>
            <a:r>
              <a:rPr lang="en-PH" dirty="0" smtClean="0"/>
              <a:t>) years old or above. </a:t>
            </a:r>
          </a:p>
          <a:p>
            <a:pPr lvl="1"/>
            <a:endParaRPr lang="en-PH" dirty="0" smtClean="0"/>
          </a:p>
          <a:p>
            <a:pPr lvl="1"/>
            <a:r>
              <a:rPr lang="en-PH" dirty="0" smtClean="0"/>
              <a:t>It may apply to senior citizens with “dual citizenship” status provided they prove their Filipino citizenship and have at least six (6) months residency in the Philippines</a:t>
            </a:r>
          </a:p>
          <a:p>
            <a:pPr lvl="1"/>
            <a:endParaRPr lang="en-PH" dirty="0" smtClean="0"/>
          </a:p>
          <a:p>
            <a:pPr lvl="1"/>
            <a:endParaRPr lang="en-US" dirty="0"/>
          </a:p>
        </p:txBody>
      </p:sp>
    </p:spTree>
  </p:cSld>
  <p:clrMapOvr>
    <a:masterClrMapping/>
  </p:clrMapOvr>
  <p:transition advClick="0" advTm="600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 2</a:t>
            </a:r>
            <a:r>
              <a:rPr lang="en-US" dirty="0" smtClean="0"/>
              <a:t>.  </a:t>
            </a:r>
            <a:r>
              <a:rPr lang="en-US" b="1" dirty="0" smtClean="0"/>
              <a:t>Definitions</a:t>
            </a:r>
            <a:endParaRPr lang="en-US" dirty="0"/>
          </a:p>
        </p:txBody>
      </p:sp>
      <p:sp>
        <p:nvSpPr>
          <p:cNvPr id="3" name="Content Placeholder 2"/>
          <p:cNvSpPr>
            <a:spLocks noGrp="1"/>
          </p:cNvSpPr>
          <p:nvPr>
            <p:ph idx="1"/>
          </p:nvPr>
        </p:nvSpPr>
        <p:spPr/>
        <p:txBody>
          <a:bodyPr>
            <a:normAutofit fontScale="77500" lnSpcReduction="20000"/>
          </a:bodyPr>
          <a:lstStyle/>
          <a:p>
            <a:pPr lvl="0" algn="just"/>
            <a:r>
              <a:rPr lang="en-US" sz="3000" b="1" u="sng" dirty="0" smtClean="0"/>
              <a:t>Resident Citizen</a:t>
            </a:r>
            <a:r>
              <a:rPr lang="en-US" sz="3000" b="1" dirty="0" smtClean="0">
                <a:solidFill>
                  <a:srgbClr val="C00000"/>
                </a:solidFill>
              </a:rPr>
              <a:t> </a:t>
            </a:r>
            <a:r>
              <a:rPr lang="en-US" dirty="0" smtClean="0"/>
              <a:t>— a Filipino Citizen with permanent/ legal residence in the Philippines, and shall include one, who, having migrated to a foreign country, has returned to the Philippines with a definite intention to reside therein, and whose immigrant visa has been surrendered to the foreign government.</a:t>
            </a:r>
          </a:p>
          <a:p>
            <a:pPr algn="just">
              <a:buNone/>
            </a:pPr>
            <a:r>
              <a:rPr lang="en-US" dirty="0" smtClean="0"/>
              <a:t> </a:t>
            </a:r>
          </a:p>
          <a:p>
            <a:pPr lvl="0" algn="just"/>
            <a:r>
              <a:rPr lang="en-US" sz="3000" b="1" u="sng" dirty="0" smtClean="0"/>
              <a:t>Benefactor</a:t>
            </a:r>
            <a:r>
              <a:rPr lang="en-US" dirty="0" smtClean="0"/>
              <a:t> — </a:t>
            </a:r>
            <a:r>
              <a:rPr lang="en-PH" dirty="0" smtClean="0"/>
              <a:t>refers to any person whether </a:t>
            </a:r>
            <a:r>
              <a:rPr lang="en-PH" sz="2800" u="sng" dirty="0" smtClean="0"/>
              <a:t>related or not</a:t>
            </a:r>
            <a:r>
              <a:rPr lang="en-PH" sz="2800" dirty="0" smtClean="0"/>
              <a:t> </a:t>
            </a:r>
            <a:r>
              <a:rPr lang="en-PH" dirty="0" smtClean="0"/>
              <a:t>to the senior citizen who provides care or who gives any form of assistance to him/her, and on whom the senior citizen is dependent on for primary care and material support, as certified by the City or Municipal Social Welfare and Development Officer (C/MSWDO).</a:t>
            </a:r>
            <a:endParaRPr lang="en-US" dirty="0" smtClean="0"/>
          </a:p>
          <a:p>
            <a:endParaRPr lang="en-US" dirty="0"/>
          </a:p>
        </p:txBody>
      </p:sp>
    </p:spTree>
  </p:cSld>
  <p:clrMapOvr>
    <a:masterClrMapping/>
  </p:clrMapOvr>
  <p:transition advClick="0" advTm="600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SEC. 2</a:t>
            </a:r>
            <a:r>
              <a:rPr lang="en-US" dirty="0" smtClean="0"/>
              <a:t>.  </a:t>
            </a:r>
            <a:r>
              <a:rPr lang="en-US" b="1" dirty="0" smtClean="0"/>
              <a:t>Definitions</a:t>
            </a:r>
            <a:endParaRPr lang="en-US" dirty="0"/>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pPr lvl="0"/>
            <a:r>
              <a:rPr lang="en-US" sz="3300" b="1" u="sng" dirty="0" smtClean="0"/>
              <a:t>Dependent</a:t>
            </a:r>
            <a:r>
              <a:rPr lang="en-US" u="sng" dirty="0" smtClean="0"/>
              <a:t> </a:t>
            </a:r>
            <a:r>
              <a:rPr lang="en-US" dirty="0" smtClean="0"/>
              <a:t>— a Senior Citizen, who may or may not be related to his/her Benefactor and who is living with and dependent upon his/her Benefactor for his/her </a:t>
            </a:r>
            <a:r>
              <a:rPr lang="en-US" sz="2800" dirty="0" smtClean="0"/>
              <a:t>chief support.</a:t>
            </a:r>
            <a:endParaRPr lang="en-US" dirty="0" smtClean="0"/>
          </a:p>
          <a:p>
            <a:pPr>
              <a:buNone/>
            </a:pPr>
            <a:r>
              <a:rPr lang="en-US" dirty="0" smtClean="0"/>
              <a:t> </a:t>
            </a:r>
          </a:p>
          <a:p>
            <a:pPr lvl="0"/>
            <a:r>
              <a:rPr lang="en-US" sz="3300" b="1" u="sng" dirty="0" smtClean="0"/>
              <a:t>Minimum Wage Earner</a:t>
            </a:r>
            <a:r>
              <a:rPr lang="en-US" sz="3300" b="1" dirty="0" smtClean="0">
                <a:solidFill>
                  <a:srgbClr val="C00000"/>
                </a:solidFill>
              </a:rPr>
              <a:t> </a:t>
            </a:r>
            <a:r>
              <a:rPr lang="en-US" dirty="0" smtClean="0"/>
              <a:t>– a worker in the private sector who is paid the statutory minimum wage, or an employee in the public sector with compensation income of not more than the statutory minimum wage in the non-agricultural sector where he/she is assigned</a:t>
            </a:r>
          </a:p>
          <a:p>
            <a:pPr>
              <a:buNone/>
            </a:pPr>
            <a:r>
              <a:rPr lang="en-US" dirty="0" smtClean="0"/>
              <a:t> </a:t>
            </a:r>
          </a:p>
          <a:p>
            <a:pPr lvl="0"/>
            <a:r>
              <a:rPr lang="en-US" sz="3300" b="1" dirty="0" smtClean="0"/>
              <a:t>OSCA</a:t>
            </a:r>
            <a:r>
              <a:rPr lang="en-US" dirty="0" smtClean="0"/>
              <a:t> — the Office for Senior Citizens Affairs of cities and municipalities, which is headed by a Senior Citizen who shall serve for a term of three (3) years.</a:t>
            </a:r>
          </a:p>
          <a:p>
            <a:endParaRPr lang="en-US" dirty="0"/>
          </a:p>
        </p:txBody>
      </p:sp>
    </p:spTree>
  </p:cSld>
  <p:clrMapOvr>
    <a:masterClrMapping/>
  </p:clrMapOvr>
  <p:transition advClick="0" advTm="600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09600"/>
          </a:xfrm>
        </p:spPr>
        <p:txBody>
          <a:bodyPr>
            <a:noAutofit/>
          </a:bodyPr>
          <a:lstStyle/>
          <a:p>
            <a:r>
              <a:rPr lang="en-US" sz="1600" b="1" dirty="0" smtClean="0"/>
              <a:t>SEC. 3.  </a:t>
            </a:r>
            <a:r>
              <a:rPr lang="en-US" sz="4000" b="1" dirty="0" smtClean="0"/>
              <a:t>Income Tax of Senior Citizens.</a:t>
            </a:r>
            <a:endParaRPr lang="en-US" sz="4000" b="1" dirty="0"/>
          </a:p>
        </p:txBody>
      </p:sp>
      <p:sp>
        <p:nvSpPr>
          <p:cNvPr id="3" name="Content Placeholder 2"/>
          <p:cNvSpPr>
            <a:spLocks noGrp="1"/>
          </p:cNvSpPr>
          <p:nvPr>
            <p:ph idx="1"/>
          </p:nvPr>
        </p:nvSpPr>
        <p:spPr>
          <a:xfrm>
            <a:off x="304800" y="1143000"/>
            <a:ext cx="8382000" cy="5181600"/>
          </a:xfrm>
        </p:spPr>
        <p:txBody>
          <a:bodyPr>
            <a:noAutofit/>
          </a:bodyPr>
          <a:lstStyle/>
          <a:p>
            <a:pPr algn="just"/>
            <a:r>
              <a:rPr lang="en-US" sz="1800" dirty="0" smtClean="0"/>
              <a:t>Generally, qualified Senior Citizens deriving returnable income during the taxable year, whether </a:t>
            </a:r>
            <a:r>
              <a:rPr lang="en-US" sz="2000" b="1" u="sng" dirty="0" smtClean="0"/>
              <a:t>from compensation or otherwise</a:t>
            </a:r>
            <a:r>
              <a:rPr lang="en-US" sz="1800" dirty="0" smtClean="0"/>
              <a:t>, are required to file their income tax returns and pay the tax as they file the return.</a:t>
            </a:r>
          </a:p>
          <a:p>
            <a:pPr algn="just"/>
            <a:endParaRPr lang="en-US" sz="1800" dirty="0" smtClean="0"/>
          </a:p>
          <a:p>
            <a:pPr algn="just"/>
            <a:r>
              <a:rPr lang="en-US" sz="1800" dirty="0" smtClean="0"/>
              <a:t>However, if the returnable income of a Senior Citizen is in the nature of compensation income but he qualifies </a:t>
            </a:r>
            <a:r>
              <a:rPr lang="en-US" sz="2000" b="1" u="sng" dirty="0" smtClean="0"/>
              <a:t>as a minimum wage earner</a:t>
            </a:r>
            <a:r>
              <a:rPr lang="en-US" sz="2000" b="1" dirty="0" smtClean="0">
                <a:solidFill>
                  <a:srgbClr val="C00000"/>
                </a:solidFill>
              </a:rPr>
              <a:t> </a:t>
            </a:r>
            <a:r>
              <a:rPr lang="en-US" sz="1800" dirty="0" smtClean="0"/>
              <a:t>under RA No. 9504, he shall </a:t>
            </a:r>
            <a:r>
              <a:rPr lang="en-US" sz="2000" b="1" dirty="0" smtClean="0"/>
              <a:t>be</a:t>
            </a:r>
            <a:r>
              <a:rPr lang="en-US" sz="2000" b="1" dirty="0" smtClean="0">
                <a:solidFill>
                  <a:srgbClr val="C00000"/>
                </a:solidFill>
              </a:rPr>
              <a:t> </a:t>
            </a:r>
            <a:r>
              <a:rPr lang="en-US" sz="2000" b="1" u="sng" dirty="0" smtClean="0"/>
              <a:t>exempt from income tax</a:t>
            </a:r>
            <a:r>
              <a:rPr lang="en-US" sz="1800" dirty="0" smtClean="0"/>
              <a:t> on the said compensation income subject to the rules provided under Revenue Regulations No. 10-2008 applicable to minimum wage earners.</a:t>
            </a:r>
          </a:p>
          <a:p>
            <a:pPr algn="just">
              <a:buNone/>
            </a:pPr>
            <a:r>
              <a:rPr lang="en-US" sz="1800" dirty="0" smtClean="0"/>
              <a:t> </a:t>
            </a:r>
          </a:p>
          <a:p>
            <a:pPr algn="just"/>
            <a:r>
              <a:rPr lang="en-US" sz="1800" dirty="0" smtClean="0"/>
              <a:t>Likewise, if the aggregate amount of gross income earned by the Senior Citizen during the taxable year does </a:t>
            </a:r>
            <a:r>
              <a:rPr lang="en-US" sz="2400" b="1" u="sng" dirty="0" smtClean="0"/>
              <a:t>not exceed the amount of his personal exemptions (basic and additional), he shall be exempt from income tax and shall not be required to file an income tax return.</a:t>
            </a:r>
            <a:endParaRPr lang="en-US" sz="1800" b="1" u="sng" dirty="0" smtClean="0"/>
          </a:p>
          <a:p>
            <a:pPr algn="just"/>
            <a:endParaRPr lang="en-US" sz="1800" dirty="0"/>
          </a:p>
        </p:txBody>
      </p:sp>
    </p:spTree>
  </p:cSld>
  <p:clrMapOvr>
    <a:masterClrMapping/>
  </p:clrMapOvr>
  <p:transition advClick="0" advTm="600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normAutofit fontScale="90000"/>
          </a:bodyPr>
          <a:lstStyle/>
          <a:p>
            <a:r>
              <a:rPr lang="en-US" sz="3100" dirty="0" smtClean="0"/>
              <a:t> </a:t>
            </a:r>
            <a:r>
              <a:rPr lang="en-US" sz="3600" b="1" dirty="0" smtClean="0"/>
              <a:t>Hence, he can still be liable for other taxes such as</a:t>
            </a:r>
            <a:r>
              <a:rPr lang="en-US" sz="3100" dirty="0" smtClean="0"/>
              <a:t>:</a:t>
            </a: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a:buFont typeface="+mj-lt"/>
              <a:buAutoNum type="arabicPeriod"/>
            </a:pPr>
            <a:r>
              <a:rPr lang="en-US" dirty="0" smtClean="0"/>
              <a:t>The </a:t>
            </a:r>
            <a:r>
              <a:rPr lang="en-US" sz="3000" b="1" dirty="0" smtClean="0"/>
              <a:t>20% final</a:t>
            </a:r>
            <a:r>
              <a:rPr lang="en-US" sz="3000" b="1" dirty="0" smtClean="0">
                <a:solidFill>
                  <a:srgbClr val="FF0000"/>
                </a:solidFill>
              </a:rPr>
              <a:t> </a:t>
            </a:r>
            <a:r>
              <a:rPr lang="en-US" sz="3000" b="1" dirty="0" smtClean="0"/>
              <a:t>withholding tax on interest income</a:t>
            </a:r>
            <a:r>
              <a:rPr lang="en-US" sz="3000" dirty="0" smtClean="0"/>
              <a:t> </a:t>
            </a:r>
            <a:r>
              <a:rPr lang="en-US" dirty="0" smtClean="0"/>
              <a:t>from any currency bank deposit</a:t>
            </a:r>
          </a:p>
          <a:p>
            <a:pPr>
              <a:buFont typeface="+mj-lt"/>
              <a:buAutoNum type="arabicPeriod"/>
            </a:pPr>
            <a:endParaRPr lang="en-US" dirty="0" smtClean="0"/>
          </a:p>
          <a:p>
            <a:pPr>
              <a:buFont typeface="+mj-lt"/>
              <a:buAutoNum type="arabicPeriod"/>
            </a:pPr>
            <a:r>
              <a:rPr lang="en-US" dirty="0" smtClean="0"/>
              <a:t>The </a:t>
            </a:r>
            <a:r>
              <a:rPr lang="en-US" sz="3000" b="1" dirty="0" smtClean="0"/>
              <a:t>7.5% final</a:t>
            </a:r>
            <a:r>
              <a:rPr lang="en-US" sz="3000" b="1" dirty="0" smtClean="0">
                <a:solidFill>
                  <a:srgbClr val="FF0000"/>
                </a:solidFill>
              </a:rPr>
              <a:t> </a:t>
            </a:r>
            <a:r>
              <a:rPr lang="en-US" b="1" dirty="0" smtClean="0"/>
              <a:t>withholding tax on interest income</a:t>
            </a:r>
            <a:r>
              <a:rPr lang="en-US" dirty="0" smtClean="0"/>
              <a:t> from a depository bank under the expanded foreign currency deposit system </a:t>
            </a:r>
            <a:r>
              <a:rPr lang="en-US" sz="1900" dirty="0" smtClean="0"/>
              <a:t>(Sec. 24(B)(1), Tax Code</a:t>
            </a:r>
            <a:endParaRPr lang="en-US" dirty="0" smtClean="0"/>
          </a:p>
          <a:p>
            <a:pPr>
              <a:buFont typeface="+mj-lt"/>
              <a:buAutoNum type="arabicPeriod"/>
            </a:pPr>
            <a:endParaRPr lang="en-US" dirty="0" smtClean="0"/>
          </a:p>
          <a:p>
            <a:pPr lvl="0">
              <a:buFont typeface="+mj-lt"/>
              <a:buAutoNum type="arabicPeriod"/>
            </a:pPr>
            <a:r>
              <a:rPr lang="en-US" dirty="0" smtClean="0"/>
              <a:t>If the Senior Citizen will pre-terminate his 5-year long-term deposit or investment </a:t>
            </a:r>
          </a:p>
          <a:p>
            <a:pPr lvl="1"/>
            <a:r>
              <a:rPr lang="en-US" dirty="0" smtClean="0"/>
              <a:t>Four years to less than five years 		— 5%</a:t>
            </a:r>
          </a:p>
          <a:p>
            <a:pPr lvl="1"/>
            <a:r>
              <a:rPr lang="en-US" dirty="0" smtClean="0"/>
              <a:t>Three years to less than four years 	— 12%; and</a:t>
            </a:r>
          </a:p>
          <a:p>
            <a:pPr lvl="1"/>
            <a:r>
              <a:rPr lang="en-US" dirty="0" smtClean="0"/>
              <a:t>Less than three years 			— 20% </a:t>
            </a:r>
            <a:endParaRPr lang="en-US" dirty="0"/>
          </a:p>
        </p:txBody>
      </p:sp>
    </p:spTree>
  </p:cSld>
  <p:clrMapOvr>
    <a:masterClrMapping/>
  </p:clrMapOvr>
  <p:transition advClick="0" advTm="600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533400"/>
          </a:xfrm>
        </p:spPr>
        <p:txBody>
          <a:bodyPr>
            <a:noAutofit/>
          </a:bodyPr>
          <a:lstStyle/>
          <a:p>
            <a:r>
              <a:rPr lang="en-US" sz="2800" b="1" dirty="0" smtClean="0"/>
              <a:t>Hence, he can still be liable for other taxes such as</a:t>
            </a:r>
            <a:endParaRPr lang="en-US" sz="2400" dirty="0"/>
          </a:p>
        </p:txBody>
      </p:sp>
      <p:sp>
        <p:nvSpPr>
          <p:cNvPr id="3" name="Content Placeholder 2"/>
          <p:cNvSpPr>
            <a:spLocks noGrp="1"/>
          </p:cNvSpPr>
          <p:nvPr>
            <p:ph idx="1"/>
          </p:nvPr>
        </p:nvSpPr>
        <p:spPr>
          <a:xfrm>
            <a:off x="457200" y="1219200"/>
            <a:ext cx="8382000" cy="5334000"/>
          </a:xfrm>
        </p:spPr>
        <p:txBody>
          <a:bodyPr>
            <a:normAutofit fontScale="62500" lnSpcReduction="20000"/>
          </a:bodyPr>
          <a:lstStyle/>
          <a:p>
            <a:pPr lvl="0">
              <a:buNone/>
            </a:pPr>
            <a:r>
              <a:rPr lang="en-US" dirty="0" smtClean="0"/>
              <a:t>4</a:t>
            </a:r>
            <a:r>
              <a:rPr lang="en-US" sz="3400" b="1" dirty="0" smtClean="0"/>
              <a:t>. The </a:t>
            </a:r>
            <a:r>
              <a:rPr lang="en-US" sz="4000" b="1" dirty="0" smtClean="0"/>
              <a:t>10% final withholding tax</a:t>
            </a:r>
            <a:r>
              <a:rPr lang="en-US" sz="4000" b="1" dirty="0" smtClean="0">
                <a:solidFill>
                  <a:srgbClr val="FF0000"/>
                </a:solidFill>
              </a:rPr>
              <a:t> </a:t>
            </a:r>
            <a:r>
              <a:rPr lang="en-US" b="1" dirty="0" smtClean="0"/>
              <a:t>– </a:t>
            </a:r>
            <a:r>
              <a:rPr lang="en-US" dirty="0" smtClean="0"/>
              <a:t> </a:t>
            </a:r>
          </a:p>
          <a:p>
            <a:r>
              <a:rPr lang="en-US" dirty="0" smtClean="0"/>
              <a:t>On cash and/or property dividends actually or constructively received from a domestic corporation or from a joint stock company, insurance or mutual fund company and a regional operating headquarters of a multinational company; or</a:t>
            </a:r>
          </a:p>
          <a:p>
            <a:r>
              <a:rPr lang="en-US" dirty="0" smtClean="0"/>
              <a:t>On the share of an individual in the distributable net income after tax of a partnership </a:t>
            </a:r>
            <a:r>
              <a:rPr lang="en-US" sz="1700" dirty="0" smtClean="0"/>
              <a:t>(except a general professional partnership) </a:t>
            </a:r>
            <a:r>
              <a:rPr lang="en-US" dirty="0" smtClean="0"/>
              <a:t>of which he is a partner; or</a:t>
            </a:r>
          </a:p>
          <a:p>
            <a:r>
              <a:rPr lang="en-US" dirty="0" smtClean="0"/>
              <a:t>On the share of an individual in the net income after tax of an association, a joint account, or a joint venture or consortium taxable as a corporation of which he is a member or a co-</a:t>
            </a:r>
            <a:r>
              <a:rPr lang="en-US" dirty="0" err="1" smtClean="0"/>
              <a:t>venturer</a:t>
            </a:r>
            <a:r>
              <a:rPr lang="en-US" dirty="0" smtClean="0"/>
              <a:t>  </a:t>
            </a:r>
            <a:r>
              <a:rPr lang="en-US" sz="1600" dirty="0" smtClean="0"/>
              <a:t>(Sec. 24(B)(2), Tax Code).</a:t>
            </a:r>
            <a:endParaRPr lang="en-US" dirty="0" smtClean="0"/>
          </a:p>
          <a:p>
            <a:pPr>
              <a:buNone/>
            </a:pPr>
            <a:r>
              <a:rPr lang="en-US" dirty="0" smtClean="0"/>
              <a:t> </a:t>
            </a:r>
          </a:p>
          <a:p>
            <a:pPr lvl="0">
              <a:buNone/>
            </a:pPr>
            <a:r>
              <a:rPr lang="en-US" b="1" dirty="0" smtClean="0"/>
              <a:t>5</a:t>
            </a:r>
            <a:r>
              <a:rPr lang="en-US" sz="3400" b="1" dirty="0" smtClean="0"/>
              <a:t>. </a:t>
            </a:r>
            <a:r>
              <a:rPr lang="en-US" sz="4600" b="1" dirty="0" smtClean="0"/>
              <a:t>Capital gains tax</a:t>
            </a:r>
            <a:r>
              <a:rPr lang="en-US" sz="4600" dirty="0" smtClean="0">
                <a:solidFill>
                  <a:srgbClr val="FF0000"/>
                </a:solidFill>
              </a:rPr>
              <a:t> </a:t>
            </a:r>
            <a:r>
              <a:rPr lang="en-US" dirty="0" smtClean="0"/>
              <a:t>from sales of shares of stock not traded in the stock exchange </a:t>
            </a:r>
            <a:r>
              <a:rPr lang="en-US" sz="1600" dirty="0" smtClean="0"/>
              <a:t>(Sec. 24(C), Tax Code); and</a:t>
            </a:r>
            <a:endParaRPr lang="en-US" dirty="0" smtClean="0"/>
          </a:p>
          <a:p>
            <a:pPr>
              <a:buNone/>
            </a:pPr>
            <a:r>
              <a:rPr lang="en-US" dirty="0" smtClean="0"/>
              <a:t> </a:t>
            </a:r>
          </a:p>
          <a:p>
            <a:pPr lvl="0">
              <a:buNone/>
            </a:pPr>
            <a:r>
              <a:rPr lang="en-US" dirty="0" smtClean="0"/>
              <a:t>6.  The </a:t>
            </a:r>
            <a:r>
              <a:rPr lang="en-US" sz="4000" b="1" dirty="0" smtClean="0"/>
              <a:t>6% final withholding tax</a:t>
            </a:r>
            <a:r>
              <a:rPr lang="en-US" sz="4000" dirty="0" smtClean="0">
                <a:solidFill>
                  <a:srgbClr val="FF0000"/>
                </a:solidFill>
              </a:rPr>
              <a:t> </a:t>
            </a:r>
            <a:r>
              <a:rPr lang="en-US" dirty="0" smtClean="0"/>
              <a:t>on presumed capital gains from sale of real property, classified as capital asset, except capital gains presumed to have been realized from the sale or disposition of principal residence </a:t>
            </a:r>
            <a:r>
              <a:rPr lang="en-US" sz="1600" dirty="0" smtClean="0"/>
              <a:t>(Sec. 24(D), Tax Code).</a:t>
            </a:r>
            <a:endParaRPr lang="en-US" dirty="0" smtClean="0"/>
          </a:p>
          <a:p>
            <a:pPr>
              <a:buFont typeface="+mj-lt"/>
              <a:buAutoNum type="arabicPeriod"/>
            </a:pPr>
            <a:endParaRPr lang="en-US" dirty="0"/>
          </a:p>
        </p:txBody>
      </p:sp>
    </p:spTree>
  </p:cSld>
  <p:clrMapOvr>
    <a:masterClrMapping/>
  </p:clrMapOvr>
  <p:transition advClick="0" advTm="600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609600"/>
          </a:xfrm>
        </p:spPr>
        <p:txBody>
          <a:bodyPr>
            <a:noAutofit/>
          </a:bodyPr>
          <a:lstStyle/>
          <a:p>
            <a:pPr algn="ctr"/>
            <a:r>
              <a:rPr lang="en-US" sz="1800" b="1" dirty="0" smtClean="0"/>
              <a:t>SEC. 4.  </a:t>
            </a:r>
            <a:r>
              <a:rPr lang="en-US" sz="3200" b="1" dirty="0" smtClean="0"/>
              <a:t>Grant of Discounts to Senior Citizens- 20%.</a:t>
            </a:r>
            <a:endParaRPr lang="en-US" sz="3600" dirty="0"/>
          </a:p>
        </p:txBody>
      </p:sp>
      <p:sp>
        <p:nvSpPr>
          <p:cNvPr id="3" name="Content Placeholder 2"/>
          <p:cNvSpPr>
            <a:spLocks noGrp="1"/>
          </p:cNvSpPr>
          <p:nvPr>
            <p:ph idx="1"/>
          </p:nvPr>
        </p:nvSpPr>
        <p:spPr>
          <a:xfrm>
            <a:off x="304800" y="1219200"/>
            <a:ext cx="8458200" cy="5486400"/>
          </a:xfrm>
        </p:spPr>
        <p:txBody>
          <a:bodyPr>
            <a:normAutofit fontScale="62500" lnSpcReduction="20000"/>
          </a:bodyPr>
          <a:lstStyle/>
          <a:p>
            <a:pPr lvl="0" algn="just">
              <a:buFont typeface="+mj-lt"/>
              <a:buAutoNum type="arabicPeriod"/>
            </a:pPr>
            <a:r>
              <a:rPr lang="en-US" sz="5800" b="1" u="sng" dirty="0" smtClean="0"/>
              <a:t>Medicines</a:t>
            </a:r>
            <a:r>
              <a:rPr lang="en-US" sz="3800" dirty="0" smtClean="0"/>
              <a:t>,</a:t>
            </a:r>
            <a:r>
              <a:rPr lang="en-US" sz="3400" dirty="0" smtClean="0"/>
              <a:t> including influenza and pneumococcal vaccines, and such other essential medical supplies, accessories and equipment to be determined by the DOH.</a:t>
            </a:r>
            <a:r>
              <a:rPr lang="en-US" sz="2800" dirty="0" smtClean="0"/>
              <a:t> </a:t>
            </a:r>
          </a:p>
          <a:p>
            <a:pPr marL="850392" lvl="1" indent="-457200" algn="just">
              <a:buNone/>
            </a:pPr>
            <a:r>
              <a:rPr lang="en-US" dirty="0" smtClean="0"/>
              <a:t>	On all drug stores, hospital pharmacies, medical and optical clinics and similar establishments dispensing medicines, the discount for sales of drugs/medicines shall be subject to the Guidelines to be issued by the BFAD-DOH, in coordination with the PHILHEALTH. </a:t>
            </a:r>
          </a:p>
          <a:p>
            <a:pPr marL="850392" lvl="1" indent="-457200" algn="just">
              <a:buNone/>
            </a:pPr>
            <a:endParaRPr lang="en-US" dirty="0" smtClean="0"/>
          </a:p>
          <a:p>
            <a:pPr marL="850392" lvl="1" indent="-457200" algn="just">
              <a:buNone/>
            </a:pPr>
            <a:r>
              <a:rPr lang="en-US" dirty="0" smtClean="0"/>
              <a:t>	For this purpose, the term "medicines" shall refer to </a:t>
            </a:r>
            <a:r>
              <a:rPr lang="en-US" sz="4500" b="1" u="sng" dirty="0" smtClean="0"/>
              <a:t>both prescription and non­prescription medicines, and articles approved</a:t>
            </a:r>
            <a:r>
              <a:rPr lang="en-US" sz="4500" b="1" dirty="0" smtClean="0">
                <a:solidFill>
                  <a:srgbClr val="C00000"/>
                </a:solidFill>
              </a:rPr>
              <a:t> </a:t>
            </a:r>
            <a:r>
              <a:rPr lang="en-US" dirty="0" smtClean="0"/>
              <a:t>by the BFAD-DOH, which are intended for use in the diagnosis, cure, mitigation, treatment or prevention of disease in man; but do not include food and devices or their components, parts, or accessories.</a:t>
            </a:r>
          </a:p>
          <a:p>
            <a:pPr algn="just">
              <a:buNone/>
            </a:pPr>
            <a:r>
              <a:rPr lang="en-US" sz="2800" dirty="0" smtClean="0"/>
              <a:t> </a:t>
            </a:r>
            <a:endParaRPr lang="en-US" sz="2400" dirty="0" smtClean="0"/>
          </a:p>
          <a:p>
            <a:pPr lvl="0" algn="just">
              <a:buNone/>
            </a:pPr>
            <a:r>
              <a:rPr lang="en-US" sz="2800" dirty="0" smtClean="0"/>
              <a:t>2.    On the </a:t>
            </a:r>
            <a:r>
              <a:rPr lang="en-US" sz="4000" b="1" u="sng" dirty="0" smtClean="0"/>
              <a:t>professional fees of attending physician/s</a:t>
            </a:r>
            <a:r>
              <a:rPr lang="en-US" sz="4000" b="1" dirty="0" smtClean="0">
                <a:solidFill>
                  <a:srgbClr val="C00000"/>
                </a:solidFill>
              </a:rPr>
              <a:t> </a:t>
            </a:r>
            <a:r>
              <a:rPr lang="en-US" sz="2800" dirty="0" smtClean="0"/>
              <a:t>in all private hospitals, medical facilities, outpatient clinics and home health care services, where the discount shall be based on the compensation for services charged from the Senior Citizen.</a:t>
            </a:r>
          </a:p>
          <a:p>
            <a:pPr algn="just"/>
            <a:endParaRPr lang="en-US" dirty="0"/>
          </a:p>
        </p:txBody>
      </p:sp>
      <p:pic>
        <p:nvPicPr>
          <p:cNvPr id="1028" name="Picture 4" descr="C:\Users\BIR\AppData\Local\Microsoft\Windows\Temporary Internet Files\Content.IE5\51XOKJ0B\MC900065146[1].wmf"/>
          <p:cNvPicPr>
            <a:picLocks noChangeAspect="1" noChangeArrowheads="1"/>
          </p:cNvPicPr>
          <p:nvPr/>
        </p:nvPicPr>
        <p:blipFill>
          <a:blip r:embed="rId2" cstate="print"/>
          <a:srcRect/>
          <a:stretch>
            <a:fillRect/>
          </a:stretch>
        </p:blipFill>
        <p:spPr bwMode="auto">
          <a:xfrm>
            <a:off x="4648200" y="5791200"/>
            <a:ext cx="4495800" cy="1066800"/>
          </a:xfrm>
          <a:prstGeom prst="rect">
            <a:avLst/>
          </a:prstGeom>
          <a:noFill/>
        </p:spPr>
      </p:pic>
    </p:spTree>
  </p:cSld>
  <p:clrMapOvr>
    <a:masterClrMapping/>
  </p:clrMapOvr>
  <p:transition advClick="0" advTm="600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R\AppData\Local\Microsoft\Windows\Temporary Internet Files\Content.IE5\P0OROCJH\MM900354761[1].gif"/>
          <p:cNvPicPr>
            <a:picLocks noChangeAspect="1" noChangeArrowheads="1" noCrop="1"/>
          </p:cNvPicPr>
          <p:nvPr/>
        </p:nvPicPr>
        <p:blipFill>
          <a:blip r:embed="rId2" cstate="print"/>
          <a:srcRect/>
          <a:stretch>
            <a:fillRect/>
          </a:stretch>
        </p:blipFill>
        <p:spPr bwMode="auto">
          <a:xfrm>
            <a:off x="4143374" y="3014662"/>
            <a:ext cx="3552825" cy="2624138"/>
          </a:xfrm>
          <a:prstGeom prst="rect">
            <a:avLst/>
          </a:prstGeom>
          <a:noFill/>
        </p:spPr>
      </p:pic>
      <p:sp>
        <p:nvSpPr>
          <p:cNvPr id="3" name="Content Placeholder 2"/>
          <p:cNvSpPr>
            <a:spLocks noGrp="1"/>
          </p:cNvSpPr>
          <p:nvPr>
            <p:ph idx="1"/>
          </p:nvPr>
        </p:nvSpPr>
        <p:spPr>
          <a:xfrm>
            <a:off x="304800" y="762000"/>
            <a:ext cx="8534400" cy="5867400"/>
          </a:xfrm>
        </p:spPr>
        <p:txBody>
          <a:bodyPr>
            <a:normAutofit fontScale="55000" lnSpcReduction="20000"/>
          </a:bodyPr>
          <a:lstStyle/>
          <a:p>
            <a:pPr lvl="0" algn="just">
              <a:buFont typeface="+mj-lt"/>
              <a:buAutoNum type="arabicPeriod"/>
            </a:pPr>
            <a:r>
              <a:rPr lang="en-US" sz="4500" b="1" u="sng" dirty="0" smtClean="0"/>
              <a:t>On professional fees of licensed professional health workers</a:t>
            </a:r>
            <a:r>
              <a:rPr lang="en-US" sz="4500" b="1" dirty="0" smtClean="0">
                <a:solidFill>
                  <a:srgbClr val="C00000"/>
                </a:solidFill>
              </a:rPr>
              <a:t> </a:t>
            </a:r>
            <a:r>
              <a:rPr lang="en-US" dirty="0" smtClean="0"/>
              <a:t>providing home </a:t>
            </a:r>
            <a:r>
              <a:rPr lang="en-US" dirty="0" err="1" smtClean="0"/>
              <a:t>healthC.care</a:t>
            </a:r>
            <a:r>
              <a:rPr lang="en-US" dirty="0" smtClean="0"/>
              <a:t> services as endorsed by private hospitals or employed through home health care employment agencies, where the discount shall be based on the fees charged from the Senior Citizen. </a:t>
            </a:r>
          </a:p>
          <a:p>
            <a:pPr algn="just">
              <a:buNone/>
            </a:pPr>
            <a:endParaRPr lang="en-US" dirty="0" smtClean="0"/>
          </a:p>
          <a:p>
            <a:pPr lvl="0" algn="just">
              <a:buNone/>
            </a:pPr>
            <a:r>
              <a:rPr lang="en-US" dirty="0" smtClean="0"/>
              <a:t>D. 	</a:t>
            </a:r>
            <a:r>
              <a:rPr lang="en-US" sz="3800" b="1" u="sng" dirty="0" smtClean="0"/>
              <a:t>On medical and dental services, diagnostic and laboratory fees</a:t>
            </a:r>
            <a:r>
              <a:rPr lang="en-US" sz="3800" b="1" dirty="0" smtClean="0">
                <a:solidFill>
                  <a:srgbClr val="C00000"/>
                </a:solidFill>
              </a:rPr>
              <a:t> </a:t>
            </a:r>
            <a:r>
              <a:rPr lang="en-US" dirty="0" smtClean="0"/>
              <a:t>in all private hospitals, medical facilities, outpatient clinics, and home health care services, in accordance with the rules and regulations to be issued by the DOH, in coordination with the  </a:t>
            </a:r>
            <a:r>
              <a:rPr lang="en-US" dirty="0" err="1" smtClean="0"/>
              <a:t>PhilHealth</a:t>
            </a:r>
            <a:r>
              <a:rPr lang="en-US" dirty="0" smtClean="0"/>
              <a:t>.</a:t>
            </a:r>
          </a:p>
          <a:p>
            <a:pPr algn="just">
              <a:buNone/>
              <a:tabLst>
                <a:tab pos="7658100" algn="l"/>
              </a:tabLst>
            </a:pPr>
            <a:r>
              <a:rPr lang="en-US" dirty="0" smtClean="0"/>
              <a:t> </a:t>
            </a:r>
          </a:p>
          <a:p>
            <a:pPr lvl="0" algn="just"/>
            <a:r>
              <a:rPr lang="en-US" sz="2900" b="1" dirty="0" smtClean="0"/>
              <a:t>“</a:t>
            </a:r>
            <a:r>
              <a:rPr lang="en-US" sz="2900" b="1" u="sng" dirty="0" smtClean="0"/>
              <a:t>Medical services</a:t>
            </a:r>
            <a:r>
              <a:rPr lang="en-US" dirty="0" smtClean="0"/>
              <a:t>” refers to hospital services, professional services of physicians and other health care professionals and diagnostic and laboratory tests that are necessary for the diagnosis or treatment of an illness or injury.</a:t>
            </a:r>
          </a:p>
          <a:p>
            <a:pPr algn="just">
              <a:buNone/>
            </a:pPr>
            <a:r>
              <a:rPr lang="en-US" dirty="0" smtClean="0"/>
              <a:t> </a:t>
            </a:r>
          </a:p>
          <a:p>
            <a:pPr lvl="0" algn="just"/>
            <a:r>
              <a:rPr lang="en-US" sz="2900" b="1" u="sng" dirty="0" smtClean="0"/>
              <a:t>“Dental services”</a:t>
            </a:r>
            <a:r>
              <a:rPr lang="en-US" sz="2900" b="1" dirty="0" smtClean="0">
                <a:solidFill>
                  <a:srgbClr val="C00000"/>
                </a:solidFill>
              </a:rPr>
              <a:t> </a:t>
            </a:r>
            <a:r>
              <a:rPr lang="en-US" dirty="0" smtClean="0"/>
              <a:t>refers to oral examination, cleaning, permanent and temporary filling extractions and gum treatments, restoration, replacement or repositioning of teeth, or alteration of the alveolar or periodontium process of the maxilla and the mandible that are necessary for the diagnosis or treatment of an illness or injury.</a:t>
            </a:r>
          </a:p>
          <a:p>
            <a:pPr algn="just">
              <a:buNone/>
            </a:pPr>
            <a:r>
              <a:rPr lang="en-US" dirty="0" smtClean="0"/>
              <a:t> </a:t>
            </a:r>
          </a:p>
          <a:p>
            <a:pPr algn="just"/>
            <a:r>
              <a:rPr lang="en-US" sz="2900" b="1" u="sng" dirty="0" smtClean="0"/>
              <a:t>“Home health care service”</a:t>
            </a:r>
            <a:r>
              <a:rPr lang="en-US" sz="2900" b="1" dirty="0" smtClean="0">
                <a:solidFill>
                  <a:srgbClr val="C00000"/>
                </a:solidFill>
              </a:rPr>
              <a:t> </a:t>
            </a:r>
            <a:r>
              <a:rPr lang="en-US" dirty="0" smtClean="0"/>
              <a:t>refers to health or supportive care provided to the Senior Citizen patient at home by licensed health care professionals to include but not limited to, physicians, nurses, midwives, physical therapists and caregivers</a:t>
            </a:r>
            <a:endParaRPr lang="en-US" dirty="0"/>
          </a:p>
        </p:txBody>
      </p:sp>
    </p:spTree>
  </p:cSld>
  <p:clrMapOvr>
    <a:masterClrMapping/>
  </p:clrMapOvr>
  <p:transition advClick="0" advTm="600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20000"/>
          </a:bodyPr>
          <a:lstStyle/>
          <a:p>
            <a:pPr lvl="0">
              <a:buAutoNum type="alphaLcPeriod" startAt="5"/>
            </a:pPr>
            <a:r>
              <a:rPr lang="en-US" dirty="0" smtClean="0"/>
              <a:t>In </a:t>
            </a:r>
            <a:r>
              <a:rPr lang="en-US" sz="2800" b="1" dirty="0" smtClean="0"/>
              <a:t>actual fare for </a:t>
            </a:r>
            <a:r>
              <a:rPr lang="en-US" sz="3000" b="1" u="sng" dirty="0" smtClean="0"/>
              <a:t>land transportation </a:t>
            </a:r>
            <a:r>
              <a:rPr lang="en-US" sz="2800" b="1" dirty="0" smtClean="0"/>
              <a:t>travel</a:t>
            </a:r>
            <a:r>
              <a:rPr lang="en-US" sz="2800" b="1" dirty="0" smtClean="0">
                <a:solidFill>
                  <a:srgbClr val="C00000"/>
                </a:solidFill>
              </a:rPr>
              <a:t> </a:t>
            </a:r>
            <a:r>
              <a:rPr lang="en-US" dirty="0" smtClean="0"/>
              <a:t>in</a:t>
            </a:r>
          </a:p>
          <a:p>
            <a:pPr lvl="1"/>
            <a:r>
              <a:rPr lang="en-US" dirty="0" smtClean="0"/>
              <a:t> public utility buses 	(PUBs), </a:t>
            </a:r>
          </a:p>
          <a:p>
            <a:pPr lvl="1"/>
            <a:r>
              <a:rPr lang="en-US" dirty="0" smtClean="0"/>
              <a:t>public utility </a:t>
            </a:r>
            <a:r>
              <a:rPr lang="en-US" dirty="0" err="1" smtClean="0"/>
              <a:t>jeepneys</a:t>
            </a:r>
            <a:r>
              <a:rPr lang="en-US" dirty="0" smtClean="0"/>
              <a:t> 	(PUJs), </a:t>
            </a:r>
          </a:p>
          <a:p>
            <a:pPr lvl="1"/>
            <a:r>
              <a:rPr lang="en-US" dirty="0" smtClean="0"/>
              <a:t>taxis, </a:t>
            </a:r>
          </a:p>
          <a:p>
            <a:pPr lvl="1"/>
            <a:r>
              <a:rPr lang="en-US" dirty="0" smtClean="0"/>
              <a:t>Asian utility vehicles 	(AUVs), </a:t>
            </a:r>
          </a:p>
          <a:p>
            <a:pPr lvl="1"/>
            <a:r>
              <a:rPr lang="en-US" dirty="0" smtClean="0"/>
              <a:t>shuttle services and </a:t>
            </a:r>
          </a:p>
          <a:p>
            <a:pPr lvl="1"/>
            <a:r>
              <a:rPr lang="en-US" dirty="0" smtClean="0"/>
              <a:t>public railways, including </a:t>
            </a:r>
          </a:p>
          <a:p>
            <a:pPr lvl="2"/>
            <a:r>
              <a:rPr lang="en-US" dirty="0" smtClean="0"/>
              <a:t>Light Rail Transit 	(LRT), </a:t>
            </a:r>
          </a:p>
          <a:p>
            <a:pPr lvl="2"/>
            <a:r>
              <a:rPr lang="en-US" dirty="0" smtClean="0"/>
              <a:t>Mass Rail Transit 	(MRT), and </a:t>
            </a:r>
          </a:p>
          <a:p>
            <a:pPr lvl="2"/>
            <a:r>
              <a:rPr lang="en-US" dirty="0" smtClean="0"/>
              <a:t>Philippine National Railways (PNR).</a:t>
            </a:r>
          </a:p>
          <a:p>
            <a:pPr>
              <a:buNone/>
            </a:pPr>
            <a:r>
              <a:rPr lang="en-US" dirty="0" smtClean="0"/>
              <a:t> </a:t>
            </a:r>
          </a:p>
          <a:p>
            <a:pPr lvl="0">
              <a:buNone/>
            </a:pPr>
            <a:r>
              <a:rPr lang="en-US" dirty="0" smtClean="0"/>
              <a:t>f.	On actual transportation fare for </a:t>
            </a:r>
            <a:r>
              <a:rPr lang="en-US" sz="3000" b="1" dirty="0" smtClean="0"/>
              <a:t>domestic air transport services and sea shipping vessels</a:t>
            </a:r>
            <a:r>
              <a:rPr lang="en-US" sz="3000" b="1" dirty="0" smtClean="0">
                <a:solidFill>
                  <a:srgbClr val="C00000"/>
                </a:solidFill>
              </a:rPr>
              <a:t> </a:t>
            </a:r>
            <a:r>
              <a:rPr lang="en-US" dirty="0" smtClean="0"/>
              <a:t>and the like, based on the actual fare and advanced booking.</a:t>
            </a:r>
          </a:p>
          <a:p>
            <a:endParaRPr lang="en-US" dirty="0"/>
          </a:p>
        </p:txBody>
      </p:sp>
      <p:pic>
        <p:nvPicPr>
          <p:cNvPr id="3076" name="Picture 4" descr="C:\Users\BIR\AppData\Local\Microsoft\Windows\Temporary Internet Files\Content.IE5\G81ZKW5T\MM900297061[1].gif"/>
          <p:cNvPicPr>
            <a:picLocks noChangeAspect="1" noChangeArrowheads="1" noCrop="1"/>
          </p:cNvPicPr>
          <p:nvPr/>
        </p:nvPicPr>
        <p:blipFill>
          <a:blip r:embed="rId2" cstate="print"/>
          <a:srcRect/>
          <a:stretch>
            <a:fillRect/>
          </a:stretch>
        </p:blipFill>
        <p:spPr bwMode="auto">
          <a:xfrm>
            <a:off x="7620000" y="1371600"/>
            <a:ext cx="1047750" cy="1066800"/>
          </a:xfrm>
          <a:prstGeom prst="rect">
            <a:avLst/>
          </a:prstGeom>
          <a:noFill/>
        </p:spPr>
      </p:pic>
      <p:pic>
        <p:nvPicPr>
          <p:cNvPr id="3080" name="Picture 8" descr="C:\Users\BIR\AppData\Local\Microsoft\Windows\Temporary Internet Files\Content.IE5\G81ZKW5T\MM900223759[1].gif"/>
          <p:cNvPicPr>
            <a:picLocks noChangeAspect="1" noChangeArrowheads="1" noCrop="1"/>
          </p:cNvPicPr>
          <p:nvPr/>
        </p:nvPicPr>
        <p:blipFill>
          <a:blip r:embed="rId3" cstate="print"/>
          <a:srcRect/>
          <a:stretch>
            <a:fillRect/>
          </a:stretch>
        </p:blipFill>
        <p:spPr bwMode="auto">
          <a:xfrm>
            <a:off x="5181600" y="1219200"/>
            <a:ext cx="3276600" cy="2971800"/>
          </a:xfrm>
          <a:prstGeom prst="rect">
            <a:avLst/>
          </a:prstGeom>
          <a:noFill/>
        </p:spPr>
      </p:pic>
    </p:spTree>
  </p:cSld>
  <p:clrMapOvr>
    <a:masterClrMapping/>
  </p:clrMapOvr>
  <p:transition advClick="0" advTm="600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85000" lnSpcReduction="20000"/>
          </a:bodyPr>
          <a:lstStyle/>
          <a:p>
            <a:pPr lvl="0">
              <a:buNone/>
            </a:pPr>
            <a:r>
              <a:rPr lang="en-US" dirty="0" smtClean="0"/>
              <a:t>G.	On the utilization of services in hotels and similar lodging establishments, restaurants and recreation centers.</a:t>
            </a:r>
          </a:p>
          <a:p>
            <a:pPr>
              <a:buNone/>
            </a:pPr>
            <a:r>
              <a:rPr lang="en-US" dirty="0" smtClean="0"/>
              <a:t> </a:t>
            </a:r>
          </a:p>
          <a:p>
            <a:pPr lvl="0">
              <a:buNone/>
            </a:pPr>
            <a:r>
              <a:rPr lang="en-US" dirty="0" smtClean="0"/>
              <a:t>g.1 For hotels and similar lodging establishments, the discount shall be for room accommodation and other amenities offered by the establishment, such as, but not limited to, massage parlor, sauna bath, food, drinks and other services offered.</a:t>
            </a:r>
          </a:p>
          <a:p>
            <a:pPr>
              <a:buNone/>
            </a:pPr>
            <a:endParaRPr lang="en-US" dirty="0" smtClean="0"/>
          </a:p>
          <a:p>
            <a:pPr lvl="0"/>
            <a:r>
              <a:rPr lang="en-US" dirty="0" smtClean="0"/>
              <a:t>For this purpose, the term "hotel/hostel" shall refer to the building, edifice or premises or a completely independent part thereof, which is used for the regular reception, accommodation or lodging of travelers and tourists, and the provision of services incidental thereto, for a fee.</a:t>
            </a:r>
          </a:p>
          <a:p>
            <a:endParaRPr lang="en-US" dirty="0"/>
          </a:p>
        </p:txBody>
      </p:sp>
    </p:spTree>
  </p:cSld>
  <p:clrMapOvr>
    <a:masterClrMapping/>
  </p:clrMapOvr>
  <p:transition advClick="0" advTm="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228600"/>
            <a:ext cx="8153400" cy="1754188"/>
          </a:xfrm>
          <a:prstGeom prst="rect">
            <a:avLst/>
          </a:prstGeom>
          <a:noFill/>
          <a:ln w="9525">
            <a:noFill/>
            <a:miter lim="800000"/>
            <a:headEnd/>
            <a:tailEnd/>
          </a:ln>
          <a:effectLst/>
        </p:spPr>
        <p:txBody>
          <a:bodyPr>
            <a:spAutoFit/>
          </a:bodyPr>
          <a:lstStyle/>
          <a:p>
            <a:pPr algn="ctr" eaLnBrk="0" hangingPunct="0">
              <a:defRPr/>
            </a:pPr>
            <a:r>
              <a:rPr lang="en-US" sz="3600" b="1" dirty="0">
                <a:effectLst>
                  <a:outerShdw blurRad="38100" dist="38100" dir="2700000" algn="tl">
                    <a:srgbClr val="000000"/>
                  </a:outerShdw>
                </a:effectLst>
                <a:latin typeface="Times New Roman" charset="0"/>
              </a:rPr>
              <a:t>DE MINIMIS BENEFITS</a:t>
            </a:r>
          </a:p>
          <a:p>
            <a:pPr algn="ctr" eaLnBrk="0" hangingPunct="0">
              <a:defRPr/>
            </a:pPr>
            <a:r>
              <a:rPr lang="en-US" sz="3600" b="1" dirty="0">
                <a:effectLst>
                  <a:outerShdw blurRad="38100" dist="38100" dir="2700000" algn="tl">
                    <a:srgbClr val="000000"/>
                  </a:outerShdw>
                </a:effectLst>
                <a:latin typeface="Times New Roman" charset="0"/>
              </a:rPr>
              <a:t>(Latest amendment is RR 5-2011)</a:t>
            </a:r>
          </a:p>
          <a:p>
            <a:pPr algn="ctr" eaLnBrk="0" hangingPunct="0">
              <a:defRPr/>
            </a:pPr>
            <a:endParaRPr lang="en-US" sz="3600" b="1" dirty="0">
              <a:effectLst>
                <a:outerShdw blurRad="38100" dist="38100" dir="2700000" algn="tl">
                  <a:srgbClr val="000000"/>
                </a:outerShdw>
              </a:effectLst>
              <a:latin typeface="Times New Roman" charset="0"/>
            </a:endParaRPr>
          </a:p>
        </p:txBody>
      </p:sp>
      <p:sp>
        <p:nvSpPr>
          <p:cNvPr id="62467" name="Rectangle 3"/>
          <p:cNvSpPr>
            <a:spLocks noChangeArrowheads="1"/>
          </p:cNvSpPr>
          <p:nvPr/>
        </p:nvSpPr>
        <p:spPr bwMode="auto">
          <a:xfrm>
            <a:off x="228600" y="1447800"/>
            <a:ext cx="8915400" cy="6813550"/>
          </a:xfrm>
          <a:prstGeom prst="rect">
            <a:avLst/>
          </a:prstGeom>
          <a:noFill/>
          <a:ln w="9525">
            <a:noFill/>
            <a:miter lim="800000"/>
            <a:headEnd/>
            <a:tailEnd/>
          </a:ln>
        </p:spPr>
        <p:txBody>
          <a:bodyPr>
            <a:spAutoFit/>
          </a:bodyPr>
          <a:lstStyle/>
          <a:p>
            <a:pPr marL="114300" indent="-114300" eaLnBrk="0" hangingPunct="0">
              <a:spcBef>
                <a:spcPct val="10000"/>
              </a:spcBef>
              <a:buFontTx/>
              <a:buChar char="•"/>
              <a:defRPr/>
            </a:pPr>
            <a:r>
              <a:rPr lang="en-US" sz="2800" i="1" dirty="0">
                <a:latin typeface="Times New Roman" charset="0"/>
              </a:rPr>
              <a:t>Monetized unused VACATION LEAVE  credits of  </a:t>
            </a:r>
            <a:r>
              <a:rPr lang="en-US" sz="2800" i="1" dirty="0" smtClean="0">
                <a:latin typeface="Times New Roman" charset="0"/>
              </a:rPr>
              <a:t>private </a:t>
            </a:r>
            <a:r>
              <a:rPr lang="en-US" sz="2800" i="1" dirty="0">
                <a:latin typeface="Times New Roman" charset="0"/>
              </a:rPr>
              <a:t>employees</a:t>
            </a:r>
            <a:r>
              <a:rPr lang="en-US" sz="2800" dirty="0">
                <a:latin typeface="Times New Roman" charset="0"/>
              </a:rPr>
              <a:t> not exceeding 10 days during the year;</a:t>
            </a:r>
          </a:p>
          <a:p>
            <a:pPr marL="114300" indent="-114300" eaLnBrk="0" hangingPunct="0">
              <a:spcBef>
                <a:spcPct val="10000"/>
              </a:spcBef>
              <a:buFontTx/>
              <a:buChar char="•"/>
              <a:defRPr/>
            </a:pPr>
            <a:r>
              <a:rPr lang="en-US" sz="2800" i="1" dirty="0">
                <a:latin typeface="Times New Roman" charset="0"/>
              </a:rPr>
              <a:t>Monetized 	value of vacation and sick leave credits paid to government  officials and employees;</a:t>
            </a:r>
          </a:p>
          <a:p>
            <a:pPr marL="171450" indent="-171450" eaLnBrk="0" hangingPunct="0">
              <a:spcBef>
                <a:spcPct val="10000"/>
              </a:spcBef>
              <a:buFont typeface="Arial" pitchFamily="34" charset="0"/>
              <a:buChar char="•"/>
              <a:defRPr/>
            </a:pPr>
            <a:r>
              <a:rPr lang="en-US" sz="2800" i="1" dirty="0">
                <a:latin typeface="Times New Roman" charset="0"/>
              </a:rPr>
              <a:t> Medical cash allowance to dependents of employees</a:t>
            </a:r>
            <a:r>
              <a:rPr lang="en-US" sz="2800" dirty="0">
                <a:latin typeface="Times New Roman" charset="0"/>
              </a:rPr>
              <a:t>            not exceeding P750.00  per employee per semester or P125.00/month;</a:t>
            </a:r>
          </a:p>
          <a:p>
            <a:pPr eaLnBrk="0" hangingPunct="0">
              <a:spcBef>
                <a:spcPct val="10000"/>
              </a:spcBef>
              <a:buFontTx/>
              <a:buChar char="•"/>
              <a:defRPr/>
            </a:pPr>
            <a:r>
              <a:rPr lang="en-US" sz="2800" dirty="0">
                <a:latin typeface="Times New Roman" charset="0"/>
              </a:rPr>
              <a:t> </a:t>
            </a:r>
            <a:r>
              <a:rPr lang="en-US" sz="2800" i="1" dirty="0">
                <a:latin typeface="Times New Roman" charset="0"/>
              </a:rPr>
              <a:t>Rice subsidy </a:t>
            </a:r>
            <a:r>
              <a:rPr lang="en-US" sz="2800" dirty="0">
                <a:latin typeface="Times New Roman" charset="0"/>
              </a:rPr>
              <a:t>- P1,500.00 or one sack of 50 kg. rice/month</a:t>
            </a:r>
          </a:p>
          <a:p>
            <a:pPr eaLnBrk="0" hangingPunct="0">
              <a:spcBef>
                <a:spcPct val="10000"/>
              </a:spcBef>
              <a:defRPr/>
            </a:pPr>
            <a:r>
              <a:rPr lang="en-US" sz="2800" dirty="0">
                <a:latin typeface="Times New Roman" charset="0"/>
              </a:rPr>
              <a:t>   amounting to not more than P1,500.00;</a:t>
            </a:r>
          </a:p>
          <a:p>
            <a:pPr eaLnBrk="0" hangingPunct="0">
              <a:spcBef>
                <a:spcPct val="10000"/>
              </a:spcBef>
              <a:buFontTx/>
              <a:buChar char="•"/>
              <a:defRPr/>
            </a:pPr>
            <a:r>
              <a:rPr lang="en-US" sz="2800" dirty="0">
                <a:latin typeface="Times New Roman" charset="0"/>
              </a:rPr>
              <a:t> </a:t>
            </a:r>
            <a:r>
              <a:rPr lang="en-US" sz="2800" i="1" dirty="0">
                <a:latin typeface="Times New Roman" charset="0"/>
              </a:rPr>
              <a:t>Uniform &amp; clothing allowance</a:t>
            </a:r>
            <a:r>
              <a:rPr lang="en-US" sz="2800" dirty="0">
                <a:latin typeface="Times New Roman" charset="0"/>
              </a:rPr>
              <a:t> - Not exceeding 	P4,000.00 per annum ;</a:t>
            </a:r>
          </a:p>
          <a:p>
            <a:pPr eaLnBrk="0" hangingPunct="0">
              <a:spcBef>
                <a:spcPct val="10000"/>
              </a:spcBef>
              <a:buFontTx/>
              <a:buChar char="•"/>
              <a:defRPr/>
            </a:pPr>
            <a:r>
              <a:rPr lang="en-US" sz="2800" b="1" i="1" dirty="0">
                <a:latin typeface="Times New Roman" charset="0"/>
              </a:rPr>
              <a:t>Actual medical assistance</a:t>
            </a:r>
            <a:r>
              <a:rPr lang="en-US" sz="2800" b="1" dirty="0">
                <a:latin typeface="Times New Roman" charset="0"/>
              </a:rPr>
              <a:t>, e.g. medical allowance to cover medical and healthcare needs, annual medical/executive check-up, maternity assistance and routing consultations, not exceeding P10,000.00 per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0" end="0"/>
                                            </p:txEl>
                                          </p:spTgt>
                                        </p:tgtEl>
                                        <p:attrNameLst>
                                          <p:attrName>style.visibility</p:attrName>
                                        </p:attrNameLst>
                                      </p:cBhvr>
                                      <p:to>
                                        <p:strVal val="visible"/>
                                      </p:to>
                                    </p:set>
                                    <p:anim calcmode="lin" valueType="num">
                                      <p:cBhvr additive="base">
                                        <p:cTn id="19"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7">
                                            <p:txEl>
                                              <p:pRg st="1" end="1"/>
                                            </p:txEl>
                                          </p:spTgt>
                                        </p:tgtEl>
                                        <p:attrNameLst>
                                          <p:attrName>style.visibility</p:attrName>
                                        </p:attrNameLst>
                                      </p:cBhvr>
                                      <p:to>
                                        <p:strVal val="visible"/>
                                      </p:to>
                                    </p:set>
                                    <p:anim calcmode="lin" valueType="num">
                                      <p:cBhvr additive="base">
                                        <p:cTn id="25" dur="5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 calcmode="lin" valueType="num">
                                      <p:cBhvr additive="base">
                                        <p:cTn id="31"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4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467">
                                            <p:txEl>
                                              <p:pRg st="3" end="3"/>
                                            </p:txEl>
                                          </p:spTgt>
                                        </p:tgtEl>
                                        <p:attrNameLst>
                                          <p:attrName>style.visibility</p:attrName>
                                        </p:attrNameLst>
                                      </p:cBhvr>
                                      <p:to>
                                        <p:strVal val="visible"/>
                                      </p:to>
                                    </p:set>
                                    <p:anim calcmode="lin" valueType="num">
                                      <p:cBhvr additive="base">
                                        <p:cTn id="37" dur="5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24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467">
                                            <p:txEl>
                                              <p:pRg st="4" end="4"/>
                                            </p:txEl>
                                          </p:spTgt>
                                        </p:tgtEl>
                                        <p:attrNameLst>
                                          <p:attrName>style.visibility</p:attrName>
                                        </p:attrNameLst>
                                      </p:cBhvr>
                                      <p:to>
                                        <p:strVal val="visible"/>
                                      </p:to>
                                    </p:set>
                                    <p:anim calcmode="lin" valueType="num">
                                      <p:cBhvr additive="base">
                                        <p:cTn id="43"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24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467">
                                            <p:txEl>
                                              <p:pRg st="5" end="5"/>
                                            </p:txEl>
                                          </p:spTgt>
                                        </p:tgtEl>
                                        <p:attrNameLst>
                                          <p:attrName>style.visibility</p:attrName>
                                        </p:attrNameLst>
                                      </p:cBhvr>
                                      <p:to>
                                        <p:strVal val="visible"/>
                                      </p:to>
                                    </p:set>
                                    <p:anim calcmode="lin" valueType="num">
                                      <p:cBhvr additive="base">
                                        <p:cTn id="49" dur="500" fill="hold"/>
                                        <p:tgtEl>
                                          <p:spTgt spid="6246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24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2467">
                                            <p:txEl>
                                              <p:pRg st="6" end="6"/>
                                            </p:txEl>
                                          </p:spTgt>
                                        </p:tgtEl>
                                        <p:attrNameLst>
                                          <p:attrName>style.visibility</p:attrName>
                                        </p:attrNameLst>
                                      </p:cBhvr>
                                      <p:to>
                                        <p:strVal val="visible"/>
                                      </p:to>
                                    </p:set>
                                    <p:anim calcmode="lin" valueType="num">
                                      <p:cBhvr additive="base">
                                        <p:cTn id="55" dur="500" fill="hold"/>
                                        <p:tgtEl>
                                          <p:spTgt spid="6246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24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P spid="62467"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IR\AppData\Local\Microsoft\Windows\Temporary Internet Files\Content.IE5\G81ZKW5T\MC900060108[1].wmf"/>
          <p:cNvPicPr>
            <a:picLocks noChangeAspect="1" noChangeArrowheads="1"/>
          </p:cNvPicPr>
          <p:nvPr/>
        </p:nvPicPr>
        <p:blipFill>
          <a:blip r:embed="rId2" cstate="print"/>
          <a:srcRect/>
          <a:stretch>
            <a:fillRect/>
          </a:stretch>
        </p:blipFill>
        <p:spPr bwMode="auto">
          <a:xfrm>
            <a:off x="6858000" y="1600200"/>
            <a:ext cx="2001926" cy="1828800"/>
          </a:xfrm>
          <a:prstGeom prst="rect">
            <a:avLst/>
          </a:prstGeom>
          <a:noFill/>
        </p:spPr>
      </p:pic>
      <p:sp>
        <p:nvSpPr>
          <p:cNvPr id="3" name="Content Placeholder 2"/>
          <p:cNvSpPr>
            <a:spLocks noGrp="1"/>
          </p:cNvSpPr>
          <p:nvPr>
            <p:ph idx="1"/>
          </p:nvPr>
        </p:nvSpPr>
        <p:spPr>
          <a:xfrm>
            <a:off x="457200" y="381000"/>
            <a:ext cx="8458200" cy="6172200"/>
          </a:xfrm>
        </p:spPr>
        <p:txBody>
          <a:bodyPr>
            <a:normAutofit fontScale="55000" lnSpcReduction="20000"/>
          </a:bodyPr>
          <a:lstStyle/>
          <a:p>
            <a:pPr lvl="0"/>
            <a:r>
              <a:rPr lang="en-US" sz="4400" b="1" u="sng" dirty="0" smtClean="0"/>
              <a:t>"Lodging establishment" </a:t>
            </a:r>
            <a:r>
              <a:rPr lang="en-US" sz="3600" dirty="0" smtClean="0"/>
              <a:t>shall refer to a building, edifice, structure, apartment or house including tourist inn, </a:t>
            </a:r>
            <a:r>
              <a:rPr lang="en-US" sz="3600" dirty="0" err="1" smtClean="0"/>
              <a:t>apartelle</a:t>
            </a:r>
            <a:r>
              <a:rPr lang="en-US" sz="3600" dirty="0" smtClean="0"/>
              <a:t>, motorist hotel and pension house engaged in catering, leasing or providing facilities to transients, tourists or travelers.</a:t>
            </a:r>
          </a:p>
          <a:p>
            <a:pPr lvl="0"/>
            <a:endParaRPr lang="en-US" dirty="0" smtClean="0"/>
          </a:p>
          <a:p>
            <a:pPr lvl="0">
              <a:buNone/>
            </a:pPr>
            <a:r>
              <a:rPr lang="en-US" dirty="0" smtClean="0"/>
              <a:t> </a:t>
            </a:r>
            <a:r>
              <a:rPr lang="en-US" sz="3200" dirty="0" smtClean="0"/>
              <a:t>The following are considered as lodging establishments</a:t>
            </a:r>
            <a:r>
              <a:rPr lang="en-US" dirty="0" smtClean="0"/>
              <a:t>:</a:t>
            </a:r>
          </a:p>
          <a:p>
            <a:pPr>
              <a:buNone/>
            </a:pPr>
            <a:r>
              <a:rPr lang="en-US" dirty="0" smtClean="0"/>
              <a:t> </a:t>
            </a:r>
          </a:p>
          <a:p>
            <a:pPr lvl="0"/>
            <a:r>
              <a:rPr lang="en-US" sz="2900" b="1" u="sng" dirty="0" smtClean="0"/>
              <a:t>Tourist Inn — </a:t>
            </a:r>
            <a:r>
              <a:rPr lang="en-US" dirty="0" smtClean="0"/>
              <a:t>a lodging establishment catering to transients, which does not meet the minimum requirement of an economy hotel.</a:t>
            </a:r>
          </a:p>
          <a:p>
            <a:pPr>
              <a:buNone/>
            </a:pPr>
            <a:r>
              <a:rPr lang="en-US" dirty="0" smtClean="0"/>
              <a:t> </a:t>
            </a:r>
          </a:p>
          <a:p>
            <a:pPr lvl="0"/>
            <a:r>
              <a:rPr lang="en-US" sz="2900" b="1" u="sng" dirty="0" err="1" smtClean="0"/>
              <a:t>Apartelle</a:t>
            </a:r>
            <a:r>
              <a:rPr lang="en-US" sz="2900" b="1" dirty="0" smtClean="0">
                <a:solidFill>
                  <a:srgbClr val="FF0000"/>
                </a:solidFill>
              </a:rPr>
              <a:t> </a:t>
            </a:r>
            <a:r>
              <a:rPr lang="en-US" dirty="0" smtClean="0"/>
              <a:t>— a building or edifice containing several independent and furnished or semi-furnished apartments, regularly leased to tourists and travelers for dwelling on a more or less long-term basis and offering basic services to its tenants, similar to hotels.</a:t>
            </a:r>
          </a:p>
          <a:p>
            <a:pPr>
              <a:buNone/>
            </a:pPr>
            <a:r>
              <a:rPr lang="en-US" dirty="0" smtClean="0"/>
              <a:t> </a:t>
            </a:r>
          </a:p>
          <a:p>
            <a:pPr lvl="0"/>
            <a:r>
              <a:rPr lang="en-US" sz="2900" b="1" u="sng" dirty="0" smtClean="0"/>
              <a:t>Motorist Hotel</a:t>
            </a:r>
            <a:r>
              <a:rPr lang="en-US" sz="2900" b="1" dirty="0" smtClean="0">
                <a:solidFill>
                  <a:srgbClr val="FF0000"/>
                </a:solidFill>
              </a:rPr>
              <a:t> </a:t>
            </a:r>
            <a:r>
              <a:rPr lang="en-US" dirty="0" smtClean="0"/>
              <a:t>— any structure with several separate units, primarily located along the highway, with individual or common parking space, at which motorists may obtain lodging and in some instance, meals.</a:t>
            </a:r>
          </a:p>
          <a:p>
            <a:pPr>
              <a:buNone/>
            </a:pPr>
            <a:r>
              <a:rPr lang="en-US" dirty="0" smtClean="0"/>
              <a:t> </a:t>
            </a:r>
          </a:p>
          <a:p>
            <a:r>
              <a:rPr lang="en-US" sz="2900" b="1" u="sng" dirty="0" smtClean="0"/>
              <a:t>Pension House</a:t>
            </a:r>
            <a:r>
              <a:rPr lang="en-US" sz="2900" b="1" dirty="0" smtClean="0">
                <a:solidFill>
                  <a:srgbClr val="FF0000"/>
                </a:solidFill>
              </a:rPr>
              <a:t> </a:t>
            </a:r>
            <a:r>
              <a:rPr lang="en-US" dirty="0" smtClean="0"/>
              <a:t>—  a private, or family-operated tourist boarding house, tourist guest house or tourist lodging house, regularly catering to tourist, and/or traveler, containing several independent table rooms, providing common facilities, such as toilets, bathrooms/showers, living and dining rooms and/or kitchen and where a combination of board and lodging may be provided.</a:t>
            </a:r>
            <a:endParaRPr lang="en-US" dirty="0"/>
          </a:p>
        </p:txBody>
      </p:sp>
    </p:spTree>
  </p:cSld>
  <p:clrMapOvr>
    <a:masterClrMapping/>
  </p:clrMapOvr>
  <p:transition advClick="0" advTm="600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lvl="0" algn="just">
              <a:buNone/>
            </a:pPr>
            <a:r>
              <a:rPr lang="en-US" dirty="0" smtClean="0"/>
              <a:t>G4. The term lodging establishment shall also include lodging houses, which shall mean such establishments are regularly engaged in the hotel business, but which, nevertheless, are not registered, classified and licensed as hotels by reason of inadequate essential facilities and services. </a:t>
            </a:r>
            <a:r>
              <a:rPr lang="en-US" i="1" dirty="0" smtClean="0"/>
              <a:t>Long term arrangement for residential purposes is not covered</a:t>
            </a:r>
            <a:r>
              <a:rPr lang="en-US" i="1" dirty="0" smtClean="0">
                <a:solidFill>
                  <a:srgbClr val="0070C0"/>
                </a:solidFill>
              </a:rPr>
              <a:t>.</a:t>
            </a:r>
          </a:p>
          <a:p>
            <a:pPr lvl="0" algn="just">
              <a:buNone/>
            </a:pPr>
            <a:endParaRPr lang="en-US" dirty="0" smtClean="0"/>
          </a:p>
          <a:p>
            <a:pPr algn="just">
              <a:buNone/>
            </a:pPr>
            <a:r>
              <a:rPr lang="en-US" dirty="0" smtClean="0"/>
              <a:t>  </a:t>
            </a:r>
          </a:p>
          <a:p>
            <a:pPr algn="just"/>
            <a:endParaRPr lang="en-US" dirty="0"/>
          </a:p>
        </p:txBody>
      </p:sp>
      <p:pic>
        <p:nvPicPr>
          <p:cNvPr id="5122" name="Picture 2" descr="C:\Users\BIR\AppData\Local\Microsoft\Windows\Temporary Internet Files\Content.IE5\SYHZZV1U\MC900232996[1].wmf"/>
          <p:cNvPicPr>
            <a:picLocks noChangeAspect="1" noChangeArrowheads="1"/>
          </p:cNvPicPr>
          <p:nvPr/>
        </p:nvPicPr>
        <p:blipFill>
          <a:blip r:embed="rId2" cstate="print"/>
          <a:srcRect/>
          <a:stretch>
            <a:fillRect/>
          </a:stretch>
        </p:blipFill>
        <p:spPr bwMode="auto">
          <a:xfrm>
            <a:off x="2286000" y="4724400"/>
            <a:ext cx="5029200" cy="2528935"/>
          </a:xfrm>
          <a:prstGeom prst="rect">
            <a:avLst/>
          </a:prstGeom>
          <a:noFill/>
        </p:spPr>
      </p:pic>
    </p:spTree>
  </p:cSld>
  <p:clrMapOvr>
    <a:masterClrMapping/>
  </p:clrMapOvr>
  <p:transition advClick="0" advTm="600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85000" lnSpcReduction="20000"/>
          </a:bodyPr>
          <a:lstStyle/>
          <a:p>
            <a:pPr lvl="0" algn="just">
              <a:buNone/>
            </a:pPr>
            <a:r>
              <a:rPr lang="en-US" dirty="0" smtClean="0"/>
              <a:t>  G.5. For restaurants, the discount shall be for the sale of food, drinks, dessert and other consumable items served by the establishments, including value meals and promotional meals offered for the consumption of the general public.</a:t>
            </a:r>
          </a:p>
          <a:p>
            <a:pPr algn="just">
              <a:buNone/>
            </a:pPr>
            <a:r>
              <a:rPr lang="en-US" dirty="0" smtClean="0"/>
              <a:t> </a:t>
            </a:r>
          </a:p>
          <a:p>
            <a:pPr lvl="0" algn="just">
              <a:buNone/>
            </a:pPr>
            <a:r>
              <a:rPr lang="en-US" dirty="0" smtClean="0"/>
              <a:t>G.6. For this purpose, the term </a:t>
            </a:r>
            <a:r>
              <a:rPr lang="en-US" sz="3600" u="sng" dirty="0" smtClean="0"/>
              <a:t>"restaurant" </a:t>
            </a:r>
            <a:r>
              <a:rPr lang="en-US" dirty="0" smtClean="0"/>
              <a:t>shall refer to any establishment offering to the public, regular and special meals or menu, fast food, cooked food and short orders. Such eating places may also serve coffee, beverages and drinks. </a:t>
            </a:r>
            <a:r>
              <a:rPr lang="en-US" sz="2900" i="1" dirty="0" smtClean="0"/>
              <a:t>Food and goods sold by establishments that are not restaurants are not covered, therefore not allowed to give the 20% discount.   </a:t>
            </a:r>
            <a:endParaRPr lang="en-US" i="1" dirty="0" smtClean="0"/>
          </a:p>
          <a:p>
            <a:pPr algn="just">
              <a:buNone/>
            </a:pPr>
            <a:r>
              <a:rPr lang="en-US" dirty="0" smtClean="0"/>
              <a:t> </a:t>
            </a:r>
          </a:p>
          <a:p>
            <a:pPr lvl="0" algn="just">
              <a:buNone/>
            </a:pPr>
            <a:r>
              <a:rPr lang="en-US" dirty="0" smtClean="0"/>
              <a:t> </a:t>
            </a:r>
          </a:p>
          <a:p>
            <a:pPr algn="just"/>
            <a:endParaRPr lang="en-US" dirty="0"/>
          </a:p>
        </p:txBody>
      </p:sp>
      <p:pic>
        <p:nvPicPr>
          <p:cNvPr id="6146" name="Picture 2" descr="C:\Users\BIR\AppData\Local\Microsoft\Windows\Temporary Internet Files\Content.IE5\G81ZKW5T\MM900046588[1].gif"/>
          <p:cNvPicPr>
            <a:picLocks noChangeAspect="1" noChangeArrowheads="1" noCrop="1"/>
          </p:cNvPicPr>
          <p:nvPr/>
        </p:nvPicPr>
        <p:blipFill>
          <a:blip r:embed="rId2" cstate="print"/>
          <a:srcRect/>
          <a:stretch>
            <a:fillRect/>
          </a:stretch>
        </p:blipFill>
        <p:spPr bwMode="auto">
          <a:xfrm>
            <a:off x="5257800" y="5562600"/>
            <a:ext cx="1600200" cy="1143000"/>
          </a:xfrm>
          <a:prstGeom prst="rect">
            <a:avLst/>
          </a:prstGeom>
          <a:noFill/>
        </p:spPr>
      </p:pic>
      <p:pic>
        <p:nvPicPr>
          <p:cNvPr id="6147" name="Picture 3" descr="C:\Users\BIR\AppData\Local\Microsoft\Windows\Temporary Internet Files\Content.IE5\51XOKJ0B\MM900162989[1].gif"/>
          <p:cNvPicPr>
            <a:picLocks noChangeAspect="1" noChangeArrowheads="1" noCrop="1"/>
          </p:cNvPicPr>
          <p:nvPr/>
        </p:nvPicPr>
        <p:blipFill>
          <a:blip r:embed="rId3" cstate="print"/>
          <a:srcRect/>
          <a:stretch>
            <a:fillRect/>
          </a:stretch>
        </p:blipFill>
        <p:spPr bwMode="auto">
          <a:xfrm>
            <a:off x="6705600" y="5105400"/>
            <a:ext cx="2286000" cy="1600200"/>
          </a:xfrm>
          <a:prstGeom prst="rect">
            <a:avLst/>
          </a:prstGeom>
          <a:noFill/>
        </p:spPr>
      </p:pic>
    </p:spTree>
  </p:cSld>
  <p:clrMapOvr>
    <a:masterClrMapping/>
  </p:clrMapOvr>
  <p:transition advClick="0" advTm="600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lvl="0" algn="just">
              <a:buNone/>
            </a:pPr>
            <a:r>
              <a:rPr lang="en-US" dirty="0" smtClean="0"/>
              <a:t>   </a:t>
            </a:r>
          </a:p>
          <a:p>
            <a:pPr lvl="0" algn="just">
              <a:buNone/>
            </a:pPr>
            <a:r>
              <a:rPr lang="en-US" dirty="0" smtClean="0"/>
              <a:t>G.7	For recreation centers, the discount shall be for the utilization of services in the form of fees, charges and rental facilities, such as, but not limited to, sports facilities and equipment.</a:t>
            </a:r>
          </a:p>
          <a:p>
            <a:pPr algn="just"/>
            <a:endParaRPr lang="en-US" dirty="0"/>
          </a:p>
        </p:txBody>
      </p:sp>
      <p:pic>
        <p:nvPicPr>
          <p:cNvPr id="7170" name="Picture 2" descr="C:\Users\BIR\AppData\Local\Microsoft\Windows\Temporary Internet Files\Content.IE5\SYHZZV1U\MM900286723[1].gif"/>
          <p:cNvPicPr>
            <a:picLocks noChangeAspect="1" noChangeArrowheads="1" noCrop="1"/>
          </p:cNvPicPr>
          <p:nvPr/>
        </p:nvPicPr>
        <p:blipFill>
          <a:blip r:embed="rId2" cstate="print"/>
          <a:srcRect/>
          <a:stretch>
            <a:fillRect/>
          </a:stretch>
        </p:blipFill>
        <p:spPr bwMode="auto">
          <a:xfrm>
            <a:off x="2514600" y="4443412"/>
            <a:ext cx="4495800" cy="2414588"/>
          </a:xfrm>
          <a:prstGeom prst="rect">
            <a:avLst/>
          </a:prstGeom>
          <a:noFill/>
        </p:spPr>
      </p:pic>
    </p:spTree>
  </p:cSld>
  <p:clrMapOvr>
    <a:masterClrMapping/>
  </p:clrMapOvr>
  <p:transition advClick="0" advTm="600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a:bodyPr>
          <a:lstStyle/>
          <a:p>
            <a:pPr lvl="0">
              <a:buNone/>
            </a:pPr>
            <a:r>
              <a:rPr lang="en-US" dirty="0" smtClean="0"/>
              <a:t>H.	On admission fees charged by theaters, cinema houses and concert halls, circuses, carnivals, and other similar places of culture, leisure and amusement, where the discount shall be on the admission fees charged by the said establishments;</a:t>
            </a:r>
          </a:p>
          <a:p>
            <a:pPr>
              <a:buNone/>
            </a:pPr>
            <a:r>
              <a:rPr lang="en-US" dirty="0" smtClean="0"/>
              <a:t> </a:t>
            </a:r>
          </a:p>
          <a:p>
            <a:pPr lvl="0">
              <a:buNone/>
            </a:pPr>
            <a:r>
              <a:rPr lang="en-US" dirty="0" smtClean="0"/>
              <a:t> </a:t>
            </a:r>
          </a:p>
          <a:p>
            <a:endParaRPr lang="en-US" dirty="0"/>
          </a:p>
        </p:txBody>
      </p:sp>
      <p:pic>
        <p:nvPicPr>
          <p:cNvPr id="8194" name="Picture 2" descr="C:\Users\BIR\AppData\Local\Microsoft\Windows\Temporary Internet Files\Content.IE5\SYHZZV1U\MM900284062[1].gif"/>
          <p:cNvPicPr>
            <a:picLocks noChangeAspect="1" noChangeArrowheads="1" noCrop="1"/>
          </p:cNvPicPr>
          <p:nvPr/>
        </p:nvPicPr>
        <p:blipFill>
          <a:blip r:embed="rId2" cstate="print"/>
          <a:srcRect/>
          <a:stretch>
            <a:fillRect/>
          </a:stretch>
        </p:blipFill>
        <p:spPr bwMode="auto">
          <a:xfrm>
            <a:off x="1676400" y="4343400"/>
            <a:ext cx="5334000" cy="2514600"/>
          </a:xfrm>
          <a:prstGeom prst="rect">
            <a:avLst/>
          </a:prstGeom>
          <a:noFill/>
        </p:spPr>
      </p:pic>
    </p:spTree>
  </p:cSld>
  <p:clrMapOvr>
    <a:masterClrMapping/>
  </p:clrMapOvr>
  <p:transition advClick="0" advTm="600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a:bodyPr>
          <a:lstStyle/>
          <a:p>
            <a:pPr lvl="0">
              <a:buNone/>
            </a:pPr>
            <a:r>
              <a:rPr lang="en-US" dirty="0" smtClean="0"/>
              <a:t> I.	On funeral and burial services for the death of Senior Citizens. The beneficiary or any person who shall shoulder the funeral and burial expenses of the deceased Senior Citizen shall claim the discount, such as:</a:t>
            </a:r>
          </a:p>
          <a:p>
            <a:pPr lvl="0">
              <a:buNone/>
            </a:pPr>
            <a:r>
              <a:rPr lang="en-US" dirty="0" smtClean="0"/>
              <a:t>	 </a:t>
            </a:r>
            <a:r>
              <a:rPr lang="en-US" sz="3500" dirty="0" smtClean="0"/>
              <a:t>casket, embalmment, cremation cost and other related services </a:t>
            </a:r>
            <a:r>
              <a:rPr lang="en-US" dirty="0" smtClean="0"/>
              <a:t>for the Senior Citizen upon payment and presentation of his death certificate;</a:t>
            </a:r>
          </a:p>
          <a:p>
            <a:endParaRPr lang="en-US" dirty="0"/>
          </a:p>
        </p:txBody>
      </p:sp>
      <p:pic>
        <p:nvPicPr>
          <p:cNvPr id="9218" name="Picture 2" descr="C:\Users\BIR\AppData\Local\Microsoft\Windows\Temporary Internet Files\Content.IE5\51XOKJ0B\MC900149611[1].wmf"/>
          <p:cNvPicPr>
            <a:picLocks noChangeAspect="1" noChangeArrowheads="1"/>
          </p:cNvPicPr>
          <p:nvPr/>
        </p:nvPicPr>
        <p:blipFill>
          <a:blip r:embed="rId2" cstate="print"/>
          <a:srcRect/>
          <a:stretch>
            <a:fillRect/>
          </a:stretch>
        </p:blipFill>
        <p:spPr bwMode="auto">
          <a:xfrm>
            <a:off x="4419600" y="5105400"/>
            <a:ext cx="4495800" cy="2109457"/>
          </a:xfrm>
          <a:prstGeom prst="rect">
            <a:avLst/>
          </a:prstGeom>
          <a:noFill/>
        </p:spPr>
      </p:pic>
    </p:spTree>
  </p:cSld>
  <p:clrMapOvr>
    <a:masterClrMapping/>
  </p:clrMapOvr>
  <p:transition advClick="0" advTm="600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1800" b="1" dirty="0" smtClean="0"/>
              <a:t>SEC.  5. </a:t>
            </a:r>
            <a:r>
              <a:rPr lang="en-US" sz="3600" b="1" dirty="0" smtClean="0"/>
              <a:t>Special Discount granted to Senior Citizens and Senior Citizens Centers.</a:t>
            </a:r>
            <a:endParaRPr lang="en-US" sz="3600" dirty="0"/>
          </a:p>
        </p:txBody>
      </p:sp>
      <p:sp>
        <p:nvSpPr>
          <p:cNvPr id="3" name="Content Placeholder 2"/>
          <p:cNvSpPr>
            <a:spLocks noGrp="1"/>
          </p:cNvSpPr>
          <p:nvPr>
            <p:ph idx="1"/>
          </p:nvPr>
        </p:nvSpPr>
        <p:spPr>
          <a:xfrm>
            <a:off x="457200" y="1524000"/>
            <a:ext cx="8229600" cy="4953000"/>
          </a:xfrm>
        </p:spPr>
        <p:txBody>
          <a:bodyPr>
            <a:normAutofit fontScale="92500"/>
          </a:bodyPr>
          <a:lstStyle/>
          <a:p>
            <a:r>
              <a:rPr lang="en-US" dirty="0" smtClean="0"/>
              <a:t> </a:t>
            </a:r>
            <a:r>
              <a:rPr lang="en-US" sz="3000" u="sng" dirty="0" smtClean="0"/>
              <a:t>5% discount</a:t>
            </a:r>
            <a:r>
              <a:rPr lang="en-US" sz="3000" dirty="0" smtClean="0">
                <a:solidFill>
                  <a:srgbClr val="FF0000"/>
                </a:solidFill>
              </a:rPr>
              <a:t> </a:t>
            </a:r>
            <a:r>
              <a:rPr lang="en-US" dirty="0" smtClean="0"/>
              <a:t>upon concurrence of the following:</a:t>
            </a:r>
          </a:p>
          <a:p>
            <a:pPr lvl="0">
              <a:buFont typeface="+mj-lt"/>
              <a:buAutoNum type="arabicPeriod"/>
            </a:pPr>
            <a:r>
              <a:rPr lang="en-US" dirty="0" smtClean="0"/>
              <a:t>the individual meters  in the name of the Senior Citizen residing therein;</a:t>
            </a:r>
          </a:p>
          <a:p>
            <a:pPr lvl="0">
              <a:buFont typeface="+mj-lt"/>
              <a:buAutoNum type="arabicPeriod"/>
            </a:pPr>
            <a:r>
              <a:rPr lang="en-US" dirty="0" smtClean="0"/>
              <a:t>the monthly consumption does not exceed</a:t>
            </a:r>
            <a:r>
              <a:rPr lang="en-US" dirty="0" smtClean="0">
                <a:solidFill>
                  <a:srgbClr val="FF0000"/>
                </a:solidFill>
              </a:rPr>
              <a:t> </a:t>
            </a:r>
          </a:p>
          <a:p>
            <a:pPr lvl="1"/>
            <a:r>
              <a:rPr lang="en-US" sz="2600" dirty="0" smtClean="0"/>
              <a:t> </a:t>
            </a:r>
            <a:r>
              <a:rPr lang="en-US" sz="3600" dirty="0" smtClean="0"/>
              <a:t>100</a:t>
            </a:r>
            <a:r>
              <a:rPr lang="en-US" sz="3000" dirty="0" smtClean="0"/>
              <a:t>kwh of electricity </a:t>
            </a:r>
            <a:r>
              <a:rPr lang="en-US" sz="2600" dirty="0" smtClean="0"/>
              <a:t>and  </a:t>
            </a:r>
          </a:p>
          <a:p>
            <a:pPr lvl="1"/>
            <a:r>
              <a:rPr lang="en-US" sz="3500" dirty="0" smtClean="0"/>
              <a:t>30 </a:t>
            </a:r>
            <a:r>
              <a:rPr lang="en-US" sz="3000" dirty="0" smtClean="0"/>
              <a:t>m</a:t>
            </a:r>
            <a:r>
              <a:rPr lang="en-US" sz="3000" baseline="30000" dirty="0" smtClean="0"/>
              <a:t>3</a:t>
            </a:r>
            <a:r>
              <a:rPr lang="en-US" sz="3000" dirty="0" smtClean="0"/>
              <a:t> of water</a:t>
            </a:r>
            <a:r>
              <a:rPr lang="en-US" dirty="0" smtClean="0"/>
              <a:t>; and </a:t>
            </a:r>
          </a:p>
          <a:p>
            <a:pPr lvl="0">
              <a:buFont typeface="+mj-lt"/>
              <a:buAutoNum type="arabicPeriod"/>
            </a:pPr>
            <a:r>
              <a:rPr lang="en-US" dirty="0" smtClean="0"/>
              <a:t>the privilege is granted per household regardless of the number of Senior Citizens residing therein.</a:t>
            </a:r>
          </a:p>
          <a:p>
            <a:endParaRPr lang="en-US" dirty="0"/>
          </a:p>
        </p:txBody>
      </p:sp>
      <p:pic>
        <p:nvPicPr>
          <p:cNvPr id="10243" name="Picture 3" descr="C:\Users\BIR\AppData\Local\Microsoft\Windows\Temporary Internet Files\Content.IE5\P0OROCJH\MM900234721[1].gif"/>
          <p:cNvPicPr>
            <a:picLocks noChangeAspect="1" noChangeArrowheads="1" noCrop="1"/>
          </p:cNvPicPr>
          <p:nvPr/>
        </p:nvPicPr>
        <p:blipFill>
          <a:blip r:embed="rId2" cstate="print"/>
          <a:srcRect/>
          <a:stretch>
            <a:fillRect/>
          </a:stretch>
        </p:blipFill>
        <p:spPr bwMode="auto">
          <a:xfrm>
            <a:off x="5715000" y="3581400"/>
            <a:ext cx="1295400" cy="1228725"/>
          </a:xfrm>
          <a:prstGeom prst="rect">
            <a:avLst/>
          </a:prstGeom>
          <a:noFill/>
        </p:spPr>
      </p:pic>
      <p:pic>
        <p:nvPicPr>
          <p:cNvPr id="10244" name="Picture 4" descr="C:\Users\BIR\AppData\Local\Microsoft\Windows\Temporary Internet Files\Content.IE5\SYHZZV1U\MM900288903[1].gif"/>
          <p:cNvPicPr>
            <a:picLocks noChangeAspect="1" noChangeArrowheads="1" noCrop="1"/>
          </p:cNvPicPr>
          <p:nvPr/>
        </p:nvPicPr>
        <p:blipFill>
          <a:blip r:embed="rId3" cstate="print"/>
          <a:srcRect/>
          <a:stretch>
            <a:fillRect/>
          </a:stretch>
        </p:blipFill>
        <p:spPr bwMode="auto">
          <a:xfrm rot="16200000">
            <a:off x="7496175" y="3476625"/>
            <a:ext cx="1266825" cy="1628775"/>
          </a:xfrm>
          <a:prstGeom prst="rect">
            <a:avLst/>
          </a:prstGeom>
          <a:noFill/>
        </p:spPr>
      </p:pic>
    </p:spTree>
  </p:cSld>
  <p:clrMapOvr>
    <a:masterClrMapping/>
  </p:clrMapOvr>
  <p:transition advClick="0" advTm="600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IR\AppData\Local\Microsoft\Windows\Temporary Internet Files\Content.IE5\SYHZZV1U\MC900447153[1].jpg"/>
          <p:cNvPicPr>
            <a:picLocks noChangeAspect="1" noChangeArrowheads="1"/>
          </p:cNvPicPr>
          <p:nvPr/>
        </p:nvPicPr>
        <p:blipFill>
          <a:blip r:embed="rId2" cstate="print"/>
          <a:srcRect/>
          <a:stretch>
            <a:fillRect/>
          </a:stretch>
        </p:blipFill>
        <p:spPr bwMode="auto">
          <a:xfrm>
            <a:off x="6473428" y="-152400"/>
            <a:ext cx="2365772" cy="2057400"/>
          </a:xfrm>
          <a:prstGeom prst="rect">
            <a:avLst/>
          </a:prstGeom>
          <a:noFill/>
        </p:spPr>
      </p:pic>
      <p:sp>
        <p:nvSpPr>
          <p:cNvPr id="4" name="Title 1"/>
          <p:cNvSpPr>
            <a:spLocks noGrp="1"/>
          </p:cNvSpPr>
          <p:nvPr>
            <p:ph type="title"/>
          </p:nvPr>
        </p:nvSpPr>
        <p:spPr/>
        <p:txBody>
          <a:bodyPr>
            <a:noAutofit/>
          </a:bodyPr>
          <a:lstStyle/>
          <a:p>
            <a:r>
              <a:rPr lang="en-US" sz="1800" b="1" dirty="0" smtClean="0"/>
              <a:t>SEC.  5. </a:t>
            </a:r>
            <a:r>
              <a:rPr lang="en-US" sz="3600" b="1" dirty="0" smtClean="0"/>
              <a:t>Special Discount granted to Senior Citizens and Senior Citizens Centers.</a:t>
            </a:r>
            <a:endParaRPr lang="en-US" sz="3600" dirty="0"/>
          </a:p>
        </p:txBody>
      </p:sp>
      <p:sp>
        <p:nvSpPr>
          <p:cNvPr id="3" name="Content Placeholder 2"/>
          <p:cNvSpPr>
            <a:spLocks noGrp="1"/>
          </p:cNvSpPr>
          <p:nvPr>
            <p:ph idx="1"/>
          </p:nvPr>
        </p:nvSpPr>
        <p:spPr>
          <a:xfrm>
            <a:off x="457200" y="1935480"/>
            <a:ext cx="8382000" cy="4389120"/>
          </a:xfrm>
        </p:spPr>
        <p:txBody>
          <a:bodyPr>
            <a:normAutofit/>
          </a:bodyPr>
          <a:lstStyle/>
          <a:p>
            <a:r>
              <a:rPr lang="en-US" dirty="0" smtClean="0"/>
              <a:t>For  </a:t>
            </a:r>
            <a:r>
              <a:rPr lang="en-US" sz="3600" dirty="0" smtClean="0"/>
              <a:t>water, electricity and telephone</a:t>
            </a:r>
            <a:r>
              <a:rPr lang="en-US" dirty="0" smtClean="0"/>
              <a:t>, there shall be granted by public utilities a discount of at least  </a:t>
            </a:r>
            <a:r>
              <a:rPr lang="en-US" sz="3500" dirty="0" smtClean="0"/>
              <a:t>50%</a:t>
            </a:r>
            <a:r>
              <a:rPr lang="en-US" dirty="0" smtClean="0"/>
              <a:t>  on the consumption by a </a:t>
            </a:r>
            <a:r>
              <a:rPr lang="en-US" sz="3000" u="sng" dirty="0" smtClean="0"/>
              <a:t>Senior Citizens Center and residential care/group homes</a:t>
            </a:r>
            <a:r>
              <a:rPr lang="en-US" sz="3000" dirty="0" smtClean="0">
                <a:solidFill>
                  <a:srgbClr val="FF0000"/>
                </a:solidFill>
              </a:rPr>
              <a:t> </a:t>
            </a:r>
            <a:r>
              <a:rPr lang="en-US" sz="2400" dirty="0" smtClean="0"/>
              <a:t>that are run by the Government or by a non-stock, non-profit domestic corporation organized and operated primarily for the purpose of promoting the well-being of abandoned, neglected, unattached, or homeless Senior Citizens, subject to the guidelines formulated by the  DSWD.</a:t>
            </a:r>
          </a:p>
          <a:p>
            <a:endParaRPr lang="en-US" dirty="0"/>
          </a:p>
        </p:txBody>
      </p:sp>
    </p:spTree>
  </p:cSld>
  <p:clrMapOvr>
    <a:masterClrMapping/>
  </p:clrMapOvr>
  <p:transition advClick="0" advTm="600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85000" lnSpcReduction="10000"/>
          </a:bodyPr>
          <a:lstStyle/>
          <a:p>
            <a:r>
              <a:rPr lang="en-US" dirty="0" smtClean="0"/>
              <a:t> The discount that shall be granted to the Senior Citizen shall be the </a:t>
            </a:r>
            <a:r>
              <a:rPr lang="en-US" sz="3500" b="1" u="sng" dirty="0" smtClean="0"/>
              <a:t>promotional discount or the minimum discount</a:t>
            </a:r>
            <a:r>
              <a:rPr lang="en-US" dirty="0" smtClean="0"/>
              <a:t> prescribed in this Regulation. </a:t>
            </a:r>
          </a:p>
          <a:p>
            <a:pPr lvl="2"/>
            <a:r>
              <a:rPr lang="en-US" dirty="0" smtClean="0"/>
              <a:t>This means that, in no case shall the discount granted to Senior Citizens be less than 20%, or in the case of water and electricity supplied by public utility companies, be less than 5%.</a:t>
            </a:r>
          </a:p>
          <a:p>
            <a:endParaRPr lang="en-US" dirty="0" smtClean="0"/>
          </a:p>
          <a:p>
            <a:r>
              <a:rPr lang="en-US" dirty="0" smtClean="0"/>
              <a:t> </a:t>
            </a:r>
            <a:r>
              <a:rPr lang="en-US" b="1" dirty="0" smtClean="0"/>
              <a:t>The minimum discount shall not be treated as an addition to the promotional discount,</a:t>
            </a:r>
            <a:r>
              <a:rPr lang="en-US" dirty="0" smtClean="0"/>
              <a:t> </a:t>
            </a:r>
            <a:r>
              <a:rPr lang="en-US" i="1" dirty="0" smtClean="0"/>
              <a:t>provided that,</a:t>
            </a:r>
            <a:r>
              <a:rPr lang="en-US" dirty="0" smtClean="0"/>
              <a:t> if the promotional discount is less than the minimum discount prescribed in the Act for Senior Citizens, the seller shall increase the discount to meet the said minimum discount prescribed for Senior Citizens.  </a:t>
            </a:r>
          </a:p>
          <a:p>
            <a:endParaRPr lang="en-US" dirty="0"/>
          </a:p>
        </p:txBody>
      </p:sp>
      <p:pic>
        <p:nvPicPr>
          <p:cNvPr id="12290" name="Picture 2" descr="C:\Users\BIR\AppData\Local\Microsoft\Windows\Temporary Internet Files\Content.IE5\G81ZKW5T\MP900442175[1].jpg"/>
          <p:cNvPicPr>
            <a:picLocks noChangeAspect="1" noChangeArrowheads="1"/>
          </p:cNvPicPr>
          <p:nvPr/>
        </p:nvPicPr>
        <p:blipFill>
          <a:blip r:embed="rId2" cstate="print"/>
          <a:srcRect/>
          <a:stretch>
            <a:fillRect/>
          </a:stretch>
        </p:blipFill>
        <p:spPr bwMode="auto">
          <a:xfrm>
            <a:off x="6934200" y="5638800"/>
            <a:ext cx="1541535" cy="1905000"/>
          </a:xfrm>
          <a:prstGeom prst="rect">
            <a:avLst/>
          </a:prstGeom>
          <a:noFill/>
        </p:spPr>
      </p:pic>
    </p:spTree>
  </p:cSld>
  <p:clrMapOvr>
    <a:masterClrMapping/>
  </p:clrMapOvr>
  <p:transition advClick="0" advTm="600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762000"/>
          </a:xfrm>
        </p:spPr>
        <p:txBody>
          <a:bodyPr>
            <a:normAutofit fontScale="90000"/>
          </a:bodyPr>
          <a:lstStyle/>
          <a:p>
            <a:r>
              <a:rPr lang="en-US" sz="1800" b="1" dirty="0" smtClean="0"/>
              <a:t>SEC. 6. </a:t>
            </a:r>
            <a:r>
              <a:rPr lang="en-US" sz="3600" b="1" dirty="0" smtClean="0"/>
              <a:t>Determination of the Amount of  Discount</a:t>
            </a:r>
            <a:endParaRPr lang="en-US" sz="3600" dirty="0"/>
          </a:p>
        </p:txBody>
      </p:sp>
      <p:sp>
        <p:nvSpPr>
          <p:cNvPr id="3" name="Content Placeholder 2"/>
          <p:cNvSpPr>
            <a:spLocks noGrp="1"/>
          </p:cNvSpPr>
          <p:nvPr>
            <p:ph idx="1"/>
          </p:nvPr>
        </p:nvSpPr>
        <p:spPr/>
        <p:txBody>
          <a:bodyPr/>
          <a:lstStyle/>
          <a:p>
            <a:r>
              <a:rPr lang="en-US" b="1" dirty="0" smtClean="0"/>
              <a:t>. – </a:t>
            </a:r>
            <a:r>
              <a:rPr lang="en-US" dirty="0" smtClean="0"/>
              <a:t>The grant of the discount is only for the purchase of goods and services enumerated in the Act for </a:t>
            </a:r>
            <a:r>
              <a:rPr lang="en-US" sz="3200" b="1" dirty="0" smtClean="0"/>
              <a:t>THE EXCLUSIVE USE AND ENJOYMENT OR AVAILMENT OF THE SENIOR CITIZEN</a:t>
            </a:r>
            <a:r>
              <a:rPr lang="en-US" sz="3200" dirty="0" smtClean="0"/>
              <a:t>.</a:t>
            </a:r>
            <a:r>
              <a:rPr lang="en-US" dirty="0" smtClean="0"/>
              <a:t> </a:t>
            </a:r>
          </a:p>
          <a:p>
            <a:endParaRPr lang="en-US" dirty="0" smtClean="0"/>
          </a:p>
          <a:p>
            <a:endParaRPr lang="en-US" dirty="0"/>
          </a:p>
        </p:txBody>
      </p:sp>
      <p:pic>
        <p:nvPicPr>
          <p:cNvPr id="1027" name="Picture 3" descr="C:\Users\BIR\AppData\Local\Microsoft\Windows\Temporary Internet Files\Content.IE5\51XOKJ0B\MC900447154[1].jpg"/>
          <p:cNvPicPr>
            <a:picLocks noChangeAspect="1" noChangeArrowheads="1"/>
          </p:cNvPicPr>
          <p:nvPr/>
        </p:nvPicPr>
        <p:blipFill>
          <a:blip r:embed="rId2" cstate="print"/>
          <a:srcRect/>
          <a:stretch>
            <a:fillRect/>
          </a:stretch>
        </p:blipFill>
        <p:spPr bwMode="auto">
          <a:xfrm>
            <a:off x="2971800" y="4191000"/>
            <a:ext cx="5625703" cy="2286000"/>
          </a:xfrm>
          <a:prstGeom prst="rect">
            <a:avLst/>
          </a:prstGeom>
          <a:noFill/>
        </p:spPr>
      </p:pic>
    </p:spTree>
  </p:cSld>
  <p:clrMapOvr>
    <a:masterClrMapping/>
  </p:clrMapOvr>
  <p:transition advClick="0" advTm="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ChangeArrowheads="1"/>
          </p:cNvSpPr>
          <p:nvPr/>
        </p:nvSpPr>
        <p:spPr bwMode="auto">
          <a:xfrm>
            <a:off x="2101850" y="0"/>
            <a:ext cx="5289550" cy="1477963"/>
          </a:xfrm>
          <a:prstGeom prst="rect">
            <a:avLst/>
          </a:prstGeom>
          <a:noFill/>
          <a:ln w="9525">
            <a:noFill/>
            <a:miter lim="800000"/>
            <a:headEnd/>
            <a:tailEnd/>
          </a:ln>
          <a:effectLst/>
        </p:spPr>
        <p:txBody>
          <a:bodyPr>
            <a:spAutoFit/>
          </a:bodyPr>
          <a:lstStyle/>
          <a:p>
            <a:pPr eaLnBrk="0" hangingPunct="0">
              <a:spcBef>
                <a:spcPct val="50000"/>
              </a:spcBef>
              <a:defRPr/>
            </a:pPr>
            <a:r>
              <a:rPr lang="en-US" sz="3600" b="1" dirty="0">
                <a:effectLst>
                  <a:outerShdw blurRad="38100" dist="38100" dir="2700000" algn="tl">
                    <a:srgbClr val="000000"/>
                  </a:outerShdw>
                </a:effectLst>
                <a:latin typeface="Times New Roman" charset="0"/>
              </a:rPr>
              <a:t>DE MINIMIS BENEFITS</a:t>
            </a:r>
          </a:p>
          <a:p>
            <a:pPr eaLnBrk="0" hangingPunct="0">
              <a:spcBef>
                <a:spcPct val="50000"/>
              </a:spcBef>
              <a:defRPr/>
            </a:pPr>
            <a:endParaRPr lang="en-US" sz="3600" b="1" dirty="0">
              <a:effectLst>
                <a:outerShdw blurRad="38100" dist="38100" dir="2700000" algn="tl">
                  <a:srgbClr val="000000"/>
                </a:outerShdw>
              </a:effectLst>
              <a:latin typeface="Times New Roman" charset="0"/>
            </a:endParaRPr>
          </a:p>
        </p:txBody>
      </p:sp>
      <p:sp>
        <p:nvSpPr>
          <p:cNvPr id="61443" name="Rectangle 1027"/>
          <p:cNvSpPr>
            <a:spLocks noChangeArrowheads="1"/>
          </p:cNvSpPr>
          <p:nvPr/>
        </p:nvSpPr>
        <p:spPr bwMode="auto">
          <a:xfrm>
            <a:off x="0" y="914400"/>
            <a:ext cx="8915400" cy="6124754"/>
          </a:xfrm>
          <a:prstGeom prst="rect">
            <a:avLst/>
          </a:prstGeom>
          <a:noFill/>
          <a:ln w="9525">
            <a:noFill/>
            <a:miter lim="800000"/>
            <a:headEnd/>
            <a:tailEnd/>
          </a:ln>
        </p:spPr>
        <p:txBody>
          <a:bodyPr>
            <a:spAutoFit/>
          </a:bodyPr>
          <a:lstStyle/>
          <a:p>
            <a:pPr eaLnBrk="0" hangingPunct="0">
              <a:buFontTx/>
              <a:buChar char="•"/>
              <a:defRPr/>
            </a:pPr>
            <a:r>
              <a:rPr lang="en-US" sz="2800" i="1" dirty="0">
                <a:latin typeface="Times New Roman" charset="0"/>
              </a:rPr>
              <a:t>Laundry allowance</a:t>
            </a:r>
            <a:r>
              <a:rPr lang="en-US" sz="2800" dirty="0">
                <a:latin typeface="Times New Roman" charset="0"/>
              </a:rPr>
              <a:t>- not exceeding P300.00/month</a:t>
            </a:r>
          </a:p>
          <a:p>
            <a:pPr marL="228600" indent="-228600" eaLnBrk="0" hangingPunct="0">
              <a:buFontTx/>
              <a:buChar char="•"/>
              <a:defRPr/>
            </a:pPr>
            <a:r>
              <a:rPr lang="en-US" sz="2800" dirty="0">
                <a:latin typeface="Times New Roman" charset="0"/>
              </a:rPr>
              <a:t> </a:t>
            </a:r>
            <a:r>
              <a:rPr lang="en-US" sz="2800" i="1" dirty="0">
                <a:latin typeface="Times New Roman" charset="0"/>
              </a:rPr>
              <a:t>Employees achievement awards</a:t>
            </a:r>
            <a:r>
              <a:rPr lang="en-US" sz="2800" dirty="0">
                <a:latin typeface="Times New Roman" charset="0"/>
              </a:rPr>
              <a:t> – for length of service or safety achievement which must be in the form of a personal tangible property other cash or gift  certificate with an annual monetary value not exceeding P10,000.00 received by the employee under an established written plan which does not indiscriminate in favor of highly paid employees;</a:t>
            </a:r>
          </a:p>
          <a:p>
            <a:pPr marL="285750" indent="-228600" eaLnBrk="0" hangingPunct="0">
              <a:buFontTx/>
              <a:buChar char="•"/>
              <a:defRPr/>
            </a:pPr>
            <a:r>
              <a:rPr lang="en-US" sz="2800" i="1" dirty="0">
                <a:latin typeface="Times New Roman" charset="0"/>
              </a:rPr>
              <a:t>Gifts given during Christmas &amp; anniversary</a:t>
            </a:r>
            <a:r>
              <a:rPr lang="en-US" sz="2800" dirty="0">
                <a:latin typeface="Times New Roman" charset="0"/>
              </a:rPr>
              <a:t> </a:t>
            </a:r>
            <a:r>
              <a:rPr lang="en-US" sz="2800" i="1" dirty="0">
                <a:latin typeface="Times New Roman" charset="0"/>
              </a:rPr>
              <a:t>celebrations</a:t>
            </a:r>
            <a:r>
              <a:rPr lang="en-US" sz="2800" dirty="0">
                <a:latin typeface="Times New Roman" charset="0"/>
              </a:rPr>
              <a:t> - not exceeding P5,000.00 per 	employee per annum</a:t>
            </a:r>
          </a:p>
          <a:p>
            <a:pPr eaLnBrk="0" hangingPunct="0">
              <a:buFontTx/>
              <a:buChar char="•"/>
              <a:defRPr/>
            </a:pPr>
            <a:r>
              <a:rPr lang="en-US" sz="2800" dirty="0">
                <a:latin typeface="Times New Roman" charset="0"/>
              </a:rPr>
              <a:t> (</a:t>
            </a:r>
            <a:r>
              <a:rPr lang="en-US" sz="2800" dirty="0">
                <a:latin typeface="Calibri" pitchFamily="34" charset="0"/>
              </a:rPr>
              <a:t>Flowers, fruits, books or similar items given to 	employees under special circumstances – </a:t>
            </a:r>
            <a:r>
              <a:rPr lang="en-US" sz="2800" dirty="0" smtClean="0">
                <a:latin typeface="Calibri" pitchFamily="34" charset="0"/>
              </a:rPr>
              <a:t>revoked)</a:t>
            </a:r>
            <a:endParaRPr lang="en-US" sz="2800" dirty="0">
              <a:latin typeface="Calibri" pitchFamily="34" charset="0"/>
            </a:endParaRPr>
          </a:p>
          <a:p>
            <a:pPr marL="285750" indent="-285750" eaLnBrk="0" hangingPunct="0">
              <a:buFontTx/>
              <a:buChar char="•"/>
              <a:defRPr/>
            </a:pPr>
            <a:r>
              <a:rPr lang="en-US" sz="2800" dirty="0">
                <a:latin typeface="Times New Roman" charset="0"/>
              </a:rPr>
              <a:t> </a:t>
            </a:r>
            <a:r>
              <a:rPr lang="en-US" sz="2800" i="1" dirty="0">
                <a:latin typeface="Times New Roman" charset="0"/>
              </a:rPr>
              <a:t>Daily meal allowance for overtime work  and  night/grave- </a:t>
            </a:r>
            <a:r>
              <a:rPr lang="en-US" sz="2800" i="1" dirty="0" smtClean="0">
                <a:latin typeface="Times New Roman" charset="0"/>
              </a:rPr>
              <a:t>yard</a:t>
            </a:r>
            <a:r>
              <a:rPr lang="en-US" sz="2800" dirty="0" smtClean="0">
                <a:latin typeface="Times New Roman" charset="0"/>
              </a:rPr>
              <a:t> </a:t>
            </a:r>
            <a:r>
              <a:rPr lang="en-US" sz="2800" dirty="0">
                <a:latin typeface="Times New Roman" charset="0"/>
              </a:rPr>
              <a:t>shift not exceeding 25% of the basic minimum wage on a per region basis</a:t>
            </a:r>
            <a:r>
              <a:rPr lang="en-US" sz="2800" dirty="0" smtClean="0">
                <a:latin typeface="Times New Roman" charset="0"/>
              </a:rPr>
              <a:t>.</a:t>
            </a:r>
            <a:endParaRPr lang="en-US" sz="2800" dirty="0">
              <a:latin typeface="Times New Roman" charset="0"/>
            </a:endParaRPr>
          </a:p>
        </p:txBody>
      </p:sp>
      <p:sp>
        <p:nvSpPr>
          <p:cNvPr id="19460" name="Rectangle 4"/>
          <p:cNvSpPr>
            <a:spLocks noChangeArrowheads="1"/>
          </p:cNvSpPr>
          <p:nvPr/>
        </p:nvSpPr>
        <p:spPr bwMode="auto">
          <a:xfrm>
            <a:off x="0" y="609600"/>
            <a:ext cx="8305800" cy="1127125"/>
          </a:xfrm>
          <a:prstGeom prst="rect">
            <a:avLst/>
          </a:prstGeom>
          <a:noFill/>
          <a:ln w="9525">
            <a:noFill/>
            <a:miter lim="800000"/>
            <a:headEnd/>
            <a:tailEnd/>
          </a:ln>
        </p:spPr>
        <p:txBody>
          <a:bodyPr>
            <a:spAutoFit/>
          </a:bodyPr>
          <a:lstStyle/>
          <a:p>
            <a:pPr eaLnBrk="0" hangingPunct="0">
              <a:spcBef>
                <a:spcPct val="10000"/>
              </a:spcBef>
              <a:buFontTx/>
              <a:buChar char="•"/>
            </a:pPr>
            <a:endParaRPr lang="en-US" sz="3200">
              <a:solidFill>
                <a:srgbClr val="FFFFFF"/>
              </a:solidFill>
              <a:latin typeface="Times New Roman" charset="0"/>
            </a:endParaRPr>
          </a:p>
          <a:p>
            <a:pPr eaLnBrk="0" hangingPunct="0">
              <a:spcBef>
                <a:spcPct val="10000"/>
              </a:spcBef>
              <a:buFontTx/>
              <a:buChar char="•"/>
            </a:pPr>
            <a:r>
              <a:rPr lang="en-US" sz="3200" b="1" i="1">
                <a:solidFill>
                  <a:srgbClr val="FFFFFF"/>
                </a:solidFill>
                <a:latin typeface="Times New Roman" charset="0"/>
              </a:rPr>
              <a:t>  </a:t>
            </a:r>
            <a:endParaRPr lang="en-US"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 calcmode="lin" valueType="num">
                                      <p:cBhvr additive="base">
                                        <p:cTn id="13"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additive="base">
                                        <p:cTn id="19"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 calcmode="lin" valueType="num">
                                      <p:cBhvr additive="base">
                                        <p:cTn id="25"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3" end="3"/>
                                            </p:txEl>
                                          </p:spTgt>
                                        </p:tgtEl>
                                        <p:attrNameLst>
                                          <p:attrName>style.visibility</p:attrName>
                                        </p:attrNameLst>
                                      </p:cBhvr>
                                      <p:to>
                                        <p:strVal val="visible"/>
                                      </p:to>
                                    </p:set>
                                    <p:anim calcmode="lin" valueType="num">
                                      <p:cBhvr additive="base">
                                        <p:cTn id="31"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43">
                                            <p:txEl>
                                              <p:pRg st="4" end="4"/>
                                            </p:txEl>
                                          </p:spTgt>
                                        </p:tgtEl>
                                        <p:attrNameLst>
                                          <p:attrName>style.visibility</p:attrName>
                                        </p:attrNameLst>
                                      </p:cBhvr>
                                      <p:to>
                                        <p:strVal val="visible"/>
                                      </p:to>
                                    </p:set>
                                    <p:anim calcmode="lin" valueType="num">
                                      <p:cBhvr additive="base">
                                        <p:cTn id="37"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fontScale="90000"/>
          </a:bodyPr>
          <a:lstStyle/>
          <a:p>
            <a:r>
              <a:rPr lang="en-US" dirty="0" smtClean="0"/>
              <a:t/>
            </a:r>
            <a:br>
              <a:rPr lang="en-US" dirty="0" smtClean="0"/>
            </a:br>
            <a:r>
              <a:rPr lang="en-US" sz="3600" dirty="0" smtClean="0"/>
              <a:t>The following rules shall be observed in granting the discount:  </a:t>
            </a:r>
            <a:r>
              <a:rPr lang="en-US" sz="3600" u="sng" dirty="0" smtClean="0"/>
              <a:t>Medical-Related Privileges:</a:t>
            </a:r>
            <a:endParaRPr lang="en-US" dirty="0"/>
          </a:p>
        </p:txBody>
      </p:sp>
      <p:sp>
        <p:nvSpPr>
          <p:cNvPr id="3" name="Content Placeholder 2"/>
          <p:cNvSpPr>
            <a:spLocks noGrp="1"/>
          </p:cNvSpPr>
          <p:nvPr>
            <p:ph idx="1"/>
          </p:nvPr>
        </p:nvSpPr>
        <p:spPr>
          <a:xfrm>
            <a:off x="457200" y="1219200"/>
            <a:ext cx="8229600" cy="5105400"/>
          </a:xfrm>
        </p:spPr>
        <p:txBody>
          <a:bodyPr>
            <a:normAutofit fontScale="77500" lnSpcReduction="20000"/>
          </a:bodyPr>
          <a:lstStyle/>
          <a:p>
            <a:pPr>
              <a:buNone/>
            </a:pPr>
            <a:endParaRPr lang="en-US" dirty="0" smtClean="0"/>
          </a:p>
          <a:p>
            <a:endParaRPr lang="en-PH" sz="3500" b="1" dirty="0" smtClean="0">
              <a:solidFill>
                <a:srgbClr val="FF0000"/>
              </a:solidFill>
            </a:endParaRPr>
          </a:p>
          <a:p>
            <a:r>
              <a:rPr lang="en-PH" sz="3500" b="1" dirty="0" smtClean="0"/>
              <a:t>(a) </a:t>
            </a:r>
            <a:r>
              <a:rPr lang="en-PH" sz="3500" b="1" u="sng" dirty="0" smtClean="0"/>
              <a:t>MEDICINE AND DRUG PURCHASES</a:t>
            </a:r>
            <a:r>
              <a:rPr lang="en-PH" sz="3500" b="1" dirty="0" smtClean="0"/>
              <a:t> </a:t>
            </a:r>
            <a:r>
              <a:rPr lang="en-PH" dirty="0" smtClean="0"/>
              <a:t>– </a:t>
            </a:r>
          </a:p>
          <a:p>
            <a:pPr>
              <a:buNone/>
            </a:pPr>
            <a:r>
              <a:rPr lang="en-PH" dirty="0" smtClean="0"/>
              <a:t>	The 20% discount and VAT exemption shall apply to the purchase of generic or branded medicines and drugs by or for senior citizens, including the purchase of influenza and pneumococcal vaccines. </a:t>
            </a:r>
          </a:p>
          <a:p>
            <a:pPr>
              <a:buNone/>
            </a:pPr>
            <a:endParaRPr lang="en-PH" dirty="0" smtClean="0"/>
          </a:p>
          <a:p>
            <a:pPr>
              <a:buNone/>
            </a:pPr>
            <a:r>
              <a:rPr lang="en-PH" dirty="0" smtClean="0"/>
              <a:t>	The 20% discount and VAT exemption shall also be granted to the purchase of vitamins and mineral supplements which are medically prescribed by an attending physician for prevention and treatment of diseases, illness, or injury whose prescription is in the name of the Senior Citizen.</a:t>
            </a:r>
            <a:endParaRPr lang="en-US" dirty="0" smtClean="0"/>
          </a:p>
          <a:p>
            <a:endParaRPr lang="en-US" dirty="0" smtClean="0"/>
          </a:p>
          <a:p>
            <a:endParaRPr lang="en-US" dirty="0" smtClean="0"/>
          </a:p>
          <a:p>
            <a:endParaRPr lang="en-US" dirty="0"/>
          </a:p>
        </p:txBody>
      </p:sp>
    </p:spTree>
  </p:cSld>
  <p:clrMapOvr>
    <a:masterClrMapping/>
  </p:clrMapOvr>
  <p:transition advClick="0" advTm="600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0288"/>
          </a:xfrm>
        </p:spPr>
        <p:txBody>
          <a:bodyPr>
            <a:normAutofit fontScale="90000"/>
          </a:bodyPr>
          <a:lstStyle/>
          <a:p>
            <a:r>
              <a:rPr lang="en-US" u="sng" dirty="0" smtClean="0"/>
              <a:t>Medical-Related Privileges: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endParaRPr lang="en-PH" sz="3100" b="1" dirty="0" smtClean="0">
              <a:solidFill>
                <a:srgbClr val="FF0000"/>
              </a:solidFill>
            </a:endParaRPr>
          </a:p>
          <a:p>
            <a:r>
              <a:rPr lang="en-PH" sz="3100" b="1" u="sng" dirty="0" smtClean="0"/>
              <a:t>(b) ESSENTIAL MEDICAL SUPPLIES, ACCESSORIES AND EQUIPMENT </a:t>
            </a:r>
            <a:r>
              <a:rPr lang="en-PH" dirty="0" smtClean="0"/>
              <a:t>– The 20% discount and VAT exemption privilege shall also apply to the purchase of </a:t>
            </a:r>
          </a:p>
          <a:p>
            <a:pPr lvl="1"/>
            <a:r>
              <a:rPr lang="en-PH" dirty="0" smtClean="0"/>
              <a:t>eyeglasses, 		hearing aids, 	</a:t>
            </a:r>
          </a:p>
          <a:p>
            <a:pPr lvl="1"/>
            <a:r>
              <a:rPr lang="en-PH" dirty="0" smtClean="0"/>
              <a:t>dentures, 		prosthetics, 		</a:t>
            </a:r>
          </a:p>
          <a:p>
            <a:pPr lvl="1"/>
            <a:r>
              <a:rPr lang="en-PH" dirty="0" smtClean="0"/>
              <a:t>artificial bone replacements like </a:t>
            </a:r>
          </a:p>
          <a:p>
            <a:pPr lvl="2"/>
            <a:r>
              <a:rPr lang="en-PH" dirty="0" smtClean="0"/>
              <a:t>steel, walkers, crutches, wheelchairs whether manual or electric-powered, </a:t>
            </a:r>
          </a:p>
          <a:p>
            <a:pPr lvl="2"/>
            <a:r>
              <a:rPr lang="en-PH" dirty="0" smtClean="0"/>
              <a:t>canes/quad canes, </a:t>
            </a:r>
          </a:p>
          <a:p>
            <a:pPr lvl="2"/>
            <a:r>
              <a:rPr lang="en-PH" dirty="0" smtClean="0"/>
              <a:t>geriatric diapers, and </a:t>
            </a:r>
          </a:p>
          <a:p>
            <a:pPr lvl="2"/>
            <a:r>
              <a:rPr lang="en-PH" dirty="0" smtClean="0"/>
              <a:t>other essential medical supplies, accessories and equipment by or for senior citizens.</a:t>
            </a:r>
            <a:endParaRPr lang="en-US" dirty="0" smtClean="0"/>
          </a:p>
          <a:p>
            <a:endParaRPr lang="en-US" dirty="0"/>
          </a:p>
        </p:txBody>
      </p:sp>
      <p:pic>
        <p:nvPicPr>
          <p:cNvPr id="13315" name="Picture 3" descr="C:\Users\BIR\AppData\Local\Microsoft\Windows\Temporary Internet Files\Content.IE5\SYHZZV1U\MM900336651[1].gif"/>
          <p:cNvPicPr>
            <a:picLocks noChangeAspect="1" noChangeArrowheads="1" noCrop="1"/>
          </p:cNvPicPr>
          <p:nvPr/>
        </p:nvPicPr>
        <p:blipFill>
          <a:blip r:embed="rId2" cstate="print"/>
          <a:srcRect/>
          <a:stretch>
            <a:fillRect/>
          </a:stretch>
        </p:blipFill>
        <p:spPr bwMode="auto">
          <a:xfrm>
            <a:off x="7315200" y="2514600"/>
            <a:ext cx="1828800" cy="685800"/>
          </a:xfrm>
          <a:prstGeom prst="rect">
            <a:avLst/>
          </a:prstGeom>
          <a:noFill/>
        </p:spPr>
      </p:pic>
      <p:pic>
        <p:nvPicPr>
          <p:cNvPr id="13316" name="Picture 4" descr="C:\Users\BIR\AppData\Local\Microsoft\Windows\Temporary Internet Files\Content.IE5\G81ZKW5T\MC900233195[1].wmf"/>
          <p:cNvPicPr>
            <a:picLocks noChangeAspect="1" noChangeArrowheads="1"/>
          </p:cNvPicPr>
          <p:nvPr/>
        </p:nvPicPr>
        <p:blipFill>
          <a:blip r:embed="rId3" cstate="print"/>
          <a:srcRect/>
          <a:stretch>
            <a:fillRect/>
          </a:stretch>
        </p:blipFill>
        <p:spPr bwMode="auto">
          <a:xfrm>
            <a:off x="7591331" y="3124200"/>
            <a:ext cx="1552669" cy="1303699"/>
          </a:xfrm>
          <a:prstGeom prst="rect">
            <a:avLst/>
          </a:prstGeom>
          <a:noFill/>
        </p:spPr>
      </p:pic>
      <p:pic>
        <p:nvPicPr>
          <p:cNvPr id="13317" name="Picture 5" descr="C:\Users\BIR\AppData\Local\Microsoft\Windows\Temporary Internet Files\Content.IE5\G81ZKW5T\MC900233217[1].wmf"/>
          <p:cNvPicPr>
            <a:picLocks noChangeAspect="1" noChangeArrowheads="1"/>
          </p:cNvPicPr>
          <p:nvPr/>
        </p:nvPicPr>
        <p:blipFill>
          <a:blip r:embed="rId4" cstate="print"/>
          <a:srcRect/>
          <a:stretch>
            <a:fillRect/>
          </a:stretch>
        </p:blipFill>
        <p:spPr bwMode="auto">
          <a:xfrm>
            <a:off x="228600" y="3810000"/>
            <a:ext cx="683537" cy="2301089"/>
          </a:xfrm>
          <a:prstGeom prst="rect">
            <a:avLst/>
          </a:prstGeom>
          <a:noFill/>
        </p:spPr>
      </p:pic>
      <p:pic>
        <p:nvPicPr>
          <p:cNvPr id="13318" name="Picture 6" descr="C:\Users\BIR\AppData\Local\Microsoft\Windows\Temporary Internet Files\Content.IE5\51XOKJ0B\MC900018419[1].wmf"/>
          <p:cNvPicPr>
            <a:picLocks noChangeAspect="1" noChangeArrowheads="1"/>
          </p:cNvPicPr>
          <p:nvPr/>
        </p:nvPicPr>
        <p:blipFill>
          <a:blip r:embed="rId5" cstate="print"/>
          <a:srcRect/>
          <a:stretch>
            <a:fillRect/>
          </a:stretch>
        </p:blipFill>
        <p:spPr bwMode="auto">
          <a:xfrm>
            <a:off x="7086600" y="4724400"/>
            <a:ext cx="1535278" cy="914400"/>
          </a:xfrm>
          <a:prstGeom prst="rect">
            <a:avLst/>
          </a:prstGeom>
          <a:noFill/>
        </p:spPr>
      </p:pic>
    </p:spTree>
  </p:cSld>
  <p:clrMapOvr>
    <a:masterClrMapping/>
  </p:clrMapOvr>
  <p:transition advClick="0" advTm="600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515112"/>
          </a:xfrm>
        </p:spPr>
        <p:txBody>
          <a:bodyPr>
            <a:normAutofit fontScale="90000"/>
          </a:bodyPr>
          <a:lstStyle/>
          <a:p>
            <a:r>
              <a:rPr lang="en-US" u="sng" dirty="0" smtClean="0"/>
              <a:t>Medical-Related Privileges:</a:t>
            </a:r>
            <a:r>
              <a:rPr lang="en-US" dirty="0" smtClean="0"/>
              <a:t/>
            </a:r>
            <a:br>
              <a:rPr lang="en-US" dirty="0" smtClean="0"/>
            </a:br>
            <a:endParaRPr lang="en-US" dirty="0"/>
          </a:p>
        </p:txBody>
      </p:sp>
      <p:sp>
        <p:nvSpPr>
          <p:cNvPr id="3" name="Content Placeholder 2"/>
          <p:cNvSpPr>
            <a:spLocks noGrp="1"/>
          </p:cNvSpPr>
          <p:nvPr>
            <p:ph idx="1"/>
          </p:nvPr>
        </p:nvSpPr>
        <p:spPr>
          <a:xfrm>
            <a:off x="304800" y="914400"/>
            <a:ext cx="8458200" cy="5638800"/>
          </a:xfrm>
        </p:spPr>
        <p:txBody>
          <a:bodyPr>
            <a:noAutofit/>
          </a:bodyPr>
          <a:lstStyle/>
          <a:p>
            <a:pPr>
              <a:buNone/>
            </a:pPr>
            <a:r>
              <a:rPr lang="en-PH" sz="1800" dirty="0" smtClean="0"/>
              <a:t>(c) </a:t>
            </a:r>
            <a:r>
              <a:rPr lang="en-PH" sz="2000" b="1" dirty="0" smtClean="0"/>
              <a:t>MEDICAL AND DENTAL SERVICES IN PRIVATE FACILITIES</a:t>
            </a:r>
            <a:r>
              <a:rPr lang="en-PH" sz="2000" dirty="0" smtClean="0">
                <a:solidFill>
                  <a:srgbClr val="FF0000"/>
                </a:solidFill>
              </a:rPr>
              <a:t> </a:t>
            </a:r>
            <a:r>
              <a:rPr lang="en-PH" sz="1800" dirty="0" smtClean="0"/>
              <a:t>– Medical and dental services, </a:t>
            </a:r>
            <a:r>
              <a:rPr lang="en-PH" sz="2400" dirty="0" smtClean="0"/>
              <a:t>diagnostic and laboratory tests </a:t>
            </a:r>
            <a:r>
              <a:rPr lang="en-PH" sz="1800" dirty="0" smtClean="0"/>
              <a:t>such as but not limited to X-Rays, computerized tomography scans, and blood tests, that are requested by a physician as necessary for the diagnosis and/or treatment of an illness or injury are subject to the 20% discount and VAT exemption.</a:t>
            </a:r>
            <a:endParaRPr lang="en-US" sz="1800" dirty="0" smtClean="0"/>
          </a:p>
          <a:p>
            <a:pPr>
              <a:buNone/>
            </a:pPr>
            <a:r>
              <a:rPr lang="en-PH" sz="1800" dirty="0" smtClean="0"/>
              <a:t> </a:t>
            </a:r>
            <a:endParaRPr lang="en-US" sz="1800" dirty="0" smtClean="0"/>
          </a:p>
          <a:p>
            <a:pPr>
              <a:buNone/>
            </a:pPr>
            <a:r>
              <a:rPr lang="en-PH" sz="1800" dirty="0" smtClean="0"/>
              <a:t>(d) </a:t>
            </a:r>
            <a:r>
              <a:rPr lang="en-PH" sz="2000" b="1" dirty="0" smtClean="0"/>
              <a:t>PROFESSIONAL FEES OF ATTENDING PHYSICIAN/S</a:t>
            </a:r>
            <a:r>
              <a:rPr lang="en-PH" sz="2000" b="1" dirty="0" smtClean="0">
                <a:solidFill>
                  <a:srgbClr val="FF0000"/>
                </a:solidFill>
              </a:rPr>
              <a:t> </a:t>
            </a:r>
            <a:r>
              <a:rPr lang="en-PH" sz="1800" dirty="0" smtClean="0"/>
              <a:t>in all private hospitals, medical facilities, </a:t>
            </a:r>
            <a:r>
              <a:rPr lang="en-PH" sz="2400" dirty="0" smtClean="0"/>
              <a:t>outpatient clinics</a:t>
            </a:r>
            <a:r>
              <a:rPr lang="en-PH" sz="2400" dirty="0" smtClean="0">
                <a:solidFill>
                  <a:srgbClr val="FF0000"/>
                </a:solidFill>
              </a:rPr>
              <a:t> </a:t>
            </a:r>
            <a:r>
              <a:rPr lang="en-PH" sz="1800" dirty="0" smtClean="0"/>
              <a:t>and home health care facilities shall be subject to the 20% discount and VAT exemption.</a:t>
            </a:r>
            <a:endParaRPr lang="en-US" sz="1800" dirty="0" smtClean="0"/>
          </a:p>
          <a:p>
            <a:pPr>
              <a:buNone/>
            </a:pPr>
            <a:r>
              <a:rPr lang="en-PH" sz="1800" dirty="0" smtClean="0"/>
              <a:t> </a:t>
            </a:r>
            <a:endParaRPr lang="en-US" sz="1800" dirty="0" smtClean="0"/>
          </a:p>
          <a:p>
            <a:pPr>
              <a:buNone/>
            </a:pPr>
            <a:r>
              <a:rPr lang="en-PH" sz="1800" dirty="0" smtClean="0"/>
              <a:t>(e) </a:t>
            </a:r>
            <a:r>
              <a:rPr lang="en-PH" sz="2000" b="1" dirty="0" smtClean="0"/>
              <a:t>PROFESSIONAL FEES OF LICENSED HEALTH WORKERS PROVIDING HOME HEALTH CARE SERVICES</a:t>
            </a:r>
            <a:r>
              <a:rPr lang="en-PH" sz="2000" b="1" dirty="0" smtClean="0">
                <a:solidFill>
                  <a:srgbClr val="FF0000"/>
                </a:solidFill>
              </a:rPr>
              <a:t> </a:t>
            </a:r>
            <a:r>
              <a:rPr lang="en-PH" sz="1800" dirty="0" smtClean="0"/>
              <a:t>as endorsed by private hospitals or employed through home health care employment agencies are entitled to the 20% discount and VAT exemption. agency</a:t>
            </a:r>
            <a:r>
              <a:rPr lang="en-PH" sz="1800" dirty="0" smtClean="0">
                <a:solidFill>
                  <a:srgbClr val="FF0000"/>
                </a:solidFill>
              </a:rPr>
              <a:t> </a:t>
            </a:r>
            <a:r>
              <a:rPr lang="en-PH" sz="1800" dirty="0" smtClean="0"/>
              <a:t>given the health worker’s very minimal share compared to the agency fee.</a:t>
            </a:r>
          </a:p>
          <a:p>
            <a:pPr algn="ctr">
              <a:buNone/>
            </a:pPr>
            <a:r>
              <a:rPr lang="en-PH" sz="1800" dirty="0" smtClean="0"/>
              <a:t>		</a:t>
            </a:r>
            <a:r>
              <a:rPr lang="en-PH" sz="1600" dirty="0" smtClean="0"/>
              <a:t>The burden of the discount shall be borne solely by the employment</a:t>
            </a:r>
            <a:endParaRPr lang="en-US" sz="1800" dirty="0"/>
          </a:p>
        </p:txBody>
      </p:sp>
    </p:spTree>
  </p:cSld>
  <p:clrMapOvr>
    <a:masterClrMapping/>
  </p:clrMapOvr>
  <p:transition advClick="0" advTm="600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IR\AppData\Local\Microsoft\Windows\Temporary Internet Files\Content.IE5\G81ZKW5T\MC900367420[1].wmf"/>
          <p:cNvPicPr>
            <a:picLocks noChangeAspect="1" noChangeArrowheads="1"/>
          </p:cNvPicPr>
          <p:nvPr/>
        </p:nvPicPr>
        <p:blipFill>
          <a:blip r:embed="rId2" cstate="print"/>
          <a:srcRect/>
          <a:stretch>
            <a:fillRect/>
          </a:stretch>
        </p:blipFill>
        <p:spPr bwMode="auto">
          <a:xfrm>
            <a:off x="6324600" y="1828800"/>
            <a:ext cx="2819400" cy="1219200"/>
          </a:xfrm>
          <a:prstGeom prst="rect">
            <a:avLst/>
          </a:prstGeom>
          <a:noFill/>
        </p:spPr>
      </p:pic>
      <p:sp>
        <p:nvSpPr>
          <p:cNvPr id="2" name="Title 1"/>
          <p:cNvSpPr>
            <a:spLocks noGrp="1"/>
          </p:cNvSpPr>
          <p:nvPr>
            <p:ph type="title"/>
          </p:nvPr>
        </p:nvSpPr>
        <p:spPr/>
        <p:txBody>
          <a:bodyPr>
            <a:normAutofit fontScale="90000"/>
          </a:bodyPr>
          <a:lstStyle/>
          <a:p>
            <a:r>
              <a:rPr lang="en-PH" u="sng" dirty="0" smtClean="0">
                <a:solidFill>
                  <a:schemeClr val="tx1"/>
                </a:solidFill>
              </a:rPr>
              <a:t>Domestic Transportation Privileges: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a:buNone/>
            </a:pPr>
            <a:r>
              <a:rPr lang="en-PH" sz="2100" dirty="0" smtClean="0"/>
              <a:t>The  DOTC, in coordination with the  MARINA,  PPA,  CAB,  LRTA,  PNR,  MRTA and  LTFRB, shall within thirty (30) days from effectivity of these Rules issue the necessary circulars or directives on the following transportation privileges of senior citizens:</a:t>
            </a:r>
            <a:endParaRPr lang="en-US" sz="2100" dirty="0" smtClean="0"/>
          </a:p>
          <a:p>
            <a:pPr>
              <a:buNone/>
            </a:pPr>
            <a:r>
              <a:rPr lang="en-PH" dirty="0" smtClean="0"/>
              <a:t> </a:t>
            </a:r>
            <a:endParaRPr lang="en-US" dirty="0" smtClean="0"/>
          </a:p>
          <a:p>
            <a:pPr>
              <a:buNone/>
            </a:pPr>
            <a:r>
              <a:rPr lang="en-PH" sz="3100" b="1" dirty="0" smtClean="0"/>
              <a:t>(a) AIR AND SEA TRANSPORTATION PRIVILEGES </a:t>
            </a:r>
            <a:r>
              <a:rPr lang="en-PH" dirty="0" smtClean="0"/>
              <a:t>– Fare for domestic air, and sea travel, including advanced booking, shall be subject to the 20% discount and VAT exemption, if applicable.</a:t>
            </a:r>
            <a:endParaRPr lang="en-US" dirty="0" smtClean="0"/>
          </a:p>
          <a:p>
            <a:pPr>
              <a:buNone/>
            </a:pPr>
            <a:r>
              <a:rPr lang="en-PH" dirty="0" smtClean="0"/>
              <a:t> </a:t>
            </a:r>
            <a:endParaRPr lang="en-US" dirty="0" smtClean="0"/>
          </a:p>
          <a:p>
            <a:pPr>
              <a:buNone/>
            </a:pPr>
            <a:r>
              <a:rPr lang="en-PH" sz="3100" b="1" dirty="0" smtClean="0"/>
              <a:t>(b) PUBLIC LAND TRANSPORTATION PRIVILEGES </a:t>
            </a:r>
            <a:r>
              <a:rPr lang="en-PH" dirty="0" smtClean="0"/>
              <a:t>– Fare in public railways, including LRT, MRT, and PNR, fares in buses (PUB), </a:t>
            </a:r>
            <a:r>
              <a:rPr lang="en-PH" dirty="0" err="1" smtClean="0"/>
              <a:t>jeepneys</a:t>
            </a:r>
            <a:r>
              <a:rPr lang="en-PH" dirty="0" smtClean="0"/>
              <a:t> (PUJ), taxi and shuttle services (AUV), are likewise subject to the 20% discount and VAT exemption, if applicable.</a:t>
            </a:r>
            <a:endParaRPr lang="en-US" dirty="0" smtClean="0"/>
          </a:p>
          <a:p>
            <a:endParaRPr lang="en-US" dirty="0"/>
          </a:p>
        </p:txBody>
      </p:sp>
      <p:pic>
        <p:nvPicPr>
          <p:cNvPr id="15364" name="Picture 4" descr="C:\Users\BIR\AppData\Local\Microsoft\Windows\Temporary Internet Files\Content.IE5\G81ZKW5T\MM900303378[1].gif"/>
          <p:cNvPicPr>
            <a:picLocks noChangeAspect="1" noChangeArrowheads="1" noCrop="1"/>
          </p:cNvPicPr>
          <p:nvPr/>
        </p:nvPicPr>
        <p:blipFill>
          <a:blip r:embed="rId3" cstate="print"/>
          <a:srcRect/>
          <a:stretch>
            <a:fillRect/>
          </a:stretch>
        </p:blipFill>
        <p:spPr bwMode="auto">
          <a:xfrm>
            <a:off x="7010400" y="3733800"/>
            <a:ext cx="2133600" cy="990600"/>
          </a:xfrm>
          <a:prstGeom prst="rect">
            <a:avLst/>
          </a:prstGeom>
          <a:noFill/>
        </p:spPr>
      </p:pic>
    </p:spTree>
  </p:cSld>
  <p:clrMapOvr>
    <a:masterClrMapping/>
  </p:clrMapOvr>
  <p:transition advClick="0" advTm="600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sz="3600" dirty="0" smtClean="0"/>
              <a:t> </a:t>
            </a:r>
            <a:r>
              <a:rPr lang="en-PH" sz="3200" u="sng" dirty="0" smtClean="0">
                <a:solidFill>
                  <a:schemeClr val="tx1"/>
                </a:solidFill>
              </a:rPr>
              <a:t>Hotels, Restaurants, Recreational </a:t>
            </a:r>
            <a:r>
              <a:rPr lang="en-PH" sz="3200" u="sng" dirty="0" err="1" smtClean="0">
                <a:solidFill>
                  <a:schemeClr val="tx1"/>
                </a:solidFill>
              </a:rPr>
              <a:t>Centers</a:t>
            </a:r>
            <a:r>
              <a:rPr lang="en-PH" sz="3200" u="sng" dirty="0" smtClean="0">
                <a:solidFill>
                  <a:schemeClr val="tx1"/>
                </a:solidFill>
              </a:rPr>
              <a:t> and Places of Leisure, and Funeral Services</a:t>
            </a:r>
            <a:endParaRPr lang="en-US" sz="3600" dirty="0">
              <a:solidFill>
                <a:schemeClr val="tx1"/>
              </a:solidFill>
            </a:endParaRPr>
          </a:p>
        </p:txBody>
      </p:sp>
      <p:sp>
        <p:nvSpPr>
          <p:cNvPr id="3" name="Content Placeholder 2"/>
          <p:cNvSpPr>
            <a:spLocks noGrp="1"/>
          </p:cNvSpPr>
          <p:nvPr>
            <p:ph idx="1"/>
          </p:nvPr>
        </p:nvSpPr>
        <p:spPr>
          <a:xfrm>
            <a:off x="228600" y="1295400"/>
            <a:ext cx="8534400" cy="5257800"/>
          </a:xfrm>
        </p:spPr>
        <p:txBody>
          <a:bodyPr>
            <a:noAutofit/>
          </a:bodyPr>
          <a:lstStyle/>
          <a:p>
            <a:pPr>
              <a:buAutoNum type="alphaLcParenBoth"/>
            </a:pPr>
            <a:r>
              <a:rPr lang="en-PH" sz="2000" b="1" dirty="0" smtClean="0"/>
              <a:t>HOTELS AND SIMILAR LODGING ESTABLISHMENTS </a:t>
            </a:r>
            <a:r>
              <a:rPr lang="en-PH" sz="1800" dirty="0" smtClean="0"/>
              <a:t>– The discount shall be for room accommodation and other amenities offered by the establishment such as but not limited to hotel-based parlors and barbershops, restaurants, massage parlor, spa, sauna bath, aromatherapy rooms, workout gyms, swimming pools, jacuzzis, ktv bars, internet facilities, food, drinks and other services offered. </a:t>
            </a:r>
          </a:p>
          <a:p>
            <a:pPr lvl="1">
              <a:buNone/>
            </a:pPr>
            <a:r>
              <a:rPr lang="en-PH" sz="1400" u="sng" dirty="0" smtClean="0"/>
              <a:t>`</a:t>
            </a:r>
            <a:r>
              <a:rPr lang="en-PH" sz="1800" u="sng" dirty="0" smtClean="0"/>
              <a:t>The term “hotel” shall include beach and mountain resorts</a:t>
            </a:r>
            <a:r>
              <a:rPr lang="en-PH" sz="1400" u="sng" dirty="0" smtClean="0"/>
              <a:t>. </a:t>
            </a:r>
            <a:endParaRPr lang="en-US" sz="1400" u="sng" dirty="0" smtClean="0"/>
          </a:p>
          <a:p>
            <a:pPr>
              <a:buNone/>
            </a:pPr>
            <a:r>
              <a:rPr lang="en-PH" sz="1600" u="sng" dirty="0" smtClean="0"/>
              <a:t> </a:t>
            </a:r>
            <a:endParaRPr lang="en-US" sz="1600" u="sng" dirty="0" smtClean="0"/>
          </a:p>
          <a:p>
            <a:pPr>
              <a:buNone/>
            </a:pPr>
            <a:r>
              <a:rPr lang="en-PH" sz="1600" dirty="0" smtClean="0"/>
              <a:t>(b) </a:t>
            </a:r>
            <a:r>
              <a:rPr lang="en-PH" sz="2000" b="1" dirty="0" smtClean="0"/>
              <a:t>RESTAURANTS</a:t>
            </a:r>
            <a:r>
              <a:rPr lang="en-PH" sz="2000" dirty="0" smtClean="0"/>
              <a:t> </a:t>
            </a:r>
            <a:r>
              <a:rPr lang="en-PH" sz="1600" dirty="0" smtClean="0"/>
              <a:t>– The discount shall be for the purchase of food, drinks, dessert, and other consumable items served by the establishments offered for the consumption of the general public.</a:t>
            </a:r>
            <a:endParaRPr lang="en-US" sz="1600" dirty="0" smtClean="0"/>
          </a:p>
          <a:p>
            <a:pPr>
              <a:buNone/>
            </a:pPr>
            <a:r>
              <a:rPr lang="en-PH" sz="1600" dirty="0" smtClean="0"/>
              <a:t> (c) </a:t>
            </a:r>
            <a:r>
              <a:rPr lang="en-PH" sz="2000" b="1" dirty="0" smtClean="0"/>
              <a:t>For Dine-in services</a:t>
            </a:r>
            <a:r>
              <a:rPr lang="en-PH" sz="2000" dirty="0" smtClean="0"/>
              <a:t> </a:t>
            </a:r>
            <a:r>
              <a:rPr lang="en-PH" sz="1600" dirty="0" smtClean="0"/>
              <a:t>under paragraphs (a) and (b) of Section 3, and Section 4, paragraph 2 of Article 7, the privilege </a:t>
            </a:r>
            <a:r>
              <a:rPr lang="en-PH" sz="2400" u="sng" dirty="0" smtClean="0"/>
              <a:t>must be personally availed of by the senior citizen</a:t>
            </a:r>
            <a:r>
              <a:rPr lang="en-PH" sz="1600" u="sng" dirty="0" smtClean="0"/>
              <a:t> as defined under these Rules, and </a:t>
            </a:r>
            <a:r>
              <a:rPr lang="en-PH" sz="2400" u="sng" dirty="0" smtClean="0"/>
              <a:t>no proxies or authorization in </a:t>
            </a:r>
            <a:r>
              <a:rPr lang="en-PH" sz="2400" u="sng" dirty="0" err="1" smtClean="0"/>
              <a:t>favor</a:t>
            </a:r>
            <a:r>
              <a:rPr lang="en-PH" sz="2400" u="sng" dirty="0" smtClean="0"/>
              <a:t> of another person who is not a senior citizen will be </a:t>
            </a:r>
            <a:r>
              <a:rPr lang="en-PH" sz="2400" u="sng" dirty="0" err="1" smtClean="0"/>
              <a:t>honored</a:t>
            </a:r>
            <a:r>
              <a:rPr lang="en-PH" sz="1600" u="sng" dirty="0" smtClean="0"/>
              <a:t>.</a:t>
            </a:r>
            <a:endParaRPr lang="en-US" sz="1600" u="sng" dirty="0" smtClean="0"/>
          </a:p>
          <a:p>
            <a:endParaRPr lang="en-US" sz="1600" dirty="0"/>
          </a:p>
        </p:txBody>
      </p:sp>
    </p:spTree>
  </p:cSld>
  <p:clrMapOvr>
    <a:masterClrMapping/>
  </p:clrMapOvr>
  <p:transition advClick="0" advTm="600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762000"/>
          </a:xfrm>
        </p:spPr>
        <p:txBody>
          <a:bodyPr>
            <a:noAutofit/>
          </a:bodyPr>
          <a:lstStyle/>
          <a:p>
            <a:r>
              <a:rPr lang="en-US" sz="3200" dirty="0" smtClean="0"/>
              <a:t> </a:t>
            </a:r>
            <a:r>
              <a:rPr lang="en-PH" sz="2800" u="sng" dirty="0" smtClean="0">
                <a:solidFill>
                  <a:schemeClr val="tx1"/>
                </a:solidFill>
              </a:rPr>
              <a:t>Hotels, Restaurants, Recreational </a:t>
            </a:r>
            <a:r>
              <a:rPr lang="en-PH" sz="2800" u="sng" dirty="0" err="1" smtClean="0">
                <a:solidFill>
                  <a:schemeClr val="tx1"/>
                </a:solidFill>
              </a:rPr>
              <a:t>Centers</a:t>
            </a:r>
            <a:r>
              <a:rPr lang="en-PH" sz="2800" u="sng" dirty="0" smtClean="0">
                <a:solidFill>
                  <a:schemeClr val="tx1"/>
                </a:solidFill>
              </a:rPr>
              <a:t> and Places of Leisure, and Funeral Services</a:t>
            </a:r>
            <a:endParaRPr lang="en-US" sz="3200" dirty="0">
              <a:solidFill>
                <a:schemeClr val="tx1"/>
              </a:solidFill>
            </a:endParaRPr>
          </a:p>
        </p:txBody>
      </p:sp>
      <p:sp>
        <p:nvSpPr>
          <p:cNvPr id="3" name="Content Placeholder 2"/>
          <p:cNvSpPr>
            <a:spLocks noGrp="1"/>
          </p:cNvSpPr>
          <p:nvPr>
            <p:ph idx="1"/>
          </p:nvPr>
        </p:nvSpPr>
        <p:spPr>
          <a:xfrm>
            <a:off x="228600" y="1524000"/>
            <a:ext cx="8610600" cy="4953000"/>
          </a:xfrm>
        </p:spPr>
        <p:txBody>
          <a:bodyPr>
            <a:normAutofit fontScale="92500" lnSpcReduction="10000"/>
          </a:bodyPr>
          <a:lstStyle/>
          <a:p>
            <a:pPr>
              <a:buAutoNum type="alphaLcParenBoth" startAt="4"/>
            </a:pPr>
            <a:r>
              <a:rPr lang="en-PH" dirty="0" smtClean="0"/>
              <a:t>The phrase</a:t>
            </a:r>
            <a:r>
              <a:rPr lang="en-PH" u="sng" dirty="0" smtClean="0"/>
              <a:t> </a:t>
            </a:r>
            <a:r>
              <a:rPr lang="en-PH" sz="3400" u="sng" dirty="0" smtClean="0"/>
              <a:t>“exclusive use and enjoyment</a:t>
            </a:r>
            <a:r>
              <a:rPr lang="en-PH" u="sng" dirty="0" smtClean="0"/>
              <a:t>” </a:t>
            </a:r>
            <a:r>
              <a:rPr lang="en-PH" dirty="0" smtClean="0"/>
              <a:t>of the senior citizen shall mean “</a:t>
            </a:r>
            <a:r>
              <a:rPr lang="en-PH" sz="3600" u="sng" dirty="0" smtClean="0"/>
              <a:t>for the senior citizen’s personal consumption”</a:t>
            </a:r>
            <a:r>
              <a:rPr lang="en-PH" dirty="0" smtClean="0"/>
              <a:t> only. </a:t>
            </a:r>
          </a:p>
          <a:p>
            <a:pPr>
              <a:buAutoNum type="alphaLcParenBoth" startAt="4"/>
            </a:pPr>
            <a:endParaRPr lang="en-PH" dirty="0" smtClean="0"/>
          </a:p>
          <a:p>
            <a:pPr lvl="1">
              <a:buNone/>
            </a:pPr>
            <a:r>
              <a:rPr lang="en-PH" dirty="0" smtClean="0"/>
              <a:t>	 Shall</a:t>
            </a:r>
            <a:r>
              <a:rPr lang="en-PH" u="sng" dirty="0" smtClean="0"/>
              <a:t> not apply to “children’s meals”</a:t>
            </a:r>
            <a:r>
              <a:rPr lang="en-PH" dirty="0" smtClean="0">
                <a:solidFill>
                  <a:srgbClr val="FF0000"/>
                </a:solidFill>
              </a:rPr>
              <a:t> </a:t>
            </a:r>
            <a:r>
              <a:rPr lang="en-PH" dirty="0" smtClean="0"/>
              <a:t>which are primarily prepared and intentionally marketed for children. </a:t>
            </a:r>
          </a:p>
          <a:p>
            <a:pPr lvl="1">
              <a:buNone/>
            </a:pPr>
            <a:endParaRPr lang="en-PH" dirty="0" smtClean="0"/>
          </a:p>
          <a:p>
            <a:pPr lvl="1">
              <a:buNone/>
            </a:pPr>
            <a:r>
              <a:rPr lang="en-PH" dirty="0" smtClean="0"/>
              <a:t>	Similarly,  shall </a:t>
            </a:r>
            <a:r>
              <a:rPr lang="en-PH" u="sng" dirty="0" smtClean="0"/>
              <a:t>not apply to “pre-contracted” party packages or bulk orders.</a:t>
            </a:r>
            <a:endParaRPr lang="en-US" u="sng" dirty="0" smtClean="0"/>
          </a:p>
          <a:p>
            <a:pPr>
              <a:buNone/>
            </a:pPr>
            <a:r>
              <a:rPr lang="en-PH" dirty="0" smtClean="0"/>
              <a:t> </a:t>
            </a:r>
            <a:endParaRPr lang="en-US" dirty="0" smtClean="0"/>
          </a:p>
          <a:p>
            <a:pPr>
              <a:buNone/>
            </a:pPr>
            <a:r>
              <a:rPr lang="en-US" dirty="0" smtClean="0"/>
              <a:t> </a:t>
            </a:r>
            <a:endParaRPr lang="en-US" dirty="0"/>
          </a:p>
        </p:txBody>
      </p:sp>
      <p:pic>
        <p:nvPicPr>
          <p:cNvPr id="16386" name="Picture 2" descr="C:\Users\BIR\AppData\Local\Microsoft\Windows\Temporary Internet Files\Content.IE5\SYHZZV1U\MC900232518[1].wmf"/>
          <p:cNvPicPr>
            <a:picLocks noChangeAspect="1" noChangeArrowheads="1"/>
          </p:cNvPicPr>
          <p:nvPr/>
        </p:nvPicPr>
        <p:blipFill>
          <a:blip r:embed="rId2" cstate="print"/>
          <a:srcRect/>
          <a:stretch>
            <a:fillRect/>
          </a:stretch>
        </p:blipFill>
        <p:spPr bwMode="auto">
          <a:xfrm>
            <a:off x="5943600" y="5257800"/>
            <a:ext cx="2460279" cy="1600200"/>
          </a:xfrm>
          <a:prstGeom prst="rect">
            <a:avLst/>
          </a:prstGeom>
          <a:noFill/>
        </p:spPr>
      </p:pic>
    </p:spTree>
  </p:cSld>
  <p:clrMapOvr>
    <a:masterClrMapping/>
  </p:clrMapOvr>
  <p:transition advClick="0" advTm="600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762000"/>
          </a:xfrm>
        </p:spPr>
        <p:txBody>
          <a:bodyPr>
            <a:noAutofit/>
          </a:bodyPr>
          <a:lstStyle/>
          <a:p>
            <a:r>
              <a:rPr lang="en-US" sz="3200" dirty="0" smtClean="0"/>
              <a:t> </a:t>
            </a:r>
            <a:r>
              <a:rPr lang="en-PH" sz="2800" u="sng" dirty="0" smtClean="0">
                <a:solidFill>
                  <a:schemeClr val="tx1"/>
                </a:solidFill>
              </a:rPr>
              <a:t>Hotels, Restaurants, Recreational </a:t>
            </a:r>
            <a:r>
              <a:rPr lang="en-PH" sz="2800" u="sng" dirty="0" err="1" smtClean="0">
                <a:solidFill>
                  <a:schemeClr val="tx1"/>
                </a:solidFill>
              </a:rPr>
              <a:t>Centers</a:t>
            </a:r>
            <a:r>
              <a:rPr lang="en-PH" sz="2800" u="sng" dirty="0" smtClean="0">
                <a:solidFill>
                  <a:schemeClr val="tx1"/>
                </a:solidFill>
              </a:rPr>
              <a:t> and Places of Leisure, and Funeral Services</a:t>
            </a:r>
            <a:endParaRPr lang="en-US" sz="3200" dirty="0">
              <a:solidFill>
                <a:schemeClr val="tx1"/>
              </a:solidFill>
            </a:endParaRPr>
          </a:p>
        </p:txBody>
      </p:sp>
      <p:sp>
        <p:nvSpPr>
          <p:cNvPr id="3" name="Content Placeholder 2"/>
          <p:cNvSpPr>
            <a:spLocks noGrp="1"/>
          </p:cNvSpPr>
          <p:nvPr>
            <p:ph idx="1"/>
          </p:nvPr>
        </p:nvSpPr>
        <p:spPr>
          <a:xfrm>
            <a:off x="228600" y="1295400"/>
            <a:ext cx="8610600" cy="5181600"/>
          </a:xfrm>
        </p:spPr>
        <p:txBody>
          <a:bodyPr>
            <a:normAutofit fontScale="92500" lnSpcReduction="20000"/>
          </a:bodyPr>
          <a:lstStyle/>
          <a:p>
            <a:pPr>
              <a:buNone/>
            </a:pPr>
            <a:r>
              <a:rPr lang="en-PH" dirty="0" smtClean="0"/>
              <a:t>(e) </a:t>
            </a:r>
            <a:r>
              <a:rPr lang="en-PH" sz="2200" dirty="0" smtClean="0"/>
              <a:t>Food, drinks and other consumable items provided in Section 3 (a) and (b), and Section 4, paragraph 2 of Article 7 </a:t>
            </a:r>
            <a:r>
              <a:rPr lang="en-PH" dirty="0" smtClean="0"/>
              <a:t>purchased by the senior citizen </a:t>
            </a:r>
            <a:r>
              <a:rPr lang="en-PH" sz="3500" u="sng" dirty="0" smtClean="0"/>
              <a:t>shall be processed separately as an independent transaction from his/her non-eligible companions </a:t>
            </a:r>
            <a:r>
              <a:rPr lang="en-PH" dirty="0" smtClean="0"/>
              <a:t>to ensure that it is for his/her exclusive consumption and to enable computation of the 20% discount and the exemption from the  VAT, which only the senior citizen is entitled to.</a:t>
            </a:r>
            <a:endParaRPr lang="en-US" dirty="0" smtClean="0"/>
          </a:p>
          <a:p>
            <a:pPr>
              <a:buNone/>
            </a:pPr>
            <a:r>
              <a:rPr lang="en-PH" dirty="0" smtClean="0"/>
              <a:t> </a:t>
            </a:r>
            <a:endParaRPr lang="en-US" dirty="0" smtClean="0"/>
          </a:p>
          <a:p>
            <a:pPr>
              <a:buNone/>
            </a:pPr>
            <a:r>
              <a:rPr lang="en-PH" dirty="0" smtClean="0"/>
              <a:t>However, if the group of diners is composed entirely of senior citizens, all of whom present valid senior citizens IDs, each shall be entitled to a 20% discount and exemption from Value Added Tax</a:t>
            </a:r>
            <a:endParaRPr lang="en-US" dirty="0"/>
          </a:p>
        </p:txBody>
      </p:sp>
    </p:spTree>
  </p:cSld>
  <p:clrMapOvr>
    <a:masterClrMapping/>
  </p:clrMapOvr>
  <p:transition advClick="0" advTm="600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819912"/>
          </a:xfrm>
        </p:spPr>
        <p:txBody>
          <a:bodyPr>
            <a:normAutofit fontScale="90000"/>
          </a:bodyPr>
          <a:lstStyle/>
          <a:p>
            <a:r>
              <a:rPr lang="en-US" dirty="0" smtClean="0"/>
              <a:t> </a:t>
            </a:r>
            <a:r>
              <a:rPr lang="en-PH" sz="4000" u="sng" dirty="0" smtClean="0">
                <a:solidFill>
                  <a:schemeClr val="tx1"/>
                </a:solidFill>
              </a:rPr>
              <a:t>Hotels, Restaurants, Recreational </a:t>
            </a:r>
            <a:r>
              <a:rPr lang="en-PH" sz="4000" u="sng" dirty="0" err="1" smtClean="0">
                <a:solidFill>
                  <a:schemeClr val="tx1"/>
                </a:solidFill>
              </a:rPr>
              <a:t>Centers</a:t>
            </a:r>
            <a:r>
              <a:rPr lang="en-PH" sz="4000" u="sng" dirty="0" smtClean="0">
                <a:solidFill>
                  <a:schemeClr val="tx1"/>
                </a:solidFill>
              </a:rPr>
              <a:t> and Places of Leisure, and Funeral Services</a:t>
            </a:r>
            <a:endParaRPr lang="en-US" dirty="0">
              <a:solidFill>
                <a:schemeClr val="tx1"/>
              </a:solidFill>
            </a:endParaRPr>
          </a:p>
        </p:txBody>
      </p:sp>
      <p:sp>
        <p:nvSpPr>
          <p:cNvPr id="3" name="Content Placeholder 2"/>
          <p:cNvSpPr>
            <a:spLocks noGrp="1"/>
          </p:cNvSpPr>
          <p:nvPr>
            <p:ph idx="1"/>
          </p:nvPr>
        </p:nvSpPr>
        <p:spPr>
          <a:xfrm>
            <a:off x="457200" y="1600200"/>
            <a:ext cx="8229600" cy="4724400"/>
          </a:xfrm>
        </p:spPr>
        <p:txBody>
          <a:bodyPr>
            <a:noAutofit/>
          </a:bodyPr>
          <a:lstStyle/>
          <a:p>
            <a:pPr>
              <a:buNone/>
            </a:pPr>
            <a:r>
              <a:rPr lang="en-PH" sz="1800" dirty="0" smtClean="0"/>
              <a:t>(f) 	Apply to </a:t>
            </a:r>
            <a:r>
              <a:rPr lang="en-PH" sz="2400" dirty="0" smtClean="0"/>
              <a:t>Take-Out/Take-Home/Drive-Thru orders</a:t>
            </a:r>
            <a:r>
              <a:rPr lang="en-PH" sz="2400" dirty="0" smtClean="0">
                <a:solidFill>
                  <a:srgbClr val="FF0000"/>
                </a:solidFill>
              </a:rPr>
              <a:t> </a:t>
            </a:r>
            <a:r>
              <a:rPr lang="en-PH" sz="1800" dirty="0" smtClean="0"/>
              <a:t>(excluding bulk orders) as long as it is the senior citizen himself/herself who is present and personally ordering, and he/she can show a valid senior citizen ID card.</a:t>
            </a:r>
            <a:endParaRPr lang="en-US" sz="1800" dirty="0" smtClean="0"/>
          </a:p>
          <a:p>
            <a:pPr>
              <a:buNone/>
            </a:pPr>
            <a:r>
              <a:rPr lang="en-PH" sz="1800" dirty="0" smtClean="0"/>
              <a:t> </a:t>
            </a:r>
            <a:endParaRPr lang="en-US" sz="1800" dirty="0" smtClean="0"/>
          </a:p>
          <a:p>
            <a:pPr>
              <a:buAutoNum type="alphaLcParenBoth" startAt="7"/>
            </a:pPr>
            <a:r>
              <a:rPr lang="en-PH" sz="1800" dirty="0" smtClean="0"/>
              <a:t>For Delivery Orders (excluding bulk orders), the 20% discount shall likewise apply </a:t>
            </a:r>
            <a:r>
              <a:rPr lang="en-PH" sz="2000" dirty="0" smtClean="0"/>
              <a:t>subject to certain conditions</a:t>
            </a:r>
            <a:r>
              <a:rPr lang="en-PH" sz="1800" dirty="0" smtClean="0"/>
              <a:t>; i.e. </a:t>
            </a:r>
          </a:p>
          <a:p>
            <a:pPr lvl="1"/>
            <a:r>
              <a:rPr lang="en-PH" sz="1600" dirty="0" smtClean="0"/>
              <a:t>senior citizen ID card number must be given while making the order over the telephone; </a:t>
            </a:r>
          </a:p>
          <a:p>
            <a:pPr lvl="1"/>
            <a:r>
              <a:rPr lang="en-PH" sz="1600" dirty="0" smtClean="0"/>
              <a:t>the senior citizen ID card must also be presented upon delivery to verify the identity of the senior citizen  </a:t>
            </a:r>
          </a:p>
          <a:p>
            <a:pPr lvl="1"/>
            <a:endParaRPr lang="en-PH" sz="1600" dirty="0" smtClean="0"/>
          </a:p>
          <a:p>
            <a:pPr lvl="1"/>
            <a:r>
              <a:rPr lang="en-PH" sz="2000" dirty="0" smtClean="0"/>
              <a:t>Delivery fee charged separately are not entitled to the discount and is subject to tax. </a:t>
            </a:r>
            <a:endParaRPr lang="en-US" sz="2000" dirty="0" smtClean="0"/>
          </a:p>
          <a:p>
            <a:pPr>
              <a:buNone/>
            </a:pPr>
            <a:r>
              <a:rPr lang="en-PH" sz="1800" dirty="0" smtClean="0"/>
              <a:t> </a:t>
            </a:r>
            <a:endParaRPr lang="en-US" sz="1800" dirty="0" smtClean="0"/>
          </a:p>
          <a:p>
            <a:pPr>
              <a:buNone/>
            </a:pPr>
            <a:r>
              <a:rPr lang="en-US" sz="1800" dirty="0" smtClean="0"/>
              <a:t> </a:t>
            </a:r>
            <a:endParaRPr lang="en-US" sz="1800" dirty="0"/>
          </a:p>
        </p:txBody>
      </p:sp>
      <p:pic>
        <p:nvPicPr>
          <p:cNvPr id="2050" name="Picture 2" descr="C:\Users\BIR\AppData\Local\Microsoft\Windows\Temporary Internet Files\Content.IE5\P0OROCJH\MM900354632[1].gif"/>
          <p:cNvPicPr>
            <a:picLocks noChangeAspect="1" noChangeArrowheads="1" noCrop="1"/>
          </p:cNvPicPr>
          <p:nvPr/>
        </p:nvPicPr>
        <p:blipFill>
          <a:blip r:embed="rId2" cstate="print"/>
          <a:srcRect/>
          <a:stretch>
            <a:fillRect/>
          </a:stretch>
        </p:blipFill>
        <p:spPr bwMode="auto">
          <a:xfrm>
            <a:off x="5791200" y="5562600"/>
            <a:ext cx="2743200" cy="1143000"/>
          </a:xfrm>
          <a:prstGeom prst="rect">
            <a:avLst/>
          </a:prstGeom>
          <a:noFill/>
        </p:spPr>
      </p:pic>
    </p:spTree>
  </p:cSld>
  <p:clrMapOvr>
    <a:masterClrMapping/>
  </p:clrMapOvr>
  <p:transition advClick="0" advTm="600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819912"/>
          </a:xfrm>
        </p:spPr>
        <p:txBody>
          <a:bodyPr>
            <a:normAutofit fontScale="90000"/>
          </a:bodyPr>
          <a:lstStyle/>
          <a:p>
            <a:r>
              <a:rPr lang="en-US" dirty="0" smtClean="0"/>
              <a:t> </a:t>
            </a:r>
            <a:r>
              <a:rPr lang="en-PH" sz="4000" u="sng" dirty="0" smtClean="0">
                <a:solidFill>
                  <a:schemeClr val="tx1"/>
                </a:solidFill>
              </a:rPr>
              <a:t>Hotels, Restaurants, Recreational </a:t>
            </a:r>
            <a:r>
              <a:rPr lang="en-PH" sz="4000" u="sng" dirty="0" err="1" smtClean="0">
                <a:solidFill>
                  <a:schemeClr val="tx1"/>
                </a:solidFill>
              </a:rPr>
              <a:t>Centers</a:t>
            </a:r>
            <a:r>
              <a:rPr lang="en-PH" sz="4000" u="sng" dirty="0" smtClean="0">
                <a:solidFill>
                  <a:schemeClr val="tx1"/>
                </a:solidFill>
              </a:rPr>
              <a:t> and Places of Leisure, and Funeral Services</a:t>
            </a:r>
            <a:endParaRPr lang="en-US" dirty="0">
              <a:solidFill>
                <a:schemeClr val="tx1"/>
              </a:solidFill>
            </a:endParaRPr>
          </a:p>
        </p:txBody>
      </p:sp>
      <p:sp>
        <p:nvSpPr>
          <p:cNvPr id="3" name="Content Placeholder 2"/>
          <p:cNvSpPr>
            <a:spLocks noGrp="1"/>
          </p:cNvSpPr>
          <p:nvPr>
            <p:ph idx="1"/>
          </p:nvPr>
        </p:nvSpPr>
        <p:spPr>
          <a:xfrm>
            <a:off x="457200" y="1600200"/>
            <a:ext cx="8229600" cy="4724400"/>
          </a:xfrm>
        </p:spPr>
        <p:txBody>
          <a:bodyPr>
            <a:noAutofit/>
          </a:bodyPr>
          <a:lstStyle/>
          <a:p>
            <a:pPr>
              <a:buNone/>
            </a:pPr>
            <a:r>
              <a:rPr lang="en-PH" sz="1800" dirty="0" smtClean="0"/>
              <a:t>(h) 	For the above-mentioned transactions under paragraphs (f) and (g) of Section 3 of Article 7, the </a:t>
            </a:r>
            <a:r>
              <a:rPr lang="en-PH" sz="2400" dirty="0" smtClean="0"/>
              <a:t>Most Expensive Meal Combination (MEMC) </a:t>
            </a:r>
            <a:r>
              <a:rPr lang="en-PH" sz="1800" dirty="0" smtClean="0"/>
              <a:t>shall apply to food purchases by senior citizens. </a:t>
            </a:r>
          </a:p>
          <a:p>
            <a:pPr>
              <a:buNone/>
            </a:pPr>
            <a:endParaRPr lang="en-PH" sz="1800" dirty="0" smtClean="0"/>
          </a:p>
          <a:p>
            <a:pPr>
              <a:buNone/>
            </a:pPr>
            <a:r>
              <a:rPr lang="en-PH" sz="1800" dirty="0" smtClean="0"/>
              <a:t>	The MEMC is an amount corresponding to the combination of the </a:t>
            </a:r>
            <a:r>
              <a:rPr lang="en-PH" sz="1800" u="sng" dirty="0" smtClean="0"/>
              <a:t>most expensive and biggest single-serving meal with beverage served </a:t>
            </a:r>
            <a:r>
              <a:rPr lang="en-PH" sz="1800" dirty="0" smtClean="0"/>
              <a:t>in a quick service restaurant, is deemed flexible and is adjusted accordingly by food establishments to estimate a single food purchase for an individual senior citizen.</a:t>
            </a:r>
            <a:endParaRPr lang="en-US" sz="1800" dirty="0" smtClean="0"/>
          </a:p>
          <a:p>
            <a:endParaRPr lang="en-US" sz="1800" dirty="0"/>
          </a:p>
        </p:txBody>
      </p:sp>
      <p:pic>
        <p:nvPicPr>
          <p:cNvPr id="1027" name="Picture 3" descr="C:\Users\BIR\AppData\Local\Microsoft\Windows\Temporary Internet Files\Content.IE5\P0OROCJH\MC900237664[1].wmf"/>
          <p:cNvPicPr>
            <a:picLocks noChangeAspect="1" noChangeArrowheads="1"/>
          </p:cNvPicPr>
          <p:nvPr/>
        </p:nvPicPr>
        <p:blipFill>
          <a:blip r:embed="rId2" cstate="print"/>
          <a:srcRect/>
          <a:stretch>
            <a:fillRect/>
          </a:stretch>
        </p:blipFill>
        <p:spPr bwMode="auto">
          <a:xfrm>
            <a:off x="3733800" y="4114800"/>
            <a:ext cx="2514600" cy="2206782"/>
          </a:xfrm>
          <a:prstGeom prst="rect">
            <a:avLst/>
          </a:prstGeom>
          <a:noFill/>
        </p:spPr>
      </p:pic>
    </p:spTree>
  </p:cSld>
  <p:clrMapOvr>
    <a:masterClrMapping/>
  </p:clrMapOvr>
  <p:transition advClick="0" advTm="600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PH" u="sng" dirty="0" smtClean="0">
                <a:solidFill>
                  <a:schemeClr val="tx1"/>
                </a:solidFill>
              </a:rPr>
              <a:t>Recreation </a:t>
            </a:r>
            <a:r>
              <a:rPr lang="en-PH" u="sng" dirty="0" err="1" smtClean="0">
                <a:solidFill>
                  <a:schemeClr val="tx1"/>
                </a:solidFill>
              </a:rPr>
              <a:t>Centers</a:t>
            </a:r>
            <a:endParaRPr lang="en-US" dirty="0">
              <a:solidFill>
                <a:schemeClr val="tx1"/>
              </a:solidFill>
            </a:endParaRPr>
          </a:p>
        </p:txBody>
      </p:sp>
      <p:sp>
        <p:nvSpPr>
          <p:cNvPr id="3" name="Content Placeholder 2"/>
          <p:cNvSpPr>
            <a:spLocks noGrp="1"/>
          </p:cNvSpPr>
          <p:nvPr>
            <p:ph idx="1"/>
          </p:nvPr>
        </p:nvSpPr>
        <p:spPr>
          <a:xfrm>
            <a:off x="457200" y="1066800"/>
            <a:ext cx="8153400" cy="5257800"/>
          </a:xfrm>
        </p:spPr>
        <p:txBody>
          <a:bodyPr>
            <a:normAutofit fontScale="70000" lnSpcReduction="20000"/>
          </a:bodyPr>
          <a:lstStyle/>
          <a:p>
            <a:r>
              <a:rPr lang="en-PH" dirty="0" smtClean="0"/>
              <a:t>The discount shall be for the utilization of services in the form of fees, charges and rental for sports facilities or equipment, including golfcart rentals and green fees, or venues for ballroom dancing, yoga, badminton courts, bowling lanes, table or lawn tennis, workout gyms, martial arts facilities.</a:t>
            </a:r>
            <a:endParaRPr lang="en-US" dirty="0" smtClean="0"/>
          </a:p>
          <a:p>
            <a:pPr>
              <a:buNone/>
            </a:pPr>
            <a:r>
              <a:rPr lang="en-PH" dirty="0" smtClean="0"/>
              <a:t> </a:t>
            </a:r>
            <a:endParaRPr lang="en-US" dirty="0" smtClean="0"/>
          </a:p>
          <a:p>
            <a:r>
              <a:rPr lang="en-PH" dirty="0" smtClean="0"/>
              <a:t>Non-profit, stock golf and country clubs which are not open to the general public, and are private and for exclusive membership only as duly proven by their official  SEC registration papers, are not mandated to give the 20% senior citizens discount.</a:t>
            </a:r>
          </a:p>
          <a:p>
            <a:pPr>
              <a:buNone/>
            </a:pPr>
            <a:r>
              <a:rPr lang="en-PH" dirty="0" smtClean="0"/>
              <a:t> </a:t>
            </a:r>
          </a:p>
          <a:p>
            <a:pPr lvl="2"/>
            <a:r>
              <a:rPr lang="en-PH" dirty="0" smtClean="0"/>
              <a:t>However, should restaurants and food establishments inside these country clubs be independent concessionaires</a:t>
            </a:r>
            <a:r>
              <a:rPr lang="en-PH" dirty="0" smtClean="0">
                <a:solidFill>
                  <a:srgbClr val="FF0000"/>
                </a:solidFill>
              </a:rPr>
              <a:t> </a:t>
            </a:r>
            <a:r>
              <a:rPr lang="en-PH" dirty="0" smtClean="0"/>
              <a:t>and food sold are not consumable items under club membership dues, they must grant the 20% senior citizen discount.</a:t>
            </a:r>
            <a:endParaRPr lang="en-US" dirty="0" smtClean="0"/>
          </a:p>
          <a:p>
            <a:endParaRPr lang="en-US" dirty="0"/>
          </a:p>
        </p:txBody>
      </p:sp>
    </p:spTree>
  </p:cSld>
  <p:clrMapOvr>
    <a:masterClrMapping/>
  </p:clrMapOvr>
  <p:transition advClick="0" advTm="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078313"/>
          </a:xfrm>
          <a:prstGeom prst="rect">
            <a:avLst/>
          </a:prstGeom>
        </p:spPr>
        <p:txBody>
          <a:bodyPr wrap="square">
            <a:spAutoFit/>
          </a:bodyPr>
          <a:lstStyle/>
          <a:p>
            <a:pPr marL="285750" indent="-285750" eaLnBrk="0" hangingPunct="0">
              <a:buFontTx/>
              <a:buChar char="•"/>
              <a:defRPr/>
            </a:pPr>
            <a:r>
              <a:rPr lang="en-US" sz="3600" dirty="0" smtClean="0">
                <a:latin typeface="Times New Roman" charset="0"/>
              </a:rPr>
              <a:t>ALL OTHER BENEFITS GIVEN BY EMPLOYERS WHICH ARE NOT INCLUDED IN THE ABOVE ENUMERATION SHALL NOT BE CONSIDERED AS “DE MINIMIS” BENEFITS, AND HENCE, SHALL BE SUBJECT TO INCOME TAX AS WELL AS WITHHOLDING TAX ON COMPENSATION INCOME</a:t>
            </a:r>
            <a:r>
              <a:rPr lang="en-US" dirty="0" smtClean="0">
                <a:latin typeface="Times New Roman" charset="0"/>
              </a:rPr>
              <a:t>.</a:t>
            </a:r>
            <a:endParaRPr lang="en-US" dirty="0">
              <a:latin typeface="Times New Roman"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u="sng" dirty="0" smtClean="0"/>
              <a:t>Admission fees Privilege</a:t>
            </a:r>
            <a:endParaRPr lang="en-US" dirty="0"/>
          </a:p>
        </p:txBody>
      </p:sp>
      <p:sp>
        <p:nvSpPr>
          <p:cNvPr id="3" name="Content Placeholder 2"/>
          <p:cNvSpPr>
            <a:spLocks noGrp="1"/>
          </p:cNvSpPr>
          <p:nvPr>
            <p:ph idx="1"/>
          </p:nvPr>
        </p:nvSpPr>
        <p:spPr/>
        <p:txBody>
          <a:bodyPr/>
          <a:lstStyle/>
          <a:p>
            <a:r>
              <a:rPr lang="en-PH" dirty="0" smtClean="0"/>
              <a:t>The discount shall be applied to admission fees charged by theatres, cinema houses and concert halls, circuses, carnivals, and other similar places of culture, leisure and amusement such as museums and parks.</a:t>
            </a:r>
            <a:endParaRPr lang="en-US" dirty="0" smtClean="0"/>
          </a:p>
          <a:p>
            <a:endParaRPr lang="en-US" dirty="0"/>
          </a:p>
        </p:txBody>
      </p:sp>
      <p:pic>
        <p:nvPicPr>
          <p:cNvPr id="2050" name="Picture 2" descr="C:\Users\BIR\AppData\Local\Microsoft\Windows\Temporary Internet Files\Content.IE5\SYHZZV1U\MM900284062[1].gif"/>
          <p:cNvPicPr>
            <a:picLocks noChangeAspect="1" noChangeArrowheads="1" noCrop="1"/>
          </p:cNvPicPr>
          <p:nvPr/>
        </p:nvPicPr>
        <p:blipFill>
          <a:blip r:embed="rId2" cstate="print"/>
          <a:srcRect/>
          <a:stretch>
            <a:fillRect/>
          </a:stretch>
        </p:blipFill>
        <p:spPr bwMode="auto">
          <a:xfrm>
            <a:off x="2209800" y="4267200"/>
            <a:ext cx="4191000" cy="2590800"/>
          </a:xfrm>
          <a:prstGeom prst="rect">
            <a:avLst/>
          </a:prstGeom>
          <a:noFill/>
        </p:spPr>
      </p:pic>
    </p:spTree>
  </p:cSld>
  <p:clrMapOvr>
    <a:masterClrMapping/>
  </p:clrMapOvr>
  <p:transition advClick="0" advTm="600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PH" u="sng" dirty="0" smtClean="0"/>
              <a:t>Funeral and Burial Expenses</a:t>
            </a:r>
            <a:endParaRPr lang="en-US" dirty="0"/>
          </a:p>
        </p:txBody>
      </p:sp>
      <p:sp>
        <p:nvSpPr>
          <p:cNvPr id="3" name="Content Placeholder 2"/>
          <p:cNvSpPr>
            <a:spLocks noGrp="1"/>
          </p:cNvSpPr>
          <p:nvPr>
            <p:ph idx="1"/>
          </p:nvPr>
        </p:nvSpPr>
        <p:spPr>
          <a:xfrm>
            <a:off x="228600" y="990600"/>
            <a:ext cx="8610600" cy="5486400"/>
          </a:xfrm>
        </p:spPr>
        <p:txBody>
          <a:bodyPr>
            <a:normAutofit fontScale="77500" lnSpcReduction="20000"/>
          </a:bodyPr>
          <a:lstStyle/>
          <a:p>
            <a:r>
              <a:rPr lang="en-PH" dirty="0" smtClean="0"/>
              <a:t>The beneficiary or any person who shall shoulder the funeral and burial expenses of the deceased senior citizen, shall claim the discount under this Rule for the deceased senior citizen upon presentation of the death certificate. </a:t>
            </a:r>
          </a:p>
          <a:p>
            <a:r>
              <a:rPr lang="en-PH" dirty="0" smtClean="0"/>
              <a:t>Such expenses shall cover the:</a:t>
            </a:r>
          </a:p>
          <a:p>
            <a:pPr lvl="1"/>
            <a:r>
              <a:rPr lang="en-PH" dirty="0" smtClean="0"/>
              <a:t> purchase of casket or urn, 		</a:t>
            </a:r>
          </a:p>
          <a:p>
            <a:pPr lvl="1"/>
            <a:r>
              <a:rPr lang="en-PH" dirty="0" smtClean="0"/>
              <a:t>embalming, </a:t>
            </a:r>
          </a:p>
          <a:p>
            <a:pPr lvl="1"/>
            <a:r>
              <a:rPr lang="en-PH" dirty="0" smtClean="0"/>
              <a:t>cremation cost, and </a:t>
            </a:r>
          </a:p>
          <a:p>
            <a:pPr lvl="1"/>
            <a:r>
              <a:rPr lang="en-PH" dirty="0" smtClean="0"/>
              <a:t>other related services such as </a:t>
            </a:r>
          </a:p>
          <a:p>
            <a:pPr lvl="2"/>
            <a:r>
              <a:rPr lang="en-PH" dirty="0" smtClean="0"/>
              <a:t>viewing or wake cost, </a:t>
            </a:r>
          </a:p>
          <a:p>
            <a:pPr lvl="2"/>
            <a:r>
              <a:rPr lang="en-PH" dirty="0" smtClean="0"/>
              <a:t>pick-up from the hospital morgue, </a:t>
            </a:r>
          </a:p>
          <a:p>
            <a:pPr lvl="2"/>
            <a:r>
              <a:rPr lang="en-PH" dirty="0" smtClean="0"/>
              <a:t>transport of the body to intended burial site in the place of origin, </a:t>
            </a:r>
          </a:p>
          <a:p>
            <a:pPr lvl="2">
              <a:buNone/>
            </a:pPr>
            <a:r>
              <a:rPr lang="en-PH" dirty="0" smtClean="0"/>
              <a:t>     but shall </a:t>
            </a:r>
            <a:r>
              <a:rPr lang="en-PH" sz="2600" dirty="0" smtClean="0"/>
              <a:t>exclude :</a:t>
            </a:r>
          </a:p>
          <a:p>
            <a:pPr lvl="2">
              <a:buNone/>
            </a:pPr>
            <a:endParaRPr lang="en-PH" sz="2600" dirty="0" smtClean="0"/>
          </a:p>
          <a:p>
            <a:pPr marL="1435608" lvl="3" indent="-457200">
              <a:buFont typeface="+mj-lt"/>
              <a:buAutoNum type="arabicPeriod"/>
            </a:pPr>
            <a:r>
              <a:rPr lang="en-PH" sz="2500" dirty="0" smtClean="0"/>
              <a:t>obituary publication and </a:t>
            </a:r>
          </a:p>
          <a:p>
            <a:pPr marL="1435608" lvl="3" indent="-457200">
              <a:buFont typeface="+mj-lt"/>
              <a:buAutoNum type="arabicPeriod"/>
            </a:pPr>
            <a:r>
              <a:rPr lang="en-PH" sz="2500" dirty="0" smtClean="0"/>
              <a:t>the cost of the memorial lot</a:t>
            </a:r>
            <a:endParaRPr lang="en-US" dirty="0"/>
          </a:p>
        </p:txBody>
      </p:sp>
      <p:pic>
        <p:nvPicPr>
          <p:cNvPr id="3075" name="Picture 3" descr="C:\Users\BIR\AppData\Local\Microsoft\Windows\Temporary Internet Files\Content.IE5\SYHZZV1U\MC900332900[1].wmf"/>
          <p:cNvPicPr>
            <a:picLocks noChangeAspect="1" noChangeArrowheads="1"/>
          </p:cNvPicPr>
          <p:nvPr/>
        </p:nvPicPr>
        <p:blipFill>
          <a:blip r:embed="rId2" cstate="print"/>
          <a:srcRect/>
          <a:stretch>
            <a:fillRect/>
          </a:stretch>
        </p:blipFill>
        <p:spPr bwMode="auto">
          <a:xfrm>
            <a:off x="6172200" y="2133600"/>
            <a:ext cx="1813255" cy="2286000"/>
          </a:xfrm>
          <a:prstGeom prst="rect">
            <a:avLst/>
          </a:prstGeom>
          <a:noFill/>
        </p:spPr>
      </p:pic>
      <p:pic>
        <p:nvPicPr>
          <p:cNvPr id="3076" name="Picture 4" descr="C:\Users\BIR\AppData\Local\Microsoft\Windows\Temporary Internet Files\Content.IE5\P0OROCJH\MC900281373[1].wmf"/>
          <p:cNvPicPr>
            <a:picLocks noChangeAspect="1" noChangeArrowheads="1"/>
          </p:cNvPicPr>
          <p:nvPr/>
        </p:nvPicPr>
        <p:blipFill>
          <a:blip r:embed="rId3" cstate="print"/>
          <a:srcRect/>
          <a:stretch>
            <a:fillRect/>
          </a:stretch>
        </p:blipFill>
        <p:spPr bwMode="auto">
          <a:xfrm>
            <a:off x="6248400" y="5179162"/>
            <a:ext cx="1827886" cy="1678838"/>
          </a:xfrm>
          <a:prstGeom prst="rect">
            <a:avLst/>
          </a:prstGeom>
          <a:noFill/>
        </p:spPr>
      </p:pic>
    </p:spTree>
  </p:cSld>
  <p:clrMapOvr>
    <a:masterClrMapping/>
  </p:clrMapOvr>
  <p:transition advClick="0" advTm="600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r>
              <a:rPr lang="en-US" sz="4000" b="1" dirty="0" smtClean="0">
                <a:solidFill>
                  <a:schemeClr val="tx1"/>
                </a:solidFill>
              </a:rPr>
              <a:t>SEC. 7. Tax Treatment of the Discount Granted to Senior Citizens</a:t>
            </a:r>
            <a:endParaRPr lang="en-US" sz="4000" dirty="0">
              <a:solidFill>
                <a:schemeClr val="tx1"/>
              </a:solidFill>
            </a:endParaRPr>
          </a:p>
        </p:txBody>
      </p:sp>
      <p:sp>
        <p:nvSpPr>
          <p:cNvPr id="3" name="Content Placeholder 2"/>
          <p:cNvSpPr>
            <a:spLocks noGrp="1"/>
          </p:cNvSpPr>
          <p:nvPr>
            <p:ph idx="1"/>
          </p:nvPr>
        </p:nvSpPr>
        <p:spPr>
          <a:xfrm>
            <a:off x="228600" y="1600200"/>
            <a:ext cx="8610600" cy="4724400"/>
          </a:xfrm>
          <a:solidFill>
            <a:srgbClr val="FFFF00"/>
          </a:solidFill>
        </p:spPr>
        <p:txBody>
          <a:bodyPr>
            <a:normAutofit lnSpcReduction="10000"/>
          </a:bodyPr>
          <a:lstStyle/>
          <a:p>
            <a:pPr algn="ctr">
              <a:buNone/>
            </a:pPr>
            <a:r>
              <a:rPr lang="en-US" dirty="0" smtClean="0">
                <a:solidFill>
                  <a:schemeClr val="bg1"/>
                </a:solidFill>
              </a:rPr>
              <a:t>May claim the discounts granted as a </a:t>
            </a:r>
            <a:r>
              <a:rPr lang="en-US" sz="3200" u="sng" dirty="0" smtClean="0">
                <a:solidFill>
                  <a:schemeClr val="bg1"/>
                </a:solidFill>
              </a:rPr>
              <a:t>tax deduction based on the cost of the goods sold or services</a:t>
            </a:r>
            <a:r>
              <a:rPr lang="en-US" sz="3200" dirty="0" smtClean="0">
                <a:solidFill>
                  <a:schemeClr val="bg1"/>
                </a:solidFill>
              </a:rPr>
              <a:t> </a:t>
            </a:r>
            <a:r>
              <a:rPr lang="en-US" dirty="0" smtClean="0">
                <a:solidFill>
                  <a:schemeClr val="bg1"/>
                </a:solidFill>
              </a:rPr>
              <a:t> </a:t>
            </a:r>
          </a:p>
          <a:p>
            <a:pPr algn="ctr">
              <a:buNone/>
            </a:pPr>
            <a:endParaRPr lang="en-US" sz="700" dirty="0" smtClean="0">
              <a:solidFill>
                <a:schemeClr val="bg1"/>
              </a:solidFill>
            </a:endParaRPr>
          </a:p>
          <a:p>
            <a:pPr algn="ctr">
              <a:buNone/>
            </a:pPr>
            <a:r>
              <a:rPr lang="en-US" dirty="0" smtClean="0">
                <a:solidFill>
                  <a:schemeClr val="bg1"/>
                </a:solidFill>
              </a:rPr>
              <a:t>By way of example, if a VAT-registered drug store sells 10 pieces of </a:t>
            </a:r>
            <a:r>
              <a:rPr lang="en-US" dirty="0" err="1" smtClean="0">
                <a:solidFill>
                  <a:schemeClr val="bg1"/>
                </a:solidFill>
              </a:rPr>
              <a:t>Allopurinol</a:t>
            </a:r>
            <a:r>
              <a:rPr lang="en-US" dirty="0" smtClean="0">
                <a:solidFill>
                  <a:schemeClr val="bg1"/>
                </a:solidFill>
              </a:rPr>
              <a:t>  at an undiscounted selling price of P5.00 per piece, the cost of the discount is computed as follows:</a:t>
            </a:r>
          </a:p>
          <a:p>
            <a:pPr algn="ctr">
              <a:buNone/>
            </a:pPr>
            <a:r>
              <a:rPr lang="en-US" sz="1050" dirty="0" smtClean="0"/>
              <a:t> </a:t>
            </a:r>
            <a:endParaRPr lang="en-US" sz="1000" dirty="0" smtClean="0"/>
          </a:p>
          <a:p>
            <a:pPr algn="ctr">
              <a:buNone/>
            </a:pPr>
            <a:r>
              <a:rPr lang="en-US" sz="2200" b="1" dirty="0" smtClean="0">
                <a:solidFill>
                  <a:schemeClr val="bg1"/>
                </a:solidFill>
              </a:rPr>
              <a:t>Selling Price (VAT-exempt) of 10 </a:t>
            </a:r>
            <a:r>
              <a:rPr lang="en-US" sz="2200" b="1" dirty="0" err="1" smtClean="0">
                <a:solidFill>
                  <a:schemeClr val="bg1"/>
                </a:solidFill>
              </a:rPr>
              <a:t>pcs</a:t>
            </a:r>
            <a:r>
              <a:rPr lang="en-US" sz="2200" b="1" dirty="0" smtClean="0">
                <a:solidFill>
                  <a:schemeClr val="bg1"/>
                </a:solidFill>
              </a:rPr>
              <a:t>. at P5.00/pc.	P50.00</a:t>
            </a:r>
          </a:p>
          <a:p>
            <a:pPr algn="ctr">
              <a:buNone/>
            </a:pPr>
            <a:r>
              <a:rPr lang="en-US" sz="2200" b="1" dirty="0" smtClean="0">
                <a:solidFill>
                  <a:schemeClr val="bg1"/>
                </a:solidFill>
              </a:rPr>
              <a:t>Less: 20% Discount					</a:t>
            </a:r>
            <a:r>
              <a:rPr lang="en-US" sz="2200" b="1" u="sng" dirty="0" smtClean="0">
                <a:solidFill>
                  <a:schemeClr val="bg1"/>
                </a:solidFill>
              </a:rPr>
              <a:t>   10.00</a:t>
            </a:r>
            <a:endParaRPr lang="en-US" sz="2200" b="1" dirty="0" smtClean="0">
              <a:solidFill>
                <a:schemeClr val="bg1"/>
              </a:solidFill>
            </a:endParaRPr>
          </a:p>
          <a:p>
            <a:pPr>
              <a:buNone/>
            </a:pPr>
            <a:r>
              <a:rPr lang="en-US" sz="2200" b="1" dirty="0" smtClean="0">
                <a:solidFill>
                  <a:schemeClr val="bg1"/>
                </a:solidFill>
              </a:rPr>
              <a:t>	     Amount Payable by the Senior Citizen		         </a:t>
            </a:r>
            <a:r>
              <a:rPr lang="en-US" sz="2200" b="1" u="dbl" dirty="0" smtClean="0">
                <a:solidFill>
                  <a:schemeClr val="bg1"/>
                </a:solidFill>
              </a:rPr>
              <a:t> P40.00</a:t>
            </a:r>
            <a:endParaRPr lang="en-US" sz="2200" b="1" dirty="0" smtClean="0">
              <a:solidFill>
                <a:schemeClr val="bg1"/>
              </a:solidFill>
            </a:endParaRPr>
          </a:p>
          <a:p>
            <a:endParaRPr lang="en-US" dirty="0"/>
          </a:p>
        </p:txBody>
      </p:sp>
    </p:spTree>
  </p:cSld>
  <p:clrMapOvr>
    <a:masterClrMapping/>
  </p:clrMapOvr>
  <p:transition advClick="0" advTm="600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685800"/>
          </a:xfrm>
        </p:spPr>
        <p:txBody>
          <a:bodyPr>
            <a:noAutofit/>
          </a:bodyPr>
          <a:lstStyle/>
          <a:p>
            <a:r>
              <a:rPr lang="en-US" sz="2000" b="1" dirty="0" smtClean="0">
                <a:solidFill>
                  <a:schemeClr val="tx1"/>
                </a:solidFill>
              </a:rPr>
              <a:t>SEC. 7. </a:t>
            </a:r>
            <a:r>
              <a:rPr lang="en-US" sz="4000" b="1" dirty="0" smtClean="0">
                <a:solidFill>
                  <a:schemeClr val="tx1"/>
                </a:solidFill>
              </a:rPr>
              <a:t>Tax Treatment of the Discount  </a:t>
            </a:r>
            <a:endParaRPr lang="en-US" sz="4000" dirty="0">
              <a:solidFill>
                <a:schemeClr val="tx1"/>
              </a:solidFill>
            </a:endParaRPr>
          </a:p>
        </p:txBody>
      </p:sp>
      <p:sp>
        <p:nvSpPr>
          <p:cNvPr id="3" name="Content Placeholder 2"/>
          <p:cNvSpPr>
            <a:spLocks noGrp="1"/>
          </p:cNvSpPr>
          <p:nvPr>
            <p:ph idx="1"/>
          </p:nvPr>
        </p:nvSpPr>
        <p:spPr>
          <a:xfrm>
            <a:off x="228600" y="1143000"/>
            <a:ext cx="8610600" cy="5410200"/>
          </a:xfrm>
        </p:spPr>
        <p:txBody>
          <a:bodyPr>
            <a:normAutofit fontScale="62500" lnSpcReduction="20000"/>
          </a:bodyPr>
          <a:lstStyle/>
          <a:p>
            <a:r>
              <a:rPr lang="en-US" sz="4600" dirty="0" smtClean="0"/>
              <a:t>The selling price to be charged by the seller must be net of VAT</a:t>
            </a:r>
            <a:r>
              <a:rPr lang="en-US" sz="4600" dirty="0" smtClean="0">
                <a:solidFill>
                  <a:srgbClr val="FF0000"/>
                </a:solidFill>
              </a:rPr>
              <a:t> </a:t>
            </a:r>
            <a:r>
              <a:rPr lang="en-US" sz="4600" dirty="0" smtClean="0"/>
              <a:t>because the sale to Senior Citizens is exempt from VAT</a:t>
            </a:r>
            <a:r>
              <a:rPr lang="en-US" dirty="0" smtClean="0"/>
              <a:t>. </a:t>
            </a:r>
          </a:p>
          <a:p>
            <a:endParaRPr lang="en-US" dirty="0" smtClean="0"/>
          </a:p>
          <a:p>
            <a:r>
              <a:rPr lang="en-US" dirty="0" smtClean="0"/>
              <a:t>The cost of the discount in the above illustration is P10.00 and shall be allowed as a deduction from gross income for the same taxable year that the discount is granted, </a:t>
            </a:r>
            <a:r>
              <a:rPr lang="en-US" i="1" dirty="0" smtClean="0"/>
              <a:t>provided that,</a:t>
            </a:r>
            <a:r>
              <a:rPr lang="en-US" dirty="0" smtClean="0"/>
              <a:t> the total amount of the claimed tax deduction net of VAT, if applicable, shall be included in their gross sales receipts for tax purposes and shall be subject to proper documentation in accordance with the provisions of the Tax Code. This means that for the establishment to be allowed to claim the discount as a deduction, the amount of sales that must be reported for tax purposes is the undiscounted selling price and not the amount of sales net of the discount. </a:t>
            </a:r>
          </a:p>
          <a:p>
            <a:pPr algn="ctr"/>
            <a:r>
              <a:rPr lang="en-US" sz="3200" dirty="0" smtClean="0"/>
              <a:t>The </a:t>
            </a:r>
            <a:r>
              <a:rPr lang="en-US" sz="4000" dirty="0" smtClean="0"/>
              <a:t>income statement of the seller</a:t>
            </a:r>
            <a:r>
              <a:rPr lang="en-US" sz="4000" dirty="0" smtClean="0">
                <a:solidFill>
                  <a:srgbClr val="FF0000"/>
                </a:solidFill>
              </a:rPr>
              <a:t> </a:t>
            </a:r>
            <a:r>
              <a:rPr lang="en-US" sz="3200" dirty="0" smtClean="0"/>
              <a:t>must reflect the discount, </a:t>
            </a:r>
            <a:r>
              <a:rPr lang="en-US" sz="4000" dirty="0" smtClean="0"/>
              <a:t>not as a reduction of sales</a:t>
            </a:r>
            <a:r>
              <a:rPr lang="en-US" sz="4000" dirty="0" smtClean="0">
                <a:solidFill>
                  <a:srgbClr val="FF0000"/>
                </a:solidFill>
              </a:rPr>
              <a:t> </a:t>
            </a:r>
            <a:r>
              <a:rPr lang="en-US" sz="3200" dirty="0" smtClean="0"/>
              <a:t>to arrive at net sales, but </a:t>
            </a:r>
            <a:r>
              <a:rPr lang="en-US" sz="4000" dirty="0" smtClean="0"/>
              <a:t>as a deduction from its gross income</a:t>
            </a:r>
            <a:r>
              <a:rPr lang="en-US" sz="4000" dirty="0" smtClean="0">
                <a:solidFill>
                  <a:srgbClr val="FF0000"/>
                </a:solidFill>
              </a:rPr>
              <a:t> </a:t>
            </a:r>
          </a:p>
          <a:p>
            <a:pPr algn="ctr">
              <a:buNone/>
            </a:pPr>
            <a:r>
              <a:rPr lang="en-US" sz="5700" dirty="0" smtClean="0"/>
              <a:t>(sales less cost of sales)</a:t>
            </a:r>
            <a:r>
              <a:rPr lang="en-US" sz="5700" dirty="0" smtClean="0">
                <a:solidFill>
                  <a:srgbClr val="002060"/>
                </a:solidFill>
              </a:rPr>
              <a:t>.</a:t>
            </a:r>
            <a:endParaRPr lang="en-US" sz="3200" dirty="0">
              <a:solidFill>
                <a:srgbClr val="002060"/>
              </a:solidFill>
            </a:endParaRPr>
          </a:p>
        </p:txBody>
      </p:sp>
    </p:spTree>
  </p:cSld>
  <p:clrMapOvr>
    <a:masterClrMapping/>
  </p:clrMapOvr>
  <p:transition advClick="0" advTm="600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763000" cy="1143000"/>
          </a:xfrm>
        </p:spPr>
        <p:txBody>
          <a:bodyPr>
            <a:normAutofit fontScale="90000"/>
          </a:bodyPr>
          <a:lstStyle/>
          <a:p>
            <a:r>
              <a:rPr lang="en-US" sz="3600" dirty="0" smtClean="0">
                <a:solidFill>
                  <a:schemeClr val="tx1"/>
                </a:solidFill>
              </a:rPr>
              <a:t>Entry to record the transaction in the books of the seller </a:t>
            </a:r>
            <a:endParaRPr lang="en-US" sz="3600" dirty="0">
              <a:solidFill>
                <a:schemeClr val="tx1"/>
              </a:solidFill>
            </a:endParaRPr>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pPr>
              <a:buNone/>
            </a:pPr>
            <a:r>
              <a:rPr lang="en-US" b="1" dirty="0" smtClean="0"/>
              <a:t>Debit – Cash					P40</a:t>
            </a:r>
          </a:p>
          <a:p>
            <a:pPr>
              <a:buNone/>
            </a:pPr>
            <a:r>
              <a:rPr lang="en-US" b="1" dirty="0" smtClean="0"/>
              <a:t>		  Senior Citizen Discount Expense	  10</a:t>
            </a:r>
          </a:p>
          <a:p>
            <a:pPr>
              <a:buNone/>
            </a:pPr>
            <a:endParaRPr lang="en-US" sz="800" b="1" dirty="0" smtClean="0"/>
          </a:p>
          <a:p>
            <a:pPr>
              <a:buNone/>
            </a:pPr>
            <a:r>
              <a:rPr lang="en-US" b="1" dirty="0" smtClean="0"/>
              <a:t> 			Credit – Sales				P50</a:t>
            </a:r>
          </a:p>
          <a:p>
            <a:pPr>
              <a:buNone/>
            </a:pPr>
            <a:endParaRPr lang="en-US" b="1" dirty="0" smtClean="0"/>
          </a:p>
          <a:p>
            <a:r>
              <a:rPr lang="en-US" dirty="0" smtClean="0"/>
              <a:t>treated as an </a:t>
            </a:r>
            <a:r>
              <a:rPr lang="en-US" sz="2800" b="1" dirty="0" smtClean="0"/>
              <a:t>ordinary and necessary expenses deductible</a:t>
            </a:r>
            <a:r>
              <a:rPr lang="en-US" dirty="0" smtClean="0"/>
              <a:t> from the gross income of the seller falling </a:t>
            </a:r>
            <a:r>
              <a:rPr lang="en-US" sz="3600" dirty="0" smtClean="0"/>
              <a:t>under the category of itemized deductions</a:t>
            </a:r>
            <a:r>
              <a:rPr lang="en-US" dirty="0" smtClean="0"/>
              <a:t>, and can only be </a:t>
            </a:r>
            <a:r>
              <a:rPr lang="en-US" sz="2800" b="1" u="sng" dirty="0" smtClean="0"/>
              <a:t>claimed </a:t>
            </a:r>
            <a:r>
              <a:rPr lang="en-US" sz="2800" b="1" i="1" u="sng" dirty="0" smtClean="0"/>
              <a:t>if the seller does not opt for the Optional Standard Deduction during the taxable quarter/year</a:t>
            </a:r>
            <a:r>
              <a:rPr lang="en-US" i="1" dirty="0" smtClean="0"/>
              <a:t>.</a:t>
            </a:r>
            <a:r>
              <a:rPr lang="en-US" b="1" dirty="0" smtClean="0"/>
              <a:t> </a:t>
            </a:r>
            <a:endParaRPr lang="en-US" b="1" dirty="0"/>
          </a:p>
        </p:txBody>
      </p:sp>
    </p:spTree>
  </p:cSld>
  <p:clrMapOvr>
    <a:masterClrMapping/>
  </p:clrMapOvr>
  <p:transition advClick="0" advTm="600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Autofit/>
          </a:bodyPr>
          <a:lstStyle/>
          <a:p>
            <a:r>
              <a:rPr lang="en-US" sz="3200" dirty="0" smtClean="0">
                <a:solidFill>
                  <a:schemeClr val="tx1"/>
                </a:solidFill>
              </a:rPr>
              <a:t>Deduction from the gross income of the seller is subject to the following conditions: </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381000" y="1371600"/>
            <a:ext cx="8305800" cy="5486400"/>
          </a:xfrm>
        </p:spPr>
        <p:txBody>
          <a:bodyPr>
            <a:noAutofit/>
          </a:bodyPr>
          <a:lstStyle/>
          <a:p>
            <a:pPr lvl="0">
              <a:buNone/>
            </a:pPr>
            <a:r>
              <a:rPr lang="en-US" sz="2000" dirty="0" smtClean="0"/>
              <a:t>Only that portion of the gross sales exclusively used, consumed or enjoyed by the Senior Citizen shall be eligible for the deductible sales discount.</a:t>
            </a:r>
          </a:p>
          <a:p>
            <a:pPr>
              <a:buFont typeface="+mj-lt"/>
              <a:buAutoNum type="arabicParenR"/>
            </a:pPr>
            <a:endParaRPr lang="en-US" sz="600" dirty="0" smtClean="0"/>
          </a:p>
          <a:p>
            <a:r>
              <a:rPr lang="en-US" sz="2000" dirty="0" smtClean="0"/>
              <a:t>The </a:t>
            </a:r>
            <a:r>
              <a:rPr lang="en-US" sz="2400" u="sng" dirty="0" smtClean="0"/>
              <a:t>gross selling price and the sales discount must be separately indicated in the official receipt or sales invoice </a:t>
            </a:r>
            <a:r>
              <a:rPr lang="en-US" sz="2000" dirty="0" smtClean="0"/>
              <a:t> </a:t>
            </a:r>
            <a:endParaRPr lang="en-US" sz="900" dirty="0" smtClean="0"/>
          </a:p>
          <a:p>
            <a:r>
              <a:rPr lang="en-US" sz="2000" b="1" dirty="0" smtClean="0"/>
              <a:t>Only the actual amount of the discount granted or a sales discount not less than the statutory rate (20%, 5% or 50% when applicable), </a:t>
            </a:r>
            <a:r>
              <a:rPr lang="en-US" sz="2800" b="1" dirty="0" smtClean="0"/>
              <a:t>whichever is higher</a:t>
            </a:r>
            <a:r>
              <a:rPr lang="en-US" sz="2000" dirty="0" smtClean="0"/>
              <a:t>, based on the gross selling price can be deducted from the gross income, net of value added tax, if applicable, for income tax purposes, and from gross sales or gross receipts of the business enterprise concerned, for VAT or other percentage tax purposes.</a:t>
            </a:r>
            <a:endParaRPr lang="en-US" sz="1000" dirty="0" smtClean="0"/>
          </a:p>
          <a:p>
            <a:r>
              <a:rPr lang="en-US" sz="2000" dirty="0" smtClean="0"/>
              <a:t>The seller must record its sales inclusive of the discount granted.</a:t>
            </a:r>
          </a:p>
          <a:p>
            <a:pPr>
              <a:buNone/>
            </a:pPr>
            <a:r>
              <a:rPr lang="en-US" sz="900" dirty="0" smtClean="0"/>
              <a:t> </a:t>
            </a:r>
          </a:p>
          <a:p>
            <a:endParaRPr lang="en-US" sz="2000" dirty="0" smtClean="0"/>
          </a:p>
          <a:p>
            <a:pPr>
              <a:buFont typeface="+mj-lt"/>
              <a:buAutoNum type="arabicParenR"/>
            </a:pPr>
            <a:endParaRPr lang="en-US" sz="2000" dirty="0"/>
          </a:p>
        </p:txBody>
      </p:sp>
    </p:spTree>
  </p:cSld>
  <p:clrMapOvr>
    <a:masterClrMapping/>
  </p:clrMapOvr>
  <p:transition advClick="0" advTm="600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Autofit/>
          </a:bodyPr>
          <a:lstStyle/>
          <a:p>
            <a:r>
              <a:rPr lang="en-US" sz="3200" dirty="0" smtClean="0">
                <a:solidFill>
                  <a:schemeClr val="tx1"/>
                </a:solidFill>
              </a:rPr>
              <a:t>Deduction from the gross income of the seller is subject to the following conditions: </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152400" y="1371600"/>
            <a:ext cx="8763000" cy="5257800"/>
          </a:xfrm>
        </p:spPr>
        <p:txBody>
          <a:bodyPr>
            <a:noAutofit/>
          </a:bodyPr>
          <a:lstStyle/>
          <a:p>
            <a:pPr lvl="0">
              <a:buNone/>
            </a:pPr>
            <a:endParaRPr lang="en-US" sz="2400" dirty="0" smtClean="0"/>
          </a:p>
          <a:p>
            <a:pPr lvl="0">
              <a:buNone/>
            </a:pPr>
            <a:r>
              <a:rPr lang="en-US" sz="2400" dirty="0" smtClean="0"/>
              <a:t>Only </a:t>
            </a:r>
            <a:r>
              <a:rPr lang="en-US" sz="2400" dirty="0" smtClean="0"/>
              <a:t>that portion of the gross sales exclusively used, consumed or enjoyed by the Senior Citizen shall be eligible for the deductible sales discount.</a:t>
            </a:r>
          </a:p>
          <a:p>
            <a:pPr>
              <a:buFont typeface="+mj-lt"/>
              <a:buAutoNum type="arabicParenR"/>
            </a:pPr>
            <a:endParaRPr lang="en-US" sz="600" dirty="0" smtClean="0"/>
          </a:p>
          <a:p>
            <a:endParaRPr lang="en-US" sz="1050" dirty="0" smtClean="0"/>
          </a:p>
          <a:p>
            <a:r>
              <a:rPr lang="en-US" sz="2000" dirty="0" smtClean="0"/>
              <a:t>The business establishment giving sales discounts to qualified Senior Citizens is required to </a:t>
            </a:r>
            <a:r>
              <a:rPr lang="en-US" sz="2800" dirty="0" smtClean="0"/>
              <a:t>keep a separate and accurate record of sales</a:t>
            </a:r>
            <a:r>
              <a:rPr lang="en-US" sz="2000" dirty="0" smtClean="0"/>
              <a:t>, which shall include the </a:t>
            </a:r>
          </a:p>
          <a:p>
            <a:pPr lvl="1"/>
            <a:r>
              <a:rPr lang="en-US" sz="2000" b="1" dirty="0" smtClean="0"/>
              <a:t>name of the Senior Citizen, </a:t>
            </a:r>
          </a:p>
          <a:p>
            <a:pPr lvl="1"/>
            <a:r>
              <a:rPr lang="en-US" sz="2000" b="1" dirty="0" smtClean="0"/>
              <a:t>OSCA ID,</a:t>
            </a:r>
          </a:p>
          <a:p>
            <a:pPr lvl="1"/>
            <a:r>
              <a:rPr lang="en-US" sz="2000" b="1" dirty="0" smtClean="0"/>
              <a:t> gross sales/receipts, </a:t>
            </a:r>
          </a:p>
          <a:p>
            <a:pPr lvl="1"/>
            <a:r>
              <a:rPr lang="en-US" sz="2000" b="1" dirty="0" smtClean="0"/>
              <a:t>sales discount granted, </a:t>
            </a:r>
          </a:p>
          <a:p>
            <a:pPr lvl="1"/>
            <a:r>
              <a:rPr lang="en-US" sz="2000" b="1" dirty="0" smtClean="0"/>
              <a:t>dates of transactions and </a:t>
            </a:r>
          </a:p>
          <a:p>
            <a:pPr lvl="1"/>
            <a:r>
              <a:rPr lang="en-US" sz="2000" b="1" dirty="0" smtClean="0"/>
              <a:t>invoice numbers </a:t>
            </a:r>
            <a:r>
              <a:rPr lang="en-US" sz="1800" b="1" dirty="0" smtClean="0"/>
              <a:t>for every sale transaction to Senior Cit</a:t>
            </a:r>
            <a:r>
              <a:rPr lang="en-US" sz="2000" dirty="0" smtClean="0"/>
              <a:t>izen.</a:t>
            </a:r>
            <a:endParaRPr lang="en-US" dirty="0" smtClean="0"/>
          </a:p>
          <a:p>
            <a:pPr>
              <a:buNone/>
            </a:pPr>
            <a:r>
              <a:rPr lang="en-US" sz="1050" dirty="0" smtClean="0"/>
              <a:t> </a:t>
            </a:r>
          </a:p>
        </p:txBody>
      </p:sp>
      <p:pic>
        <p:nvPicPr>
          <p:cNvPr id="4098" name="Picture 2" descr="C:\Users\BIR\AppData\Local\Microsoft\Windows\Temporary Internet Files\Content.IE5\51XOKJ0B\MC900441466[1].png"/>
          <p:cNvPicPr>
            <a:picLocks noChangeAspect="1" noChangeArrowheads="1"/>
          </p:cNvPicPr>
          <p:nvPr/>
        </p:nvPicPr>
        <p:blipFill>
          <a:blip r:embed="rId2" cstate="print"/>
          <a:srcRect/>
          <a:stretch>
            <a:fillRect/>
          </a:stretch>
        </p:blipFill>
        <p:spPr bwMode="auto">
          <a:xfrm>
            <a:off x="5029200" y="3505200"/>
            <a:ext cx="2742857" cy="2742857"/>
          </a:xfrm>
          <a:prstGeom prst="rect">
            <a:avLst/>
          </a:prstGeom>
          <a:noFill/>
        </p:spPr>
      </p:pic>
    </p:spTree>
  </p:cSld>
  <p:clrMapOvr>
    <a:masterClrMapping/>
  </p:clrMapOvr>
  <p:transition advClick="0" advTm="600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Autofit/>
          </a:bodyPr>
          <a:lstStyle/>
          <a:p>
            <a:r>
              <a:rPr lang="en-US" sz="3200" dirty="0" smtClean="0">
                <a:solidFill>
                  <a:schemeClr val="tx1"/>
                </a:solidFill>
              </a:rPr>
              <a:t>Deduction from the gross income of the seller is subject to the following conditions: </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381000" y="1371600"/>
            <a:ext cx="8305800" cy="5257800"/>
          </a:xfrm>
        </p:spPr>
        <p:txBody>
          <a:bodyPr>
            <a:noAutofit/>
          </a:bodyPr>
          <a:lstStyle/>
          <a:p>
            <a:pPr lvl="0">
              <a:buNone/>
            </a:pPr>
            <a:endParaRPr lang="en-US" sz="1200" dirty="0" smtClean="0"/>
          </a:p>
          <a:p>
            <a:r>
              <a:rPr lang="en-US" sz="2800" dirty="0" smtClean="0"/>
              <a:t>Only business establishments selling any of the qualified goods and services to Senior Citizens where an actual discount was granted may claim the deduction.</a:t>
            </a:r>
          </a:p>
          <a:p>
            <a:pPr>
              <a:buNone/>
            </a:pPr>
            <a:r>
              <a:rPr lang="en-US" sz="1000" dirty="0" smtClean="0"/>
              <a:t> </a:t>
            </a:r>
          </a:p>
          <a:p>
            <a:r>
              <a:rPr lang="en-US" sz="2800" dirty="0" smtClean="0"/>
              <a:t>The seller must not claim the Optional Standard Deduction during the taxable year.</a:t>
            </a:r>
          </a:p>
          <a:p>
            <a:pPr>
              <a:buFont typeface="+mj-lt"/>
              <a:buAutoNum type="arabicParenR"/>
            </a:pPr>
            <a:endParaRPr lang="en-US" sz="2800" dirty="0"/>
          </a:p>
        </p:txBody>
      </p:sp>
    </p:spTree>
  </p:cSld>
  <p:clrMapOvr>
    <a:masterClrMapping/>
  </p:clrMapOvr>
  <p:transition advClick="0" advTm="600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533400"/>
          </a:xfrm>
        </p:spPr>
        <p:txBody>
          <a:bodyPr>
            <a:noAutofit/>
          </a:bodyPr>
          <a:lstStyle/>
          <a:p>
            <a:r>
              <a:rPr lang="en-US" sz="1800" b="1" dirty="0" smtClean="0">
                <a:solidFill>
                  <a:schemeClr val="tx1"/>
                </a:solidFill>
              </a:rPr>
              <a:t>SEC. 8</a:t>
            </a:r>
            <a:r>
              <a:rPr lang="en-US" sz="1800" dirty="0" smtClean="0">
                <a:solidFill>
                  <a:schemeClr val="tx1"/>
                </a:solidFill>
              </a:rPr>
              <a:t>.  </a:t>
            </a:r>
            <a:r>
              <a:rPr lang="en-US" sz="3200" b="1" dirty="0" smtClean="0">
                <a:solidFill>
                  <a:schemeClr val="tx1"/>
                </a:solidFill>
              </a:rPr>
              <a:t>Availment of Income Tax  </a:t>
            </a:r>
            <a:endParaRPr lang="en-US" sz="3200" dirty="0">
              <a:solidFill>
                <a:schemeClr val="tx1"/>
              </a:solidFill>
            </a:endParaRPr>
          </a:p>
        </p:txBody>
      </p:sp>
      <p:pic>
        <p:nvPicPr>
          <p:cNvPr id="5122" name="Picture 2" descr="C:\Users\BIR\AppData\Local\Microsoft\Windows\Temporary Internet Files\Content.IE5\SYHZZV1U\MC900353310[1].wmf"/>
          <p:cNvPicPr>
            <a:picLocks noChangeAspect="1" noChangeArrowheads="1"/>
          </p:cNvPicPr>
          <p:nvPr/>
        </p:nvPicPr>
        <p:blipFill>
          <a:blip r:embed="rId2" cstate="print"/>
          <a:srcRect/>
          <a:stretch>
            <a:fillRect/>
          </a:stretch>
        </p:blipFill>
        <p:spPr bwMode="auto">
          <a:xfrm>
            <a:off x="7010400" y="2438400"/>
            <a:ext cx="1812202" cy="1815220"/>
          </a:xfrm>
          <a:prstGeom prst="rect">
            <a:avLst/>
          </a:prstGeom>
          <a:noFill/>
        </p:spPr>
      </p:pic>
      <p:sp>
        <p:nvSpPr>
          <p:cNvPr id="3" name="Content Placeholder 2"/>
          <p:cNvSpPr>
            <a:spLocks noGrp="1"/>
          </p:cNvSpPr>
          <p:nvPr>
            <p:ph idx="1"/>
          </p:nvPr>
        </p:nvSpPr>
        <p:spPr>
          <a:xfrm>
            <a:off x="304800" y="1143000"/>
            <a:ext cx="8534400" cy="5410200"/>
          </a:xfrm>
        </p:spPr>
        <p:txBody>
          <a:bodyPr>
            <a:normAutofit fontScale="55000" lnSpcReduction="20000"/>
          </a:bodyPr>
          <a:lstStyle/>
          <a:p>
            <a:pPr lvl="0">
              <a:buNone/>
            </a:pPr>
            <a:r>
              <a:rPr lang="en-US" dirty="0" smtClean="0"/>
              <a:t>1.	A Senior Citizen must first be qualified as such by the CIR   or his duly authorized representative  (RDO having jurisdiction over the place where the Senior Citizen resides), by</a:t>
            </a:r>
            <a:r>
              <a:rPr lang="en-US" dirty="0" smtClean="0">
                <a:solidFill>
                  <a:srgbClr val="FF0000"/>
                </a:solidFill>
              </a:rPr>
              <a:t> </a:t>
            </a:r>
            <a:r>
              <a:rPr lang="en-US" sz="4500" dirty="0" smtClean="0"/>
              <a:t>submitting a certified true copy of his Senior Citizen Identification Card (OSCA ID)</a:t>
            </a:r>
            <a:r>
              <a:rPr lang="en-US" sz="3200" dirty="0" smtClean="0"/>
              <a:t> </a:t>
            </a:r>
            <a:r>
              <a:rPr lang="en-US" dirty="0" smtClean="0"/>
              <a:t>issued by the OSCA of the city or municipality where he resides;</a:t>
            </a:r>
          </a:p>
          <a:p>
            <a:pPr>
              <a:buNone/>
            </a:pPr>
            <a:r>
              <a:rPr lang="en-US" dirty="0" smtClean="0"/>
              <a:t> </a:t>
            </a:r>
          </a:p>
          <a:p>
            <a:pPr lvl="0">
              <a:buNone/>
            </a:pPr>
            <a:r>
              <a:rPr lang="en-US" dirty="0" smtClean="0"/>
              <a:t>2.	He must file a </a:t>
            </a:r>
            <a:r>
              <a:rPr lang="en-US" sz="3800" dirty="0" smtClean="0"/>
              <a:t>Sworn Statement on or before January 31 of every year</a:t>
            </a:r>
            <a:r>
              <a:rPr lang="en-US" sz="3800" dirty="0" smtClean="0">
                <a:solidFill>
                  <a:srgbClr val="FF0000"/>
                </a:solidFill>
              </a:rPr>
              <a:t> </a:t>
            </a:r>
            <a:r>
              <a:rPr lang="en-US" sz="3200" dirty="0" smtClean="0"/>
              <a:t>that his annual taxable income for the previous year does not exceed the poverty level </a:t>
            </a:r>
            <a:r>
              <a:rPr lang="en-US" dirty="0" smtClean="0"/>
              <a:t>as determined by the NEDA thru the NSCB; and</a:t>
            </a:r>
          </a:p>
          <a:p>
            <a:pPr>
              <a:buNone/>
            </a:pPr>
            <a:r>
              <a:rPr lang="en-US" dirty="0" smtClean="0"/>
              <a:t> </a:t>
            </a:r>
            <a:endParaRPr lang="en-US" dirty="0" smtClean="0"/>
          </a:p>
          <a:p>
            <a:pPr lvl="0">
              <a:buNone/>
            </a:pPr>
            <a:r>
              <a:rPr lang="en-US" dirty="0" smtClean="0"/>
              <a:t>3.	If qualified, his name shall be recorded by the </a:t>
            </a:r>
            <a:r>
              <a:rPr lang="en-US" sz="3200" dirty="0" smtClean="0"/>
              <a:t>RDO in the Master List of Tax-Exempt Senior Citizens for that particular year</a:t>
            </a:r>
            <a:r>
              <a:rPr lang="en-US" dirty="0" smtClean="0"/>
              <a:t>, which the RDO is mandatorily required to keep.</a:t>
            </a:r>
          </a:p>
          <a:p>
            <a:pPr>
              <a:buNone/>
            </a:pPr>
            <a:r>
              <a:rPr lang="en-US" dirty="0" smtClean="0"/>
              <a:t> </a:t>
            </a:r>
          </a:p>
          <a:p>
            <a:pPr>
              <a:buNone/>
            </a:pPr>
            <a:r>
              <a:rPr lang="en-US" dirty="0" smtClean="0"/>
              <a:t>	However, a Senior Citizen who is a compensation income earner deriving from only one employer an annual taxable income exceeding the poverty level or the amount determined by the NEDA thru the NSCB on a particular year, but whose income had been subjected to the withholding tax on compensation, shall, although not exempt from income tax, be entitled to the substituted filing of income tax return under Revenue Regulations No. 2-98, as amended.</a:t>
            </a:r>
          </a:p>
          <a:p>
            <a:endParaRPr lang="en-US" dirty="0"/>
          </a:p>
        </p:txBody>
      </p:sp>
    </p:spTree>
  </p:cSld>
  <p:clrMapOvr>
    <a:masterClrMapping/>
  </p:clrMapOvr>
  <p:transition advClick="0" advTm="600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67512"/>
          </a:xfrm>
        </p:spPr>
        <p:txBody>
          <a:bodyPr>
            <a:noAutofit/>
          </a:bodyPr>
          <a:lstStyle/>
          <a:p>
            <a:r>
              <a:rPr lang="en-US" sz="2800" b="1" dirty="0" smtClean="0">
                <a:solidFill>
                  <a:schemeClr val="tx1"/>
                </a:solidFill>
              </a:rPr>
              <a:t>SEC. 9</a:t>
            </a:r>
            <a:r>
              <a:rPr lang="en-US" sz="2800" dirty="0" smtClean="0">
                <a:solidFill>
                  <a:schemeClr val="tx1"/>
                </a:solidFill>
              </a:rPr>
              <a:t>.  </a:t>
            </a:r>
            <a:r>
              <a:rPr lang="en-US" sz="2800" b="1" dirty="0" smtClean="0">
                <a:solidFill>
                  <a:schemeClr val="tx1"/>
                </a:solidFill>
              </a:rPr>
              <a:t>Liability for Other Internal Revenue Taxes</a:t>
            </a:r>
            <a:endParaRPr lang="en-US" sz="2800" dirty="0">
              <a:solidFill>
                <a:schemeClr val="tx1"/>
              </a:solidFill>
            </a:endParaRPr>
          </a:p>
        </p:txBody>
      </p:sp>
      <p:sp>
        <p:nvSpPr>
          <p:cNvPr id="3" name="Content Placeholder 2"/>
          <p:cNvSpPr>
            <a:spLocks noGrp="1"/>
          </p:cNvSpPr>
          <p:nvPr>
            <p:ph idx="1"/>
          </p:nvPr>
        </p:nvSpPr>
        <p:spPr>
          <a:xfrm>
            <a:off x="457200" y="1066800"/>
            <a:ext cx="8229600" cy="5486400"/>
          </a:xfrm>
        </p:spPr>
        <p:txBody>
          <a:bodyPr>
            <a:normAutofit fontScale="55000" lnSpcReduction="20000"/>
          </a:bodyPr>
          <a:lstStyle/>
          <a:p>
            <a:r>
              <a:rPr lang="en-US" dirty="0" smtClean="0"/>
              <a:t>A Senior Citizen shall also be subject to the following internal revenue taxes, among others, imposed under the Tax Code:</a:t>
            </a:r>
          </a:p>
          <a:p>
            <a:endParaRPr lang="en-US" sz="1400" dirty="0" smtClean="0"/>
          </a:p>
          <a:p>
            <a:pPr lvl="0"/>
            <a:r>
              <a:rPr lang="en-US" dirty="0" smtClean="0"/>
              <a:t> </a:t>
            </a:r>
            <a:r>
              <a:rPr lang="en-US" sz="2900" b="1" dirty="0" smtClean="0"/>
              <a:t>VAT or other Percentages Taxes</a:t>
            </a:r>
            <a:r>
              <a:rPr lang="en-US" dirty="0" smtClean="0"/>
              <a:t>, as the case may be.</a:t>
            </a:r>
          </a:p>
          <a:p>
            <a:pPr lvl="1"/>
            <a:r>
              <a:rPr lang="en-US" dirty="0" smtClean="0"/>
              <a:t> If he is self-employed or engaged in business or practice of profession, and his gross annual sales and/or receipts exceeds P1,500,000 or such amount to which this may be adjusted pursuant to Sec. 109(1)(V) of the Tax Code, he shall be subject to VAT. Otherwise, he shall be subject to the 3% percentage tax;   </a:t>
            </a:r>
          </a:p>
          <a:p>
            <a:pPr>
              <a:buNone/>
            </a:pPr>
            <a:r>
              <a:rPr lang="en-US" dirty="0" smtClean="0"/>
              <a:t>	</a:t>
            </a:r>
          </a:p>
          <a:p>
            <a:pPr lvl="0"/>
            <a:r>
              <a:rPr lang="en-US" sz="2900" b="1" dirty="0" smtClean="0"/>
              <a:t>Donor's Tax</a:t>
            </a:r>
            <a:r>
              <a:rPr lang="en-US" sz="2900" dirty="0" smtClean="0">
                <a:solidFill>
                  <a:srgbClr val="FF0000"/>
                </a:solidFill>
              </a:rPr>
              <a:t> </a:t>
            </a:r>
            <a:r>
              <a:rPr lang="en-US" dirty="0" smtClean="0"/>
              <a:t>– All donations made by a Senior Citizen during any calendar year, unless exempt under a specific provision of law, shall be subject to the donor’s tax imposed under Title III of the Tax Code;</a:t>
            </a:r>
          </a:p>
          <a:p>
            <a:pPr>
              <a:buNone/>
            </a:pPr>
            <a:r>
              <a:rPr lang="en-US" dirty="0" smtClean="0"/>
              <a:t> </a:t>
            </a:r>
          </a:p>
          <a:p>
            <a:pPr lvl="0"/>
            <a:r>
              <a:rPr lang="en-US" sz="2900" b="1" dirty="0" smtClean="0"/>
              <a:t>Estate Tax</a:t>
            </a:r>
            <a:r>
              <a:rPr lang="en-US" sz="2900" dirty="0" smtClean="0">
                <a:solidFill>
                  <a:srgbClr val="FF0000"/>
                </a:solidFill>
              </a:rPr>
              <a:t> </a:t>
            </a:r>
            <a:r>
              <a:rPr lang="en-US" dirty="0" smtClean="0"/>
              <a:t>– In the event of death, the estate of the Senior Citizen may also be subject to the estate tax following the rules enunciated under Title III of the Tax Code and its implementing Regulations;</a:t>
            </a:r>
          </a:p>
          <a:p>
            <a:pPr>
              <a:buNone/>
            </a:pPr>
            <a:r>
              <a:rPr lang="en-US" dirty="0" smtClean="0"/>
              <a:t> </a:t>
            </a:r>
          </a:p>
          <a:p>
            <a:pPr lvl="0"/>
            <a:r>
              <a:rPr lang="en-US" sz="2900" b="1" dirty="0" smtClean="0"/>
              <a:t>Excise Tax </a:t>
            </a:r>
            <a:r>
              <a:rPr lang="en-US" sz="2900" dirty="0" smtClean="0"/>
              <a:t>on certain goods</a:t>
            </a:r>
            <a:r>
              <a:rPr lang="en-US" dirty="0" smtClean="0"/>
              <a:t>; and</a:t>
            </a:r>
          </a:p>
          <a:p>
            <a:pPr>
              <a:buNone/>
            </a:pPr>
            <a:r>
              <a:rPr lang="en-US" dirty="0" smtClean="0"/>
              <a:t> </a:t>
            </a:r>
          </a:p>
          <a:p>
            <a:pPr lvl="0"/>
            <a:r>
              <a:rPr lang="en-US" sz="2900" b="1" dirty="0" smtClean="0"/>
              <a:t>Documentary Stamp Tax</a:t>
            </a:r>
            <a:r>
              <a:rPr lang="en-US" dirty="0" smtClean="0"/>
              <a:t>.</a:t>
            </a:r>
          </a:p>
          <a:p>
            <a:pPr>
              <a:buNone/>
            </a:pPr>
            <a:endParaRPr lang="en-US" dirty="0"/>
          </a:p>
        </p:txBody>
      </p:sp>
    </p:spTree>
  </p:cSld>
  <p:clrMapOvr>
    <a:masterClrMapping/>
  </p:clrMapOvr>
  <p:transition advClick="0" advTm="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19200" y="577850"/>
            <a:ext cx="6934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b="1">
                <a:effectLst>
                  <a:outerShdw blurRad="38100" dist="38100" dir="2700000" algn="tl">
                    <a:srgbClr val="000000"/>
                  </a:outerShdw>
                </a:effectLst>
                <a:latin typeface="Times New Roman" charset="0"/>
              </a:rPr>
              <a:t>OTHER INFORMATION</a:t>
            </a:r>
          </a:p>
        </p:txBody>
      </p:sp>
      <p:sp>
        <p:nvSpPr>
          <p:cNvPr id="13315" name="Text Box 3"/>
          <p:cNvSpPr txBox="1">
            <a:spLocks noChangeArrowheads="1"/>
          </p:cNvSpPr>
          <p:nvPr/>
        </p:nvSpPr>
        <p:spPr bwMode="auto">
          <a:xfrm>
            <a:off x="1447800" y="1905000"/>
            <a:ext cx="7086600" cy="5133975"/>
          </a:xfrm>
          <a:prstGeom prst="rect">
            <a:avLst/>
          </a:prstGeom>
          <a:noFill/>
          <a:ln w="9525">
            <a:noFill/>
            <a:miter lim="800000"/>
            <a:headEnd/>
            <a:tailEnd/>
          </a:ln>
        </p:spPr>
        <p:txBody>
          <a:bodyPr>
            <a:spAutoFit/>
          </a:bodyPr>
          <a:lstStyle/>
          <a:p>
            <a:pPr eaLnBrk="0" hangingPunct="0">
              <a:spcBef>
                <a:spcPct val="10000"/>
              </a:spcBef>
              <a:buFontTx/>
              <a:buChar char="•"/>
            </a:pPr>
            <a:r>
              <a:rPr lang="en-US" sz="2800">
                <a:latin typeface="Times New Roman" charset="0"/>
              </a:rPr>
              <a:t>  PAYROLL PERIOD -  period of services for 	which payment of compensation is 	ordinarily made to an employee by his 	employer. [Section 2.78.2, RR 2-98]</a:t>
            </a:r>
          </a:p>
          <a:p>
            <a:pPr eaLnBrk="0" hangingPunct="0">
              <a:spcBef>
                <a:spcPct val="10000"/>
              </a:spcBef>
            </a:pPr>
            <a:r>
              <a:rPr lang="en-US" sz="2800">
                <a:latin typeface="Times New Roman" charset="0"/>
              </a:rPr>
              <a:t>    </a:t>
            </a:r>
          </a:p>
          <a:p>
            <a:pPr eaLnBrk="0" hangingPunct="0">
              <a:spcBef>
                <a:spcPct val="10000"/>
              </a:spcBef>
            </a:pPr>
            <a:r>
              <a:rPr lang="en-US" sz="2800">
                <a:latin typeface="Times New Roman" charset="0"/>
              </a:rPr>
              <a:t>Daily, weekly, semi-monthly, monthly, etc. </a:t>
            </a:r>
          </a:p>
          <a:p>
            <a:pPr eaLnBrk="0" hangingPunct="0">
              <a:spcBef>
                <a:spcPct val="10000"/>
              </a:spcBef>
            </a:pPr>
            <a:r>
              <a:rPr lang="en-US" sz="2800">
                <a:latin typeface="Times New Roman" charset="0"/>
              </a:rPr>
              <a:t> </a:t>
            </a:r>
          </a:p>
          <a:p>
            <a:pPr eaLnBrk="0" hangingPunct="0">
              <a:spcBef>
                <a:spcPct val="10000"/>
              </a:spcBef>
              <a:buFontTx/>
              <a:buChar char="•"/>
            </a:pPr>
            <a:r>
              <a:rPr lang="en-US" sz="2800">
                <a:latin typeface="Times New Roman" charset="0"/>
              </a:rPr>
              <a:t> WITHHOLDING TAX TABLE</a:t>
            </a:r>
          </a:p>
          <a:p>
            <a:pPr eaLnBrk="0" hangingPunct="0">
              <a:spcBef>
                <a:spcPct val="10000"/>
              </a:spcBef>
            </a:pPr>
            <a:r>
              <a:rPr lang="en-US" sz="2800">
                <a:latin typeface="Times New Roman" charset="0"/>
              </a:rPr>
              <a:t>    Daily, weekly, semi-monthly &amp; monthly</a:t>
            </a:r>
          </a:p>
          <a:p>
            <a:pPr eaLnBrk="0" hangingPunct="0">
              <a:spcBef>
                <a:spcPct val="10000"/>
              </a:spcBef>
              <a:buFontTx/>
              <a:buChar char="•"/>
            </a:pPr>
            <a:endParaRPr lang="en-US" sz="2800">
              <a:latin typeface="Times New Roman" charset="0"/>
            </a:endParaRPr>
          </a:p>
          <a:p>
            <a:pPr eaLnBrk="0" hangingPunct="0">
              <a:spcBef>
                <a:spcPct val="10000"/>
              </a:spcBef>
            </a:pPr>
            <a:r>
              <a:rPr lang="en-US" sz="2800">
                <a:latin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additive="base">
                                        <p:cTn id="31"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additive="base">
                                        <p:cTn id="37"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315">
                                            <p:txEl>
                                              <p:pRg st="5" end="5"/>
                                            </p:txEl>
                                          </p:spTgt>
                                        </p:tgtEl>
                                        <p:attrNameLst>
                                          <p:attrName>style.visibility</p:attrName>
                                        </p:attrNameLst>
                                      </p:cBhvr>
                                      <p:to>
                                        <p:strVal val="visible"/>
                                      </p:to>
                                    </p:set>
                                    <p:anim calcmode="lin" valueType="num">
                                      <p:cBhvr additive="base">
                                        <p:cTn id="43" dur="500" fill="hold"/>
                                        <p:tgtEl>
                                          <p:spTgt spid="1331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3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2400" b="1" dirty="0" smtClean="0">
                <a:solidFill>
                  <a:schemeClr val="tx1"/>
                </a:solidFill>
              </a:rPr>
              <a:t>SEC. 10.  Exemption from VAT of the sale to Senior Citizens.-</a:t>
            </a: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457200" y="1066800"/>
            <a:ext cx="8229600" cy="5486400"/>
          </a:xfrm>
        </p:spPr>
        <p:txBody>
          <a:bodyPr>
            <a:noAutofit/>
          </a:bodyPr>
          <a:lstStyle/>
          <a:p>
            <a:r>
              <a:rPr lang="en-US" sz="2400" dirty="0" smtClean="0"/>
              <a:t>Sales of any goods and services </a:t>
            </a:r>
            <a:r>
              <a:rPr lang="en-US" sz="1600" dirty="0" smtClean="0"/>
              <a:t>under</a:t>
            </a:r>
            <a:r>
              <a:rPr lang="en-US" sz="2400" dirty="0" smtClean="0"/>
              <a:t> </a:t>
            </a:r>
            <a:r>
              <a:rPr lang="en-US" sz="1600" dirty="0" smtClean="0"/>
              <a:t>Sections 4 and 5 of these Regulations </a:t>
            </a:r>
            <a:r>
              <a:rPr lang="en-US" sz="2400" dirty="0" smtClean="0"/>
              <a:t>to Senior Citizens shall be exempt from VAT . </a:t>
            </a:r>
          </a:p>
          <a:p>
            <a:pPr lvl="2"/>
            <a:r>
              <a:rPr lang="en-US" sz="1600" dirty="0" smtClean="0"/>
              <a:t>To ensure the full entitlement of the Senior Citizen to the discount prescribed in the Act, the sellers are precluded from billing any VAT to the Senior Citizen.</a:t>
            </a:r>
          </a:p>
          <a:p>
            <a:pPr>
              <a:buNone/>
            </a:pPr>
            <a:r>
              <a:rPr lang="en-US" sz="2400" dirty="0" smtClean="0"/>
              <a:t>	</a:t>
            </a:r>
          </a:p>
          <a:p>
            <a:r>
              <a:rPr lang="en-US" sz="2400" dirty="0" smtClean="0"/>
              <a:t>The sale to a Senior Citizen must follow the invoicing requirements prescribed under Revenue Regulations No. 16-2005. If the seller uses a Point of Sale Machine or a Cash Register Machine in lieu of the regular sales invoice, the machine tape must properly segregate the exempt sales from the taxable sales. </a:t>
            </a:r>
          </a:p>
          <a:p>
            <a:pPr>
              <a:buNone/>
            </a:pPr>
            <a:endParaRPr lang="en-US" sz="2400" dirty="0" smtClean="0"/>
          </a:p>
          <a:p>
            <a:endParaRPr lang="en-US" sz="2400" dirty="0"/>
          </a:p>
        </p:txBody>
      </p:sp>
      <p:pic>
        <p:nvPicPr>
          <p:cNvPr id="6146" name="Picture 2" descr="C:\Users\BIR\AppData\Local\Microsoft\Windows\Temporary Internet Files\Content.IE5\G81ZKW5T\MM900284149[1].gif"/>
          <p:cNvPicPr>
            <a:picLocks noChangeAspect="1" noChangeArrowheads="1" noCrop="1"/>
          </p:cNvPicPr>
          <p:nvPr/>
        </p:nvPicPr>
        <p:blipFill>
          <a:blip r:embed="rId2" cstate="print"/>
          <a:srcRect/>
          <a:stretch>
            <a:fillRect/>
          </a:stretch>
        </p:blipFill>
        <p:spPr bwMode="auto">
          <a:xfrm>
            <a:off x="5867400" y="5105400"/>
            <a:ext cx="3048000" cy="1752600"/>
          </a:xfrm>
          <a:prstGeom prst="rect">
            <a:avLst/>
          </a:prstGeom>
          <a:noFill/>
        </p:spPr>
      </p:pic>
    </p:spTree>
  </p:cSld>
  <p:clrMapOvr>
    <a:masterClrMapping/>
  </p:clrMapOvr>
  <p:transition advClick="0" advTm="600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2400" b="1" dirty="0" smtClean="0">
                <a:solidFill>
                  <a:schemeClr val="tx1"/>
                </a:solidFill>
              </a:rPr>
              <a:t>SEC. 10.  Exemption from VAT of the sale to Senior Citizens.-</a:t>
            </a: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457200" y="1066800"/>
            <a:ext cx="8229600" cy="5486400"/>
          </a:xfrm>
        </p:spPr>
        <p:txBody>
          <a:bodyPr>
            <a:noAutofit/>
          </a:bodyPr>
          <a:lstStyle/>
          <a:p>
            <a:pPr>
              <a:buNone/>
            </a:pPr>
            <a:endParaRPr lang="en-US" sz="2400" dirty="0" smtClean="0"/>
          </a:p>
          <a:p>
            <a:r>
              <a:rPr lang="en-US" sz="2400" dirty="0" smtClean="0"/>
              <a:t> The </a:t>
            </a:r>
            <a:r>
              <a:rPr lang="en-US" sz="3200" dirty="0" smtClean="0"/>
              <a:t>input tax attributable to the exempt sale shall not be allowed</a:t>
            </a:r>
            <a:r>
              <a:rPr lang="en-US" sz="2400" dirty="0" smtClean="0"/>
              <a:t> as an input tax credit and </a:t>
            </a:r>
            <a:r>
              <a:rPr lang="en-US" sz="2800" dirty="0" smtClean="0"/>
              <a:t>must be closed to cost or expense account by the seller.</a:t>
            </a:r>
          </a:p>
          <a:p>
            <a:pPr>
              <a:buNone/>
            </a:pPr>
            <a:endParaRPr lang="en-US" sz="2400" dirty="0" smtClean="0"/>
          </a:p>
          <a:p>
            <a:r>
              <a:rPr lang="en-US" sz="2400" dirty="0" smtClean="0"/>
              <a:t> The exemption herein granted will not cover other indirect taxes that may be passed on by the seller to a Senior Citizen buyer, such as percentage tax, excise tax, etc.</a:t>
            </a:r>
          </a:p>
          <a:p>
            <a:pPr lvl="2"/>
            <a:r>
              <a:rPr lang="en-US" sz="1900" dirty="0" smtClean="0"/>
              <a:t> In such a case, the discount must be on the total cost of the goods or services charged by the seller exclusive of the tax.</a:t>
            </a:r>
          </a:p>
          <a:p>
            <a:endParaRPr lang="en-US" sz="2400" dirty="0"/>
          </a:p>
        </p:txBody>
      </p:sp>
    </p:spTree>
  </p:cSld>
  <p:clrMapOvr>
    <a:masterClrMapping/>
  </p:clrMapOvr>
  <p:transition advClick="0" advTm="600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chemeClr val="tx1"/>
                </a:solidFill>
              </a:rPr>
              <a:t>SEC</a:t>
            </a:r>
            <a:r>
              <a:rPr lang="en-US" dirty="0" smtClean="0">
                <a:solidFill>
                  <a:schemeClr val="tx1"/>
                </a:solidFill>
              </a:rPr>
              <a:t>. </a:t>
            </a:r>
            <a:r>
              <a:rPr lang="en-US" b="1" dirty="0" smtClean="0">
                <a:solidFill>
                  <a:schemeClr val="tx1"/>
                </a:solidFill>
              </a:rPr>
              <a:t>11.  Personal Exemptions of</a:t>
            </a:r>
            <a:r>
              <a:rPr lang="en-US" dirty="0" smtClean="0">
                <a:solidFill>
                  <a:schemeClr val="tx1"/>
                </a:solidFill>
              </a:rPr>
              <a:t> </a:t>
            </a:r>
            <a:r>
              <a:rPr lang="en-US" b="1" dirty="0" smtClean="0">
                <a:solidFill>
                  <a:schemeClr val="tx1"/>
                </a:solidFill>
              </a:rPr>
              <a:t>Benefactors of Senior Citizens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entitlement to claim the additional personal exemption per dependent (not exceeding four) is allowable only to individual taxpayers with a qualified dependent child or children subject to the conditions set forth under Section 35(B) of the Tax Code, as amended.</a:t>
            </a:r>
          </a:p>
          <a:p>
            <a:pPr>
              <a:buNone/>
            </a:pPr>
            <a:r>
              <a:rPr lang="en-US" dirty="0" smtClean="0"/>
              <a:t> </a:t>
            </a:r>
          </a:p>
          <a:p>
            <a:r>
              <a:rPr lang="en-US" dirty="0" smtClean="0"/>
              <a:t>If required to file an income tax return (ITR), the Benefactor shall state therein the name, birthday and OSCA ID number of the dependent Senior Citizen.</a:t>
            </a:r>
          </a:p>
          <a:p>
            <a:endParaRPr lang="en-US" dirty="0"/>
          </a:p>
        </p:txBody>
      </p:sp>
    </p:spTree>
  </p:cSld>
  <p:clrMapOvr>
    <a:masterClrMapping/>
  </p:clrMapOvr>
  <p:transition advClick="0" advTm="600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SEC. 12.</a:t>
            </a:r>
            <a:r>
              <a:rPr lang="en-US" sz="3200" dirty="0" smtClean="0">
                <a:solidFill>
                  <a:schemeClr val="tx1"/>
                </a:solidFill>
              </a:rPr>
              <a:t>  </a:t>
            </a:r>
            <a:r>
              <a:rPr lang="en-US" sz="3200" b="1" dirty="0" smtClean="0">
                <a:solidFill>
                  <a:schemeClr val="tx1"/>
                </a:solidFill>
              </a:rPr>
              <a:t>Additional Deduction from Gross Income of Private Establishments for Compensation Paid to Senior Citizens</a:t>
            </a:r>
            <a:endParaRPr lang="en-US" sz="32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r>
              <a:rPr lang="en-US" dirty="0" smtClean="0"/>
              <a:t>Private establishments employing Senior Citizens shall be entitled to additional deduction from their </a:t>
            </a:r>
            <a:r>
              <a:rPr lang="en-US" sz="3600" dirty="0" smtClean="0"/>
              <a:t>gross income equivalent to  15% of the total amount paid as salaries </a:t>
            </a:r>
            <a:r>
              <a:rPr lang="en-US" sz="3400" dirty="0" smtClean="0"/>
              <a:t>and wages to Senior Citizens</a:t>
            </a:r>
            <a:r>
              <a:rPr lang="en-US" sz="3400" dirty="0" smtClean="0">
                <a:solidFill>
                  <a:srgbClr val="FF0000"/>
                </a:solidFill>
              </a:rPr>
              <a:t> </a:t>
            </a:r>
            <a:r>
              <a:rPr lang="en-US" dirty="0" smtClean="0"/>
              <a:t>subject to the provision of Section 34 of the Tax Code and its implementing rules and regulations provided the following conditions are met:   </a:t>
            </a:r>
          </a:p>
          <a:p>
            <a:pPr>
              <a:buNone/>
            </a:pPr>
            <a:r>
              <a:rPr lang="en-US" dirty="0" smtClean="0"/>
              <a:t> </a:t>
            </a:r>
          </a:p>
          <a:p>
            <a:pPr lvl="0">
              <a:buNone/>
            </a:pPr>
            <a:r>
              <a:rPr lang="en-US" dirty="0" smtClean="0"/>
              <a:t>1.	The employment shall have to continue for a period of at least  6 </a:t>
            </a:r>
            <a:r>
              <a:rPr lang="en-US" dirty="0" err="1" smtClean="0"/>
              <a:t>mos</a:t>
            </a:r>
            <a:r>
              <a:rPr lang="en-US" dirty="0" smtClean="0"/>
              <a:t>; </a:t>
            </a:r>
          </a:p>
          <a:p>
            <a:endParaRPr lang="en-US" dirty="0" smtClean="0"/>
          </a:p>
          <a:p>
            <a:pPr lvl="0">
              <a:buAutoNum type="arabicPeriod" startAt="2"/>
            </a:pPr>
            <a:r>
              <a:rPr lang="en-US" dirty="0" smtClean="0"/>
              <a:t>The annual taxable income of the Senior Citizen does not exceed the poverty level as may be determined by the NEDA thru the NSCB. </a:t>
            </a:r>
          </a:p>
          <a:p>
            <a:pPr lvl="0">
              <a:buAutoNum type="arabicPeriod" startAt="2"/>
            </a:pPr>
            <a:endParaRPr lang="en-US" dirty="0" smtClean="0"/>
          </a:p>
          <a:p>
            <a:pPr lvl="1">
              <a:buNone/>
            </a:pPr>
            <a:r>
              <a:rPr lang="en-US" dirty="0" smtClean="0"/>
              <a:t>	For this purpose, the Senior Citizen shall </a:t>
            </a:r>
            <a:r>
              <a:rPr lang="en-US" sz="2900" dirty="0" smtClean="0"/>
              <a:t>submit to his employer a </a:t>
            </a:r>
            <a:r>
              <a:rPr lang="en-US" sz="3400" dirty="0" smtClean="0"/>
              <a:t>sworn certification</a:t>
            </a:r>
            <a:r>
              <a:rPr lang="en-US" dirty="0" smtClean="0"/>
              <a:t> that his annual taxable income does not exceed the poverty level.</a:t>
            </a:r>
          </a:p>
          <a:p>
            <a:endParaRPr lang="en-US" dirty="0"/>
          </a:p>
        </p:txBody>
      </p:sp>
    </p:spTree>
  </p:cSld>
  <p:clrMapOvr>
    <a:masterClrMapping/>
  </p:clrMapOvr>
  <p:transition advClick="0" advTm="600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Autofit/>
          </a:bodyPr>
          <a:lstStyle/>
          <a:p>
            <a:r>
              <a:rPr lang="en-US" sz="3600" b="1" dirty="0" smtClean="0">
                <a:solidFill>
                  <a:schemeClr val="tx1"/>
                </a:solidFill>
              </a:rPr>
              <a:t>SEC. 13</a:t>
            </a:r>
            <a:r>
              <a:rPr lang="en-US" sz="3600" dirty="0" smtClean="0">
                <a:solidFill>
                  <a:schemeClr val="tx1"/>
                </a:solidFill>
              </a:rPr>
              <a:t>.  </a:t>
            </a:r>
            <a:r>
              <a:rPr lang="en-US" sz="3600" b="1" dirty="0" smtClean="0">
                <a:solidFill>
                  <a:schemeClr val="tx1"/>
                </a:solidFill>
              </a:rPr>
              <a:t>Penalties and Other Sanctions</a:t>
            </a:r>
            <a:endParaRPr lang="en-US" sz="3600" dirty="0">
              <a:solidFill>
                <a:schemeClr val="tx1"/>
              </a:solidFill>
            </a:endParaRPr>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pPr lvl="0">
              <a:buNone/>
            </a:pPr>
            <a:r>
              <a:rPr lang="en-US" dirty="0" smtClean="0"/>
              <a:t>1.	For the first violation, a fine of not less than  P50,000.00 but not exceeding  P100,000.00 and imprisonment of not less than  2 years but not more than 6 years; and</a:t>
            </a:r>
          </a:p>
          <a:p>
            <a:endParaRPr lang="en-US" dirty="0" smtClean="0"/>
          </a:p>
          <a:p>
            <a:pPr lvl="0">
              <a:buNone/>
            </a:pPr>
            <a:r>
              <a:rPr lang="en-US" dirty="0" smtClean="0"/>
              <a:t>2.	For any subsequent violation, a fine of not less than  P100,000.00 but not exceeding  P200,000.00 and imprisonment for not less than 2 years but not less than 6 years.</a:t>
            </a:r>
          </a:p>
          <a:p>
            <a:pPr>
              <a:buNone/>
            </a:pPr>
            <a:r>
              <a:rPr lang="en-US" dirty="0" smtClean="0"/>
              <a:t> </a:t>
            </a:r>
          </a:p>
          <a:p>
            <a:r>
              <a:rPr lang="en-US" dirty="0" smtClean="0"/>
              <a:t>Any person who abuses the privileges granted herein shall be punished with a fine of not less than  P50,000.00, but not more than  P100,000.00, and imprisonment of not less than 6 months.</a:t>
            </a:r>
          </a:p>
          <a:p>
            <a:endParaRPr lang="en-US" dirty="0"/>
          </a:p>
        </p:txBody>
      </p:sp>
      <p:pic>
        <p:nvPicPr>
          <p:cNvPr id="8194" name="Picture 2" descr="C:\Users\BIR\AppData\Local\Microsoft\Windows\Temporary Internet Files\Content.IE5\SYHZZV1U\MC900012892[1].wmf"/>
          <p:cNvPicPr>
            <a:picLocks noChangeAspect="1" noChangeArrowheads="1"/>
          </p:cNvPicPr>
          <p:nvPr/>
        </p:nvPicPr>
        <p:blipFill>
          <a:blip r:embed="rId2" cstate="print"/>
          <a:srcRect/>
          <a:stretch>
            <a:fillRect/>
          </a:stretch>
        </p:blipFill>
        <p:spPr bwMode="auto">
          <a:xfrm>
            <a:off x="7620000" y="914400"/>
            <a:ext cx="1350569" cy="1839773"/>
          </a:xfrm>
          <a:prstGeom prst="rect">
            <a:avLst/>
          </a:prstGeom>
          <a:noFill/>
        </p:spPr>
      </p:pic>
    </p:spTree>
  </p:cSld>
  <p:clrMapOvr>
    <a:masterClrMapping/>
  </p:clrMapOvr>
  <p:transition advClick="0" advTm="600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667512"/>
          </a:xfrm>
        </p:spPr>
        <p:txBody>
          <a:bodyPr>
            <a:noAutofit/>
          </a:bodyPr>
          <a:lstStyle/>
          <a:p>
            <a:r>
              <a:rPr lang="en-US" sz="3600" b="1" dirty="0" smtClean="0">
                <a:solidFill>
                  <a:schemeClr val="tx1"/>
                </a:solidFill>
              </a:rPr>
              <a:t>SEC. 13</a:t>
            </a:r>
            <a:r>
              <a:rPr lang="en-US" sz="3600" dirty="0" smtClean="0">
                <a:solidFill>
                  <a:schemeClr val="tx1"/>
                </a:solidFill>
              </a:rPr>
              <a:t>.  </a:t>
            </a:r>
            <a:r>
              <a:rPr lang="en-US" sz="3600" b="1" dirty="0" smtClean="0">
                <a:solidFill>
                  <a:schemeClr val="tx1"/>
                </a:solidFill>
              </a:rPr>
              <a:t>Penalties and Other Sanctions</a:t>
            </a:r>
            <a:endParaRPr lang="en-US" sz="3600" dirty="0">
              <a:solidFill>
                <a:schemeClr val="tx1"/>
              </a:solidFill>
            </a:endParaRP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r>
              <a:rPr lang="en-US" dirty="0" smtClean="0"/>
              <a:t>If the offender is an alien or a foreigner, he shall be deported immediately after service of sentence without further deportation proceedings.</a:t>
            </a:r>
          </a:p>
          <a:p>
            <a:pPr>
              <a:buNone/>
            </a:pPr>
            <a:r>
              <a:rPr lang="en-US" dirty="0" smtClean="0"/>
              <a:t> </a:t>
            </a:r>
          </a:p>
          <a:p>
            <a:r>
              <a:rPr lang="en-US" dirty="0" smtClean="0"/>
              <a:t>If the offender is a corporation, organization or any similar entity, the official/s thereof directly involved shall be liable therefore.</a:t>
            </a:r>
          </a:p>
          <a:p>
            <a:pPr>
              <a:buNone/>
            </a:pPr>
            <a:r>
              <a:rPr lang="en-US" dirty="0" smtClean="0"/>
              <a:t> </a:t>
            </a:r>
          </a:p>
          <a:p>
            <a:r>
              <a:rPr lang="en-US" dirty="0" smtClean="0"/>
              <a:t>Upon filing an appropriate complaint, and after due notice and hearing, the proper authorities may also cause the cancellation or revocation of the business permit, permit to operate, franchise and other similar privileges granted</a:t>
            </a:r>
            <a:r>
              <a:rPr lang="en-US" dirty="0" smtClean="0">
                <a:solidFill>
                  <a:srgbClr val="FF0000"/>
                </a:solidFill>
              </a:rPr>
              <a:t> </a:t>
            </a:r>
            <a:r>
              <a:rPr lang="en-US" dirty="0" smtClean="0"/>
              <a:t>to any business entity that fails to abide by the provisions of the Act and its IRR and these Regulations.</a:t>
            </a:r>
          </a:p>
          <a:p>
            <a:endParaRPr lang="en-US" dirty="0"/>
          </a:p>
        </p:txBody>
      </p:sp>
    </p:spTree>
  </p:cSld>
  <p:clrMapOvr>
    <a:masterClrMapping/>
  </p:clrMapOvr>
  <p:transition advClick="0" advTm="600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err="1" smtClean="0">
                <a:latin typeface="Cooper Black" pitchFamily="18" charset="0"/>
              </a:rPr>
              <a:t>Salamat</a:t>
            </a:r>
            <a:r>
              <a:rPr lang="en-US" sz="6000" dirty="0" smtClean="0">
                <a:latin typeface="Cooper Black" pitchFamily="18" charset="0"/>
              </a:rPr>
              <a:t> </a:t>
            </a:r>
            <a:r>
              <a:rPr lang="en-US" sz="6000" dirty="0" err="1" smtClean="0">
                <a:latin typeface="Cooper Black" pitchFamily="18" charset="0"/>
              </a:rPr>
              <a:t>po</a:t>
            </a:r>
            <a:r>
              <a:rPr lang="en-US" sz="6000" dirty="0" smtClean="0">
                <a:latin typeface="Cooper Black" pitchFamily="18" charset="0"/>
              </a:rPr>
              <a:t>!</a:t>
            </a:r>
            <a:endParaRPr lang="en-US" sz="6000" dirty="0">
              <a:latin typeface="Cooper Black" pitchFamily="18" charset="0"/>
            </a:endParaRPr>
          </a:p>
        </p:txBody>
      </p:sp>
      <p:sp>
        <p:nvSpPr>
          <p:cNvPr id="3" name="Content Placeholder 2"/>
          <p:cNvSpPr>
            <a:spLocks noGrp="1"/>
          </p:cNvSpPr>
          <p:nvPr>
            <p:ph idx="1"/>
          </p:nvPr>
        </p:nvSpPr>
        <p:spPr>
          <a:xfrm>
            <a:off x="457200" y="2514600"/>
            <a:ext cx="8229600" cy="3810000"/>
          </a:xfrm>
        </p:spPr>
        <p:txBody>
          <a:bodyPr>
            <a:normAutofit fontScale="92500" lnSpcReduction="20000"/>
          </a:bodyPr>
          <a:lstStyle/>
          <a:p>
            <a:pPr algn="ctr">
              <a:buNone/>
            </a:pPr>
            <a:r>
              <a:rPr lang="en-US" sz="3600" dirty="0" smtClean="0">
                <a:latin typeface="Cooper Black" pitchFamily="18" charset="0"/>
              </a:rPr>
              <a:t>JERRY N. BENANING</a:t>
            </a:r>
          </a:p>
          <a:p>
            <a:pPr algn="ctr">
              <a:buNone/>
            </a:pPr>
            <a:r>
              <a:rPr lang="en-US" dirty="0" smtClean="0"/>
              <a:t>Withholding Tax Division</a:t>
            </a:r>
          </a:p>
          <a:p>
            <a:pPr algn="ctr">
              <a:buNone/>
            </a:pPr>
            <a:r>
              <a:rPr lang="en-US" dirty="0" smtClean="0"/>
              <a:t>Room 207, National Office Bldg., BIR, </a:t>
            </a:r>
            <a:r>
              <a:rPr lang="en-US" dirty="0" err="1" smtClean="0"/>
              <a:t>Diliman</a:t>
            </a:r>
            <a:r>
              <a:rPr lang="en-US" dirty="0" smtClean="0"/>
              <a:t>, QC</a:t>
            </a:r>
            <a:endParaRPr lang="en-US" sz="2800" b="1" dirty="0" smtClean="0"/>
          </a:p>
          <a:p>
            <a:pPr algn="ctr">
              <a:buNone/>
            </a:pPr>
            <a:r>
              <a:rPr lang="en-US" sz="2800" b="1" dirty="0" smtClean="0"/>
              <a:t>926-9347 / 926-9451</a:t>
            </a:r>
          </a:p>
          <a:p>
            <a:pPr algn="ctr">
              <a:buNone/>
            </a:pPr>
            <a:endParaRPr lang="en-US" dirty="0" smtClean="0"/>
          </a:p>
          <a:p>
            <a:pPr algn="ctr">
              <a:buNone/>
            </a:pPr>
            <a:r>
              <a:rPr lang="en-US" dirty="0" smtClean="0"/>
              <a:t>BIR Contact Center:  (02)-</a:t>
            </a:r>
            <a:r>
              <a:rPr lang="en-US" sz="3000" dirty="0" smtClean="0">
                <a:latin typeface="Cooper Black" pitchFamily="18" charset="0"/>
              </a:rPr>
              <a:t>981-8888</a:t>
            </a:r>
          </a:p>
          <a:p>
            <a:pPr algn="ctr">
              <a:buNone/>
            </a:pPr>
            <a:endParaRPr lang="en-US" dirty="0" smtClean="0"/>
          </a:p>
          <a:p>
            <a:pPr algn="just">
              <a:buNone/>
            </a:pPr>
            <a:r>
              <a:rPr lang="en-US" dirty="0" smtClean="0"/>
              <a:t>  </a:t>
            </a:r>
            <a:r>
              <a:rPr lang="en-US" i="1" dirty="0" smtClean="0"/>
              <a:t>e-</a:t>
            </a:r>
            <a:r>
              <a:rPr lang="en-US" dirty="0" smtClean="0"/>
              <a:t>mail:  </a:t>
            </a:r>
            <a:r>
              <a:rPr lang="en-US" sz="3000" dirty="0" smtClean="0"/>
              <a:t>jerry.benaning</a:t>
            </a:r>
            <a:r>
              <a:rPr lang="en-US" sz="2800" dirty="0" smtClean="0"/>
              <a:t>@bir.gov.ph	</a:t>
            </a:r>
            <a:r>
              <a:rPr lang="en-US" sz="1700" dirty="0" smtClean="0"/>
              <a:t>		</a:t>
            </a:r>
          </a:p>
          <a:p>
            <a:pPr algn="ctr">
              <a:buNone/>
            </a:pPr>
            <a:endParaRPr lang="en-US" sz="1700" dirty="0"/>
          </a:p>
        </p:txBody>
      </p:sp>
    </p:spTree>
  </p:cSld>
  <p:clrMapOvr>
    <a:masterClrMapping/>
  </p:clrMapOvr>
  <p:transition advClick="0" advTm="600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05200" y="1382713"/>
          <a:ext cx="4952999" cy="4895341"/>
        </p:xfrm>
        <a:graphic>
          <a:graphicData uri="http://schemas.openxmlformats.org/drawingml/2006/table">
            <a:tbl>
              <a:tblPr/>
              <a:tblGrid>
                <a:gridCol w="4952999"/>
              </a:tblGrid>
              <a:tr h="293687">
                <a:tc>
                  <a:txBody>
                    <a:bodyPr/>
                    <a:lstStyle/>
                    <a:p>
                      <a:pPr marL="0" marR="0">
                        <a:spcBef>
                          <a:spcPts val="0"/>
                        </a:spcBef>
                        <a:spcAft>
                          <a:spcPts val="0"/>
                        </a:spcAft>
                      </a:pPr>
                      <a:r>
                        <a:rPr lang="en-US" sz="900" dirty="0">
                          <a:solidFill>
                            <a:schemeClr val="tx1"/>
                          </a:solidFill>
                          <a:latin typeface="Times New Roman"/>
                          <a:ea typeface="Calibri"/>
                          <a:cs typeface="Times New Roman"/>
                        </a:rPr>
                        <a:t/>
                      </a:r>
                      <a:br>
                        <a:rPr lang="en-US" sz="900" dirty="0">
                          <a:solidFill>
                            <a:schemeClr val="tx1"/>
                          </a:solidFill>
                          <a:latin typeface="Times New Roman"/>
                          <a:ea typeface="Calibri"/>
                          <a:cs typeface="Times New Roman"/>
                        </a:rPr>
                      </a:br>
                      <a:r>
                        <a:rPr lang="en-US" sz="900" dirty="0">
                          <a:solidFill>
                            <a:schemeClr val="tx1"/>
                          </a:solidFill>
                          <a:latin typeface="Times New Roman"/>
                          <a:ea typeface="Calibri"/>
                          <a:cs typeface="Times New Roman"/>
                        </a:rPr>
                        <a:t> </a:t>
                      </a:r>
                    </a:p>
                  </a:txBody>
                  <a:tcPr marL="0" marR="0" marT="0" marB="0">
                    <a:lnL>
                      <a:noFill/>
                    </a:lnL>
                    <a:lnR>
                      <a:noFill/>
                    </a:lnR>
                    <a:lnT>
                      <a:noFill/>
                    </a:lnT>
                    <a:lnB>
                      <a:noFill/>
                    </a:lnB>
                  </a:tcPr>
                </a:tc>
              </a:tr>
              <a:tr h="4601654">
                <a:tc>
                  <a:txBody>
                    <a:bodyPr/>
                    <a:lstStyle/>
                    <a:p>
                      <a:pPr marL="0" marR="0">
                        <a:spcBef>
                          <a:spcPts val="0"/>
                        </a:spcBef>
                        <a:spcAft>
                          <a:spcPts val="0"/>
                        </a:spcAft>
                      </a:pPr>
                      <a:r>
                        <a:rPr lang="en-US" sz="1400" b="1" dirty="0">
                          <a:solidFill>
                            <a:schemeClr val="tx1"/>
                          </a:solidFill>
                          <a:latin typeface="Comic Sans MS"/>
                          <a:ea typeface="Calibri"/>
                          <a:cs typeface="Times New Roman"/>
                        </a:rPr>
                        <a:t>Reasons Why the Government Gives Discounts to Senior Citizens:</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Comic Sans MS"/>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1.</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FOOD – </a:t>
                      </a:r>
                      <a:r>
                        <a:rPr lang="en-US" sz="1400" b="1" dirty="0" err="1">
                          <a:solidFill>
                            <a:schemeClr val="tx1"/>
                          </a:solidFill>
                          <a:latin typeface="Garamond"/>
                          <a:ea typeface="Calibri"/>
                          <a:cs typeface="Times New Roman"/>
                        </a:rPr>
                        <a:t>marami</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bawal</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2.</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TRANSPORTATION – </a:t>
                      </a:r>
                      <a:r>
                        <a:rPr lang="en-US" sz="1400" b="1" dirty="0" err="1">
                          <a:solidFill>
                            <a:schemeClr val="tx1"/>
                          </a:solidFill>
                          <a:latin typeface="Garamond"/>
                          <a:ea typeface="Calibri"/>
                          <a:cs typeface="Times New Roman"/>
                        </a:rPr>
                        <a:t>nahirapan</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sumakay</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3.</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GROCERIES – ‘</a:t>
                      </a:r>
                      <a:r>
                        <a:rPr lang="en-US" sz="1400" b="1" dirty="0" err="1">
                          <a:solidFill>
                            <a:schemeClr val="tx1"/>
                          </a:solidFill>
                          <a:latin typeface="Garamond"/>
                          <a:ea typeface="Calibri"/>
                          <a:cs typeface="Times New Roman"/>
                        </a:rPr>
                        <a:t>di</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kayang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buhatin</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4.</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CINEMA – </a:t>
                      </a:r>
                      <a:r>
                        <a:rPr lang="en-US" sz="1400" b="1" dirty="0" err="1">
                          <a:solidFill>
                            <a:schemeClr val="tx1"/>
                          </a:solidFill>
                          <a:latin typeface="Garamond"/>
                          <a:ea typeface="Calibri"/>
                          <a:cs typeface="Times New Roman"/>
                        </a:rPr>
                        <a:t>malabo</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ang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mata</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5.</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CONCERTS – </a:t>
                      </a:r>
                      <a:r>
                        <a:rPr lang="en-US" sz="1400" b="1" dirty="0" err="1">
                          <a:solidFill>
                            <a:schemeClr val="tx1"/>
                          </a:solidFill>
                          <a:latin typeface="Garamond"/>
                          <a:ea typeface="Calibri"/>
                          <a:cs typeface="Times New Roman"/>
                        </a:rPr>
                        <a:t>mahina</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ang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pandinig</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6.</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GAMOT – </a:t>
                      </a:r>
                      <a:r>
                        <a:rPr lang="en-US" sz="1400" b="1" dirty="0" err="1">
                          <a:solidFill>
                            <a:schemeClr val="tx1"/>
                          </a:solidFill>
                          <a:latin typeface="Garamond"/>
                          <a:ea typeface="Calibri"/>
                          <a:cs typeface="Times New Roman"/>
                        </a:rPr>
                        <a:t>hindi</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malunok</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7.</a:t>
                      </a:r>
                      <a:r>
                        <a:rPr lang="en-US" sz="500" dirty="0">
                          <a:solidFill>
                            <a:schemeClr val="tx1"/>
                          </a:solidFill>
                          <a:latin typeface="Times New Roman"/>
                          <a:ea typeface="Calibri"/>
                          <a:cs typeface="Times New Roman"/>
                        </a:rPr>
                        <a:t>       </a:t>
                      </a:r>
                      <a:r>
                        <a:rPr lang="en-US" sz="1400" b="1" dirty="0">
                          <a:solidFill>
                            <a:schemeClr val="tx1"/>
                          </a:solidFill>
                          <a:latin typeface="Garamond"/>
                          <a:ea typeface="Calibri"/>
                          <a:cs typeface="Times New Roman"/>
                        </a:rPr>
                        <a:t>HOTELS – </a:t>
                      </a:r>
                      <a:r>
                        <a:rPr lang="en-US" sz="1400" b="1" dirty="0" err="1">
                          <a:solidFill>
                            <a:schemeClr val="tx1"/>
                          </a:solidFill>
                          <a:latin typeface="Garamond"/>
                          <a:ea typeface="Calibri"/>
                          <a:cs typeface="Times New Roman"/>
                        </a:rPr>
                        <a:t>anong</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gagawin</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naman</a:t>
                      </a:r>
                      <a:r>
                        <a:rPr lang="en-US" sz="1400" b="1" dirty="0">
                          <a:solidFill>
                            <a:schemeClr val="tx1"/>
                          </a:solidFill>
                          <a:latin typeface="Garamond"/>
                          <a:ea typeface="Calibri"/>
                          <a:cs typeface="Times New Roman"/>
                        </a:rPr>
                        <a:t> </a:t>
                      </a:r>
                      <a:r>
                        <a:rPr lang="en-US" sz="1400" b="1" dirty="0" err="1">
                          <a:solidFill>
                            <a:schemeClr val="tx1"/>
                          </a:solidFill>
                          <a:latin typeface="Garamond"/>
                          <a:ea typeface="Calibri"/>
                          <a:cs typeface="Times New Roman"/>
                        </a:rPr>
                        <a:t>duon</a:t>
                      </a:r>
                      <a:r>
                        <a:rPr lang="en-US" sz="1400" b="1" dirty="0">
                          <a:solidFill>
                            <a:schemeClr val="tx1"/>
                          </a:solidFill>
                          <a:latin typeface="Garamond"/>
                          <a:ea typeface="Calibri"/>
                          <a:cs typeface="Times New Roman"/>
                        </a:rPr>
                        <a:t>?</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Garamond"/>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r>
                        <a:rPr lang="en-US" sz="1400" b="1" dirty="0">
                          <a:solidFill>
                            <a:schemeClr val="tx1"/>
                          </a:solidFill>
                          <a:latin typeface="Comic Sans MS"/>
                          <a:ea typeface="Calibri"/>
                          <a:cs typeface="Times New Roman"/>
                        </a:rPr>
                        <a:t>Enjoy life while you’re still young, don’t wait for discounts.</a:t>
                      </a:r>
                      <a:r>
                        <a:rPr lang="en-US" sz="1100" dirty="0">
                          <a:solidFill>
                            <a:schemeClr val="tx1"/>
                          </a:solidFill>
                          <a:latin typeface="Comic Sans MS"/>
                          <a:ea typeface="Calibri"/>
                          <a:cs typeface="Times New Roman"/>
                        </a:rPr>
                        <a:t>  </a:t>
                      </a:r>
                      <a:endParaRPr lang="en-US" sz="900" dirty="0">
                        <a:solidFill>
                          <a:schemeClr val="tx1"/>
                        </a:solidFill>
                        <a:latin typeface="Times New Roman"/>
                        <a:ea typeface="Calibri"/>
                        <a:cs typeface="Times New Roman"/>
                      </a:endParaRPr>
                    </a:p>
                    <a:p>
                      <a:pPr marL="0" marR="0">
                        <a:spcBef>
                          <a:spcPts val="0"/>
                        </a:spcBef>
                        <a:spcAft>
                          <a:spcPts val="0"/>
                        </a:spcAft>
                      </a:pPr>
                      <a:r>
                        <a:rPr lang="en-US" sz="1100" dirty="0">
                          <a:solidFill>
                            <a:schemeClr val="tx1"/>
                          </a:solidFill>
                          <a:latin typeface="Verdana"/>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endParaRPr lang="en-US" sz="900" dirty="0">
                        <a:solidFill>
                          <a:schemeClr val="tx1"/>
                        </a:solidFill>
                        <a:latin typeface="Times New Roman"/>
                        <a:ea typeface="Calibri"/>
                        <a:cs typeface="Times New Roman"/>
                      </a:endParaRPr>
                    </a:p>
                    <a:p>
                      <a:pPr marL="0" marR="0">
                        <a:spcBef>
                          <a:spcPts val="0"/>
                        </a:spcBef>
                        <a:spcAft>
                          <a:spcPts val="0"/>
                        </a:spcAft>
                      </a:pPr>
                      <a:r>
                        <a:rPr lang="en-US" sz="800" dirty="0">
                          <a:solidFill>
                            <a:schemeClr val="tx1"/>
                          </a:solidFill>
                          <a:latin typeface="Batang"/>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r>
                        <a:rPr lang="en-US" sz="800" dirty="0">
                          <a:solidFill>
                            <a:schemeClr val="tx1"/>
                          </a:solidFill>
                          <a:latin typeface="Batang"/>
                          <a:ea typeface="Calibri"/>
                          <a:cs typeface="Times New Roman"/>
                        </a:rPr>
                        <a:t>                   </a:t>
                      </a:r>
                      <a:endParaRPr lang="en-US" sz="900" dirty="0">
                        <a:solidFill>
                          <a:schemeClr val="tx1"/>
                        </a:solidFill>
                        <a:latin typeface="Times New Roman"/>
                        <a:ea typeface="Calibri"/>
                        <a:cs typeface="Times New Roman"/>
                      </a:endParaRPr>
                    </a:p>
                    <a:p>
                      <a:pPr marL="0" marR="0">
                        <a:spcBef>
                          <a:spcPts val="0"/>
                        </a:spcBef>
                        <a:spcAft>
                          <a:spcPts val="0"/>
                        </a:spcAft>
                      </a:pPr>
                      <a:r>
                        <a:rPr lang="en-US" sz="800" dirty="0">
                          <a:solidFill>
                            <a:schemeClr val="tx1"/>
                          </a:solidFill>
                          <a:latin typeface="Batang"/>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r>
                        <a:rPr lang="en-US" sz="1100" dirty="0">
                          <a:solidFill>
                            <a:schemeClr val="tx1"/>
                          </a:solidFill>
                          <a:latin typeface="Verdana"/>
                          <a:ea typeface="Calibri"/>
                          <a:cs typeface="Times New Roman"/>
                        </a:rPr>
                        <a:t> </a:t>
                      </a:r>
                      <a:r>
                        <a:rPr lang="en-US" sz="900" dirty="0">
                          <a:solidFill>
                            <a:schemeClr val="tx1"/>
                          </a:solidFill>
                          <a:latin typeface="Times New Roman"/>
                          <a:ea typeface="Calibri"/>
                          <a:cs typeface="Times New Roman"/>
                        </a:rPr>
                        <a:t> </a:t>
                      </a:r>
                    </a:p>
                    <a:p>
                      <a:pPr marL="0" marR="0">
                        <a:spcBef>
                          <a:spcPts val="0"/>
                        </a:spcBef>
                        <a:spcAft>
                          <a:spcPts val="0"/>
                        </a:spcAft>
                      </a:pPr>
                      <a:r>
                        <a:rPr lang="en-US" sz="900" dirty="0">
                          <a:solidFill>
                            <a:schemeClr val="tx1"/>
                          </a:solidFill>
                          <a:latin typeface="Times New Roman"/>
                          <a:ea typeface="Calibri"/>
                          <a:cs typeface="Times New Roman"/>
                        </a:rPr>
                        <a:t>  </a:t>
                      </a:r>
                    </a:p>
                  </a:txBody>
                  <a:tcPr marL="0" marR="0" marT="0" marB="0">
                    <a:lnL>
                      <a:noFill/>
                    </a:lnL>
                    <a:lnR>
                      <a:noFill/>
                    </a:lnR>
                    <a:lnT>
                      <a:noFill/>
                    </a:lnT>
                    <a:lnB>
                      <a:noFill/>
                    </a:lnB>
                  </a:tcPr>
                </a:tc>
              </a:tr>
            </a:tbl>
          </a:graphicData>
        </a:graphic>
      </p:graphicFrame>
      <p:pic>
        <p:nvPicPr>
          <p:cNvPr id="2053" name="Picture 2" descr="Click Me!"/>
          <p:cNvPicPr>
            <a:picLocks noChangeAspect="1" noChangeArrowheads="1"/>
          </p:cNvPicPr>
          <p:nvPr/>
        </p:nvPicPr>
        <p:blipFill>
          <a:blip r:embed="rId2" r:link="rId3"/>
          <a:srcRect/>
          <a:stretch>
            <a:fillRect/>
          </a:stretch>
        </p:blipFill>
        <p:spPr bwMode="auto">
          <a:xfrm>
            <a:off x="0" y="0"/>
            <a:ext cx="438150" cy="304800"/>
          </a:xfrm>
          <a:prstGeom prst="rect">
            <a:avLst/>
          </a:prstGeom>
          <a:noFill/>
          <a:ln w="9525">
            <a:noFill/>
            <a:miter lim="800000"/>
            <a:headEnd/>
            <a:tailEnd/>
          </a:ln>
        </p:spPr>
      </p:pic>
      <p:pic>
        <p:nvPicPr>
          <p:cNvPr id="2054" name="Picture 1" descr="cid:2.4171086454@web30208.mail.mud.yahoo.com"/>
          <p:cNvPicPr>
            <a:picLocks noChangeAspect="1" noChangeArrowheads="1"/>
          </p:cNvPicPr>
          <p:nvPr/>
        </p:nvPicPr>
        <p:blipFill>
          <a:blip r:embed="rId4" r:link="rId5"/>
          <a:srcRect/>
          <a:stretch>
            <a:fillRect/>
          </a:stretch>
        </p:blipFill>
        <p:spPr bwMode="auto">
          <a:xfrm>
            <a:off x="0" y="0"/>
            <a:ext cx="3038475" cy="3124200"/>
          </a:xfrm>
          <a:prstGeom prst="rect">
            <a:avLst/>
          </a:prstGeom>
          <a:noFill/>
          <a:ln w="9525">
            <a:noFill/>
            <a:miter lim="800000"/>
            <a:headEnd/>
            <a:tailEnd/>
          </a:ln>
        </p:spPr>
      </p:pic>
      <p:sp>
        <p:nvSpPr>
          <p:cNvPr id="205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467600" cy="6247864"/>
          </a:xfrm>
          <a:prstGeom prst="rect">
            <a:avLst/>
          </a:prstGeom>
          <a:noFill/>
        </p:spPr>
        <p:txBody>
          <a:bodyPr wrap="square" rtlCol="0">
            <a:spAutoFit/>
          </a:bodyPr>
          <a:lstStyle/>
          <a:p>
            <a:pPr algn="ctr"/>
            <a:r>
              <a:rPr lang="en-US" sz="2000" dirty="0" smtClean="0">
                <a:latin typeface="Cooper Black" pitchFamily="18" charset="0"/>
              </a:rPr>
              <a:t>UPDATES</a:t>
            </a:r>
          </a:p>
          <a:p>
            <a:pPr algn="ctr"/>
            <a:endParaRPr lang="en-US" sz="2000" dirty="0">
              <a:latin typeface="Cooper Black" pitchFamily="18" charset="0"/>
            </a:endParaRPr>
          </a:p>
          <a:p>
            <a:pPr marL="457200" lvl="0" indent="-457200">
              <a:buFont typeface="+mj-lt"/>
              <a:buAutoNum type="arabicPeriod"/>
            </a:pPr>
            <a:r>
              <a:rPr lang="en-US" sz="2000" dirty="0">
                <a:latin typeface="Cooper Black" pitchFamily="18" charset="0"/>
              </a:rPr>
              <a:t> </a:t>
            </a:r>
            <a:r>
              <a:rPr lang="en-US" sz="2000" dirty="0" smtClean="0">
                <a:latin typeface="Cooper Black" pitchFamily="18" charset="0"/>
              </a:rPr>
              <a:t>Revenue </a:t>
            </a:r>
            <a:r>
              <a:rPr lang="en-US" sz="2000" dirty="0">
                <a:latin typeface="Cooper Black" pitchFamily="18" charset="0"/>
              </a:rPr>
              <a:t>Regulations (RR) No. 1-2011 dated </a:t>
            </a:r>
            <a:r>
              <a:rPr lang="en-US" sz="2000" dirty="0" smtClean="0">
                <a:latin typeface="Cooper Black" pitchFamily="18" charset="0"/>
              </a:rPr>
              <a:t>	Feb</a:t>
            </a:r>
            <a:r>
              <a:rPr lang="en-US" sz="2000" dirty="0">
                <a:latin typeface="Cooper Black" pitchFamily="18" charset="0"/>
              </a:rPr>
              <a:t>. </a:t>
            </a:r>
            <a:r>
              <a:rPr lang="en-US" sz="2000" dirty="0" smtClean="0">
                <a:latin typeface="Cooper Black" pitchFamily="18" charset="0"/>
              </a:rPr>
              <a:t> 24</a:t>
            </a:r>
            <a:r>
              <a:rPr lang="en-US" sz="2000" dirty="0">
                <a:latin typeface="Cooper Black" pitchFamily="18" charset="0"/>
              </a:rPr>
              <a:t>, </a:t>
            </a:r>
            <a:r>
              <a:rPr lang="en-US" sz="2000" dirty="0" smtClean="0">
                <a:latin typeface="Cooper Black" pitchFamily="18" charset="0"/>
              </a:rPr>
              <a:t>	2011</a:t>
            </a:r>
            <a:r>
              <a:rPr lang="en-US" sz="2000" dirty="0">
                <a:latin typeface="Cooper Black" pitchFamily="18" charset="0"/>
              </a:rPr>
              <a:t>:  “Tax Treatment of Income </a:t>
            </a:r>
            <a:r>
              <a:rPr lang="en-US" sz="2000" dirty="0" smtClean="0">
                <a:latin typeface="Cooper Black" pitchFamily="18" charset="0"/>
              </a:rPr>
              <a:t>Earnings </a:t>
            </a:r>
            <a:r>
              <a:rPr lang="en-US" sz="2000" dirty="0">
                <a:latin typeface="Cooper Black" pitchFamily="18" charset="0"/>
              </a:rPr>
              <a:t>and Money Remittance of an Overseas </a:t>
            </a:r>
            <a:r>
              <a:rPr lang="en-US" sz="2000" dirty="0" smtClean="0">
                <a:latin typeface="Cooper Black" pitchFamily="18" charset="0"/>
              </a:rPr>
              <a:t>Contract </a:t>
            </a:r>
            <a:r>
              <a:rPr lang="en-US" sz="2000" dirty="0">
                <a:latin typeface="Cooper Black" pitchFamily="18" charset="0"/>
              </a:rPr>
              <a:t>Worker (OCW) or Overseas Filipino </a:t>
            </a:r>
            <a:r>
              <a:rPr lang="en-US" sz="2000" dirty="0" smtClean="0">
                <a:latin typeface="Cooper Black" pitchFamily="18" charset="0"/>
              </a:rPr>
              <a:t>Worker </a:t>
            </a:r>
            <a:r>
              <a:rPr lang="en-US" sz="2000" dirty="0">
                <a:latin typeface="Cooper Black" pitchFamily="18" charset="0"/>
              </a:rPr>
              <a:t>(OFW):</a:t>
            </a:r>
          </a:p>
          <a:p>
            <a:pPr lvl="0"/>
            <a:r>
              <a:rPr lang="en-US" sz="2000" dirty="0" smtClean="0">
                <a:latin typeface="Cooper Black" pitchFamily="18" charset="0"/>
              </a:rPr>
              <a:t>	As </a:t>
            </a:r>
            <a:r>
              <a:rPr lang="en-US" sz="2000" dirty="0">
                <a:latin typeface="Cooper Black" pitchFamily="18" charset="0"/>
              </a:rPr>
              <a:t>to income tax, </a:t>
            </a:r>
            <a:r>
              <a:rPr lang="en-US" sz="2000" u="sng" dirty="0">
                <a:latin typeface="Cooper Black" pitchFamily="18" charset="0"/>
              </a:rPr>
              <a:t>taxable only on </a:t>
            </a:r>
            <a:r>
              <a:rPr lang="en-US" sz="2000" u="sng" dirty="0" smtClean="0">
                <a:latin typeface="Cooper Black" pitchFamily="18" charset="0"/>
              </a:rPr>
              <a:t>income</a:t>
            </a:r>
          </a:p>
          <a:p>
            <a:pPr lvl="0"/>
            <a:r>
              <a:rPr lang="en-US" sz="2000" dirty="0" smtClean="0">
                <a:latin typeface="Cooper Black" pitchFamily="18" charset="0"/>
              </a:rPr>
              <a:t>	</a:t>
            </a:r>
            <a:r>
              <a:rPr lang="en-US" sz="2000" u="sng" dirty="0" smtClean="0">
                <a:latin typeface="Cooper Black" pitchFamily="18" charset="0"/>
              </a:rPr>
              <a:t>from </a:t>
            </a:r>
            <a:r>
              <a:rPr lang="en-US" sz="2000" u="sng" dirty="0">
                <a:latin typeface="Cooper Black" pitchFamily="18" charset="0"/>
              </a:rPr>
              <a:t>sources within the Philippines</a:t>
            </a:r>
            <a:r>
              <a:rPr lang="en-US" sz="2000" dirty="0">
                <a:latin typeface="Cooper Black" pitchFamily="18" charset="0"/>
              </a:rPr>
              <a:t>.  </a:t>
            </a:r>
            <a:r>
              <a:rPr lang="en-US" sz="2000" dirty="0" smtClean="0">
                <a:latin typeface="Cooper Black" pitchFamily="18" charset="0"/>
              </a:rPr>
              <a:t>		Thus</a:t>
            </a:r>
            <a:r>
              <a:rPr lang="en-US" sz="2000" dirty="0">
                <a:latin typeface="Cooper Black" pitchFamily="18" charset="0"/>
              </a:rPr>
              <a:t>, if the OFW has income earnings </a:t>
            </a:r>
            <a:r>
              <a:rPr lang="en-US" sz="2000" dirty="0" smtClean="0">
                <a:latin typeface="Cooper Black" pitchFamily="18" charset="0"/>
              </a:rPr>
              <a:t>		from </a:t>
            </a:r>
            <a:r>
              <a:rPr lang="en-US" sz="2000" dirty="0">
                <a:latin typeface="Cooper Black" pitchFamily="18" charset="0"/>
              </a:rPr>
              <a:t>business activities or properties </a:t>
            </a:r>
            <a:r>
              <a:rPr lang="en-US" sz="2000" dirty="0" smtClean="0">
                <a:latin typeface="Cooper Black" pitchFamily="18" charset="0"/>
              </a:rPr>
              <a:t>		</a:t>
            </a:r>
            <a:r>
              <a:rPr lang="en-US" sz="2000" u="sng" dirty="0" smtClean="0">
                <a:latin typeface="Cooper Black" pitchFamily="18" charset="0"/>
              </a:rPr>
              <a:t>within </a:t>
            </a:r>
            <a:r>
              <a:rPr lang="en-US" sz="2000" u="sng" dirty="0">
                <a:latin typeface="Cooper Black" pitchFamily="18" charset="0"/>
              </a:rPr>
              <a:t>the Philippines</a:t>
            </a:r>
            <a:r>
              <a:rPr lang="en-US" sz="2000" dirty="0">
                <a:latin typeface="Cooper Black" pitchFamily="18" charset="0"/>
              </a:rPr>
              <a:t>, such income </a:t>
            </a:r>
            <a:r>
              <a:rPr lang="en-US" sz="2000" dirty="0" smtClean="0">
                <a:latin typeface="Cooper Black" pitchFamily="18" charset="0"/>
              </a:rPr>
              <a:t>		earnings </a:t>
            </a:r>
            <a:r>
              <a:rPr lang="en-US" sz="2000" dirty="0">
                <a:latin typeface="Cooper Black" pitchFamily="18" charset="0"/>
              </a:rPr>
              <a:t>are subject to Philippine </a:t>
            </a:r>
            <a:r>
              <a:rPr lang="en-US" sz="2000" dirty="0" smtClean="0">
                <a:latin typeface="Cooper Black" pitchFamily="18" charset="0"/>
              </a:rPr>
              <a:t>			income </a:t>
            </a:r>
            <a:r>
              <a:rPr lang="en-US" sz="2000" dirty="0">
                <a:latin typeface="Cooper Black" pitchFamily="18" charset="0"/>
              </a:rPr>
              <a:t>tax as follows:</a:t>
            </a:r>
          </a:p>
          <a:p>
            <a:pPr marL="1828800" lvl="3" indent="-457200">
              <a:buFont typeface="+mj-lt"/>
              <a:buAutoNum type="alphaLcPeriod"/>
            </a:pPr>
            <a:r>
              <a:rPr lang="en-US" sz="2000" dirty="0" smtClean="0">
                <a:latin typeface="Cooper Black" pitchFamily="18" charset="0"/>
              </a:rPr>
              <a:t>Regular </a:t>
            </a:r>
            <a:r>
              <a:rPr lang="en-US" sz="2000" dirty="0">
                <a:latin typeface="Cooper Black" pitchFamily="18" charset="0"/>
              </a:rPr>
              <a:t>income tax at 5% to   32%</a:t>
            </a:r>
          </a:p>
          <a:p>
            <a:pPr lvl="0"/>
            <a:r>
              <a:rPr lang="en-US" sz="2000" dirty="0" smtClean="0">
                <a:latin typeface="Cooper Black" pitchFamily="18" charset="0"/>
              </a:rPr>
              <a:t>		Passive </a:t>
            </a:r>
            <a:r>
              <a:rPr lang="en-US" sz="2000" dirty="0">
                <a:latin typeface="Cooper Black" pitchFamily="18" charset="0"/>
              </a:rPr>
              <a:t>incomes are subject to tax</a:t>
            </a:r>
          </a:p>
          <a:p>
            <a:pPr lvl="0"/>
            <a:r>
              <a:rPr lang="en-US" sz="2000" dirty="0" smtClean="0">
                <a:latin typeface="Cooper Black" pitchFamily="18" charset="0"/>
              </a:rPr>
              <a:t>		Subject </a:t>
            </a:r>
            <a:r>
              <a:rPr lang="en-US" sz="2000" dirty="0">
                <a:latin typeface="Cooper Black" pitchFamily="18" charset="0"/>
              </a:rPr>
              <a:t>to business </a:t>
            </a:r>
            <a:r>
              <a:rPr lang="en-US" sz="2000" dirty="0" smtClean="0">
                <a:latin typeface="Cooper Black" pitchFamily="18" charset="0"/>
              </a:rPr>
              <a:t>tax</a:t>
            </a:r>
          </a:p>
          <a:p>
            <a:pPr lvl="0"/>
            <a:endParaRPr lang="en-US" sz="2000" dirty="0" smtClean="0">
              <a:latin typeface="Cooper Black" pitchFamily="18" charset="0"/>
            </a:endParaRPr>
          </a:p>
          <a:p>
            <a:pPr marL="457200" lvl="0" indent="-457200"/>
            <a:r>
              <a:rPr lang="en-US" sz="2000" dirty="0" smtClean="0">
                <a:latin typeface="Cooper Black" pitchFamily="18" charset="0"/>
              </a:rPr>
              <a:t>		       b.    Passive </a:t>
            </a:r>
            <a:r>
              <a:rPr lang="en-US" sz="2000" dirty="0">
                <a:latin typeface="Cooper Black" pitchFamily="18" charset="0"/>
              </a:rPr>
              <a:t>incomes are subject to </a:t>
            </a:r>
            <a:r>
              <a:rPr lang="en-US" sz="2000" dirty="0" smtClean="0">
                <a:latin typeface="Cooper Black" pitchFamily="18" charset="0"/>
              </a:rPr>
              <a:t>tax</a:t>
            </a:r>
          </a:p>
          <a:p>
            <a:pPr marL="457200" lvl="0" indent="-457200"/>
            <a:endParaRPr lang="en-US" sz="2000" dirty="0" smtClean="0">
              <a:latin typeface="Cooper Black" pitchFamily="18" charset="0"/>
            </a:endParaRPr>
          </a:p>
          <a:p>
            <a:pPr lvl="0"/>
            <a:r>
              <a:rPr lang="en-US" sz="2000" dirty="0" smtClean="0">
                <a:latin typeface="Cooper Black" pitchFamily="18" charset="0"/>
              </a:rPr>
              <a:t>	        c. Subject </a:t>
            </a:r>
            <a:r>
              <a:rPr lang="en-US" sz="2000" dirty="0">
                <a:latin typeface="Cooper Black" pitchFamily="18" charset="0"/>
              </a:rPr>
              <a:t>to business </a:t>
            </a:r>
            <a:r>
              <a:rPr lang="en-US" sz="2000" dirty="0" smtClean="0">
                <a:latin typeface="Cooper Black" pitchFamily="18" charset="0"/>
              </a:rPr>
              <a:t>tax</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620000" cy="5940088"/>
          </a:xfrm>
          <a:prstGeom prst="rect">
            <a:avLst/>
          </a:prstGeom>
          <a:noFill/>
        </p:spPr>
        <p:txBody>
          <a:bodyPr wrap="square" rtlCol="0">
            <a:spAutoFit/>
          </a:bodyPr>
          <a:lstStyle/>
          <a:p>
            <a:pPr lvl="1">
              <a:buFont typeface="Wingdings" pitchFamily="2" charset="2"/>
              <a:buChar char="Ø"/>
            </a:pPr>
            <a:r>
              <a:rPr lang="en-US" sz="2000" dirty="0">
                <a:latin typeface="Cooper Black" pitchFamily="18" charset="0"/>
              </a:rPr>
              <a:t>Exempt from payment of travel tax and airport fee per RA No. 10022 “Migrant Workers and Overseas Filipinos Act of 1995” upon proper showing of proof of entitlement (that is Overseas Employment Certificate issued by POEA</a:t>
            </a:r>
            <a:r>
              <a:rPr lang="en-US" sz="2000" dirty="0" smtClean="0">
                <a:latin typeface="Cooper Black" pitchFamily="18" charset="0"/>
              </a:rPr>
              <a:t>)</a:t>
            </a:r>
          </a:p>
          <a:p>
            <a:pPr lvl="0"/>
            <a:endParaRPr lang="en-US" sz="2000" dirty="0">
              <a:latin typeface="Cooper Black" pitchFamily="18" charset="0"/>
            </a:endParaRPr>
          </a:p>
          <a:p>
            <a:pPr lvl="1">
              <a:buFont typeface="Wingdings" pitchFamily="2" charset="2"/>
              <a:buChar char="Ø"/>
            </a:pPr>
            <a:r>
              <a:rPr lang="en-US" sz="2000" dirty="0">
                <a:latin typeface="Cooper Black" pitchFamily="18" charset="0"/>
              </a:rPr>
              <a:t>Remittances of all OCWs and OFWs shall be exempt from Documentary Stamp Tax (DST) upon showing of </a:t>
            </a:r>
            <a:r>
              <a:rPr lang="en-US" sz="2000" dirty="0" smtClean="0">
                <a:latin typeface="Cooper Black" pitchFamily="18" charset="0"/>
              </a:rPr>
              <a:t>valid </a:t>
            </a:r>
            <a:r>
              <a:rPr lang="en-US" sz="2000" dirty="0">
                <a:latin typeface="Cooper Black" pitchFamily="18" charset="0"/>
              </a:rPr>
              <a:t>OWWA Membership Certificate by the OCW or OFW beneficiary or recipient.  In the case of OCWs and OFWs whose remittances are sent through the banking system credited to beneficiaries or recipient’s account in the Philippines and withdrawn through an ATM, it shall be the responsibility of the OCW or OFW to show the valid proof of entitlement when making arrangement for his/her remittance transfers.  A PROOF OF ENTITLEMENT THAT IS NO LONGER VALID SHALL NOT ENTITLE AN OCW OR OFW TO ANY DST EXEMPTION</a:t>
            </a:r>
            <a:r>
              <a:rPr lang="en-US" sz="2000" dirty="0" smtClean="0">
                <a:latin typeface="Cooper Black" pitchFamily="18" charset="0"/>
              </a:rPr>
              <a:t>. </a:t>
            </a:r>
            <a:endParaRPr lang="en-US" sz="2000" dirty="0">
              <a:latin typeface="Cooper Blac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838200" y="381000"/>
            <a:ext cx="8305800" cy="6186488"/>
          </a:xfrm>
          <a:prstGeom prst="rect">
            <a:avLst/>
          </a:prstGeom>
          <a:noFill/>
          <a:ln w="9525">
            <a:noFill/>
            <a:miter lim="800000"/>
            <a:headEnd/>
            <a:tailEnd/>
          </a:ln>
          <a:effectLst/>
        </p:spPr>
        <p:txBody>
          <a:bodyPr>
            <a:spAutoFit/>
          </a:bodyPr>
          <a:lstStyle/>
          <a:p>
            <a:pPr eaLnBrk="0" hangingPunct="0">
              <a:defRPr/>
            </a:pPr>
            <a:r>
              <a:rPr lang="en-US" sz="3600" b="1" dirty="0">
                <a:effectLst>
                  <a:outerShdw blurRad="38100" dist="38100" dir="2700000" algn="tl">
                    <a:srgbClr val="000000"/>
                  </a:outerShdw>
                </a:effectLst>
                <a:latin typeface="Times New Roman" charset="0"/>
              </a:rPr>
              <a:t>       OTHER INFORMATION</a:t>
            </a:r>
          </a:p>
          <a:p>
            <a:pPr eaLnBrk="0" hangingPunct="0">
              <a:defRPr/>
            </a:pPr>
            <a:r>
              <a:rPr lang="en-US" sz="3600" b="1" i="1" dirty="0">
                <a:effectLst>
                  <a:outerShdw blurRad="38100" dist="38100" dir="2700000" algn="tl">
                    <a:srgbClr val="000000"/>
                  </a:outerShdw>
                </a:effectLst>
                <a:latin typeface="Times New Roman" charset="0"/>
              </a:rPr>
              <a:t>Requirement of withholding</a:t>
            </a:r>
            <a:r>
              <a:rPr lang="en-US" sz="3600" b="1" dirty="0">
                <a:effectLst>
                  <a:outerShdw blurRad="38100" dist="38100" dir="2700000" algn="tl">
                    <a:srgbClr val="000000"/>
                  </a:outerShdw>
                </a:effectLst>
                <a:latin typeface="Times New Roman" charset="0"/>
              </a:rPr>
              <a:t>:  Every employer must withhold from compensation paid an amount computed using the withholding tax table. The  statutory minimum wage, holiday pay, overtime pay, hazard pay and night shift differential pay received by minimum wage earners (MWEs) shall not be subject to income tax and withholding tax.  </a:t>
            </a:r>
            <a:r>
              <a:rPr lang="en-US" sz="2400" b="1" dirty="0">
                <a:effectLst>
                  <a:outerShdw blurRad="38100" dist="38100" dir="2700000" algn="tl">
                    <a:srgbClr val="000000"/>
                  </a:outerShdw>
                </a:effectLst>
                <a:latin typeface="Times New Roman" charset="0"/>
              </a:rPr>
              <a:t>[Section 2.79(A), RR 10-2008]</a:t>
            </a:r>
            <a:endParaRPr lang="en-US" sz="3600" b="1" dirty="0">
              <a:effectLst>
                <a:outerShdw blurRad="38100" dist="38100" dir="2700000" algn="tl">
                  <a:srgbClr val="000000"/>
                </a:outerShdw>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20000" cy="6832640"/>
          </a:xfrm>
          <a:prstGeom prst="rect">
            <a:avLst/>
          </a:prstGeom>
          <a:noFill/>
        </p:spPr>
        <p:txBody>
          <a:bodyPr wrap="square" rtlCol="0">
            <a:spAutoFit/>
          </a:bodyPr>
          <a:lstStyle/>
          <a:p>
            <a:pPr lvl="0"/>
            <a:r>
              <a:rPr lang="en-US" sz="2000" dirty="0" smtClean="0">
                <a:solidFill>
                  <a:schemeClr val="bg1"/>
                </a:solidFill>
                <a:latin typeface="Cooper Black" pitchFamily="18" charset="0"/>
              </a:rPr>
              <a:t>2. 	</a:t>
            </a:r>
            <a:r>
              <a:rPr lang="en-US" sz="2000" dirty="0" smtClean="0">
                <a:latin typeface="Cooper Black" pitchFamily="18" charset="0"/>
              </a:rPr>
              <a:t>RR </a:t>
            </a:r>
            <a:r>
              <a:rPr lang="en-US" sz="2000" dirty="0">
                <a:latin typeface="Cooper Black" pitchFamily="18" charset="0"/>
              </a:rPr>
              <a:t>2-2011: Filing of ITR with the Annual Information Return (AIR)  -(Suspended indefinitely by RR 6-2011</a:t>
            </a:r>
            <a:r>
              <a:rPr lang="en-US" sz="2000" dirty="0" smtClean="0">
                <a:latin typeface="Cooper Black" pitchFamily="18" charset="0"/>
              </a:rPr>
              <a:t>) but </a:t>
            </a:r>
            <a:r>
              <a:rPr lang="en-US" sz="2000" u="sng" dirty="0" smtClean="0">
                <a:latin typeface="Cooper Black" pitchFamily="18" charset="0"/>
              </a:rPr>
              <a:t>RR  19-2011 </a:t>
            </a:r>
            <a:r>
              <a:rPr lang="en-US" sz="2000" dirty="0" smtClean="0">
                <a:latin typeface="Cooper Black" pitchFamily="18" charset="0"/>
              </a:rPr>
              <a:t> requires  the use of the new income tax returns (1700, 1701 and 1702 November 2011 version) in the filing of ITRs for CY 2011</a:t>
            </a:r>
            <a:endParaRPr lang="en-US" sz="2000" dirty="0">
              <a:latin typeface="Cooper Black" pitchFamily="18" charset="0"/>
            </a:endParaRPr>
          </a:p>
          <a:p>
            <a:r>
              <a:rPr lang="en-US" sz="2000" dirty="0">
                <a:latin typeface="Cooper Black" pitchFamily="18" charset="0"/>
              </a:rPr>
              <a:t> </a:t>
            </a:r>
          </a:p>
          <a:p>
            <a:pPr lvl="0"/>
            <a:r>
              <a:rPr lang="en-US" sz="2000" dirty="0">
                <a:latin typeface="Cooper Black" pitchFamily="18" charset="0"/>
              </a:rPr>
              <a:t> </a:t>
            </a:r>
            <a:r>
              <a:rPr lang="en-US" sz="2000" dirty="0" smtClean="0">
                <a:latin typeface="Cooper Black" pitchFamily="18" charset="0"/>
              </a:rPr>
              <a:t>3. 	RR  </a:t>
            </a:r>
            <a:r>
              <a:rPr lang="en-US" sz="2000" dirty="0">
                <a:latin typeface="Cooper Black" pitchFamily="18" charset="0"/>
              </a:rPr>
              <a:t>5-2011:  “De </a:t>
            </a:r>
            <a:r>
              <a:rPr lang="en-US" sz="2000" dirty="0" err="1">
                <a:latin typeface="Cooper Black" pitchFamily="18" charset="0"/>
              </a:rPr>
              <a:t>Minimis</a:t>
            </a:r>
            <a:r>
              <a:rPr lang="en-US" sz="2000" dirty="0">
                <a:latin typeface="Cooper Black" pitchFamily="18" charset="0"/>
              </a:rPr>
              <a:t> Benefits” Not subject to income tax and withholding tax.  The following are considered “de </a:t>
            </a:r>
            <a:r>
              <a:rPr lang="en-US" sz="2000" dirty="0" err="1">
                <a:latin typeface="Cooper Black" pitchFamily="18" charset="0"/>
              </a:rPr>
              <a:t>minimis</a:t>
            </a:r>
            <a:r>
              <a:rPr lang="en-US" sz="2000" dirty="0">
                <a:latin typeface="Cooper Black" pitchFamily="18" charset="0"/>
              </a:rPr>
              <a:t> benefits”:</a:t>
            </a:r>
          </a:p>
          <a:p>
            <a:pPr marL="457200" lvl="0" indent="280988">
              <a:buFont typeface="+mj-lt"/>
              <a:buAutoNum type="alphaLcPeriod"/>
            </a:pPr>
            <a:r>
              <a:rPr lang="en-US" sz="2000" dirty="0" smtClean="0">
                <a:latin typeface="Cooper Black" pitchFamily="18" charset="0"/>
              </a:rPr>
              <a:t>	Monetized </a:t>
            </a:r>
            <a:r>
              <a:rPr lang="en-US" sz="2000" dirty="0">
                <a:latin typeface="Cooper Black" pitchFamily="18" charset="0"/>
              </a:rPr>
              <a:t>vacation leave credits of private </a:t>
            </a:r>
            <a:r>
              <a:rPr lang="en-US" sz="2000" dirty="0" smtClean="0">
                <a:latin typeface="Cooper Black" pitchFamily="18" charset="0"/>
              </a:rPr>
              <a:t>    	employees </a:t>
            </a:r>
            <a:r>
              <a:rPr lang="en-US" sz="2000" dirty="0">
                <a:latin typeface="Cooper Black" pitchFamily="18" charset="0"/>
              </a:rPr>
              <a:t>not exceeding ten (10) days during the </a:t>
            </a:r>
            <a:r>
              <a:rPr lang="en-US" sz="2000" dirty="0" smtClean="0">
                <a:latin typeface="Cooper Black" pitchFamily="18" charset="0"/>
              </a:rPr>
              <a:t>	year;</a:t>
            </a:r>
          </a:p>
          <a:p>
            <a:pPr marL="457200" lvl="0" indent="280988">
              <a:buFont typeface="+mj-lt"/>
              <a:buAutoNum type="alphaLcPeriod"/>
            </a:pPr>
            <a:endParaRPr lang="en-US" sz="2000" dirty="0">
              <a:latin typeface="Cooper Black" pitchFamily="18" charset="0"/>
            </a:endParaRPr>
          </a:p>
          <a:p>
            <a:pPr marL="457200" lvl="0" indent="280988">
              <a:buFont typeface="+mj-lt"/>
              <a:buAutoNum type="alphaLcPeriod"/>
            </a:pPr>
            <a:r>
              <a:rPr lang="en-US" sz="2000" dirty="0" smtClean="0">
                <a:latin typeface="Cooper Black" pitchFamily="18" charset="0"/>
              </a:rPr>
              <a:t>   Monetized </a:t>
            </a:r>
            <a:r>
              <a:rPr lang="en-US" sz="2000" dirty="0">
                <a:latin typeface="Cooper Black" pitchFamily="18" charset="0"/>
              </a:rPr>
              <a:t>value of vacation and sick leave credits </a:t>
            </a:r>
            <a:r>
              <a:rPr lang="en-US" sz="2000" dirty="0" smtClean="0">
                <a:latin typeface="Cooper Black" pitchFamily="18" charset="0"/>
              </a:rPr>
              <a:t>	paid </a:t>
            </a:r>
            <a:r>
              <a:rPr lang="en-US" sz="2000" dirty="0">
                <a:latin typeface="Cooper Black" pitchFamily="18" charset="0"/>
              </a:rPr>
              <a:t>to government officials and employees [see </a:t>
            </a:r>
            <a:r>
              <a:rPr lang="en-US" sz="2000" dirty="0" smtClean="0">
                <a:latin typeface="Cooper Black" pitchFamily="18" charset="0"/>
              </a:rPr>
              <a:t>	BIR </a:t>
            </a:r>
            <a:r>
              <a:rPr lang="en-US" sz="2000" dirty="0">
                <a:latin typeface="Cooper Black" pitchFamily="18" charset="0"/>
              </a:rPr>
              <a:t>Ruling DA(ECB-028) 859-2009 dated </a:t>
            </a:r>
            <a:r>
              <a:rPr lang="en-US" sz="2000" dirty="0" smtClean="0">
                <a:latin typeface="Cooper Black" pitchFamily="18" charset="0"/>
              </a:rPr>
              <a:t>	December </a:t>
            </a:r>
            <a:r>
              <a:rPr lang="en-US" sz="2000" dirty="0">
                <a:latin typeface="Cooper Black" pitchFamily="18" charset="0"/>
              </a:rPr>
              <a:t>28, 2009 which states:  “</a:t>
            </a:r>
            <a:r>
              <a:rPr lang="en-US" sz="2000" i="1" dirty="0">
                <a:latin typeface="Cooper Black" pitchFamily="18" charset="0"/>
              </a:rPr>
              <a:t>Thus, the </a:t>
            </a:r>
            <a:r>
              <a:rPr lang="en-US" sz="2000" i="1" dirty="0" smtClean="0">
                <a:latin typeface="Cooper Black" pitchFamily="18" charset="0"/>
              </a:rPr>
              <a:t>	monetized </a:t>
            </a:r>
            <a:r>
              <a:rPr lang="en-US" sz="2000" i="1" dirty="0">
                <a:latin typeface="Cooper Black" pitchFamily="18" charset="0"/>
              </a:rPr>
              <a:t>unused vacation leave credits of private </a:t>
            </a:r>
            <a:r>
              <a:rPr lang="en-US" sz="2000" i="1" dirty="0" smtClean="0">
                <a:latin typeface="Cooper Black" pitchFamily="18" charset="0"/>
              </a:rPr>
              <a:t>	employees </a:t>
            </a:r>
            <a:r>
              <a:rPr lang="en-US" sz="2000" i="1" dirty="0">
                <a:latin typeface="Cooper Black" pitchFamily="18" charset="0"/>
              </a:rPr>
              <a:t>is limited to ten (10) days while leave </a:t>
            </a:r>
            <a:r>
              <a:rPr lang="en-US" sz="2000" i="1" dirty="0" smtClean="0">
                <a:latin typeface="Cooper Black" pitchFamily="18" charset="0"/>
              </a:rPr>
              <a:t>	(</a:t>
            </a:r>
            <a:r>
              <a:rPr lang="en-US" sz="2000" i="1" dirty="0">
                <a:latin typeface="Cooper Black" pitchFamily="18" charset="0"/>
              </a:rPr>
              <a:t>sick and vacation) credits paid to government </a:t>
            </a:r>
            <a:r>
              <a:rPr lang="en-US" sz="2000" i="1" dirty="0" smtClean="0">
                <a:latin typeface="Cooper Black" pitchFamily="18" charset="0"/>
              </a:rPr>
              <a:t>	employees </a:t>
            </a:r>
            <a:r>
              <a:rPr lang="en-US" sz="2000" i="1" dirty="0">
                <a:latin typeface="Cooper Black" pitchFamily="18" charset="0"/>
              </a:rPr>
              <a:t>is not subject to limitation.</a:t>
            </a:r>
            <a:r>
              <a:rPr lang="en-US" sz="2000" dirty="0">
                <a:latin typeface="Cooper Black" pitchFamily="18" charset="0"/>
              </a:rPr>
              <a:t>”</a:t>
            </a:r>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60000"/>
                <a:lumOff val="4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304800" y="457200"/>
            <a:ext cx="8458200" cy="5324535"/>
          </a:xfrm>
          <a:prstGeom prst="rect">
            <a:avLst/>
          </a:prstGeom>
          <a:noFill/>
        </p:spPr>
        <p:txBody>
          <a:bodyPr wrap="square" rtlCol="0">
            <a:spAutoFit/>
          </a:bodyPr>
          <a:lstStyle/>
          <a:p>
            <a:pPr marL="457200" lvl="0"/>
            <a:r>
              <a:rPr lang="en-US" sz="2000" dirty="0" smtClean="0">
                <a:solidFill>
                  <a:srgbClr val="FFFF00"/>
                </a:solidFill>
                <a:latin typeface="Cooper Black" pitchFamily="18" charset="0"/>
              </a:rPr>
              <a:t>c. 	</a:t>
            </a:r>
            <a:r>
              <a:rPr lang="en-US" sz="2000" dirty="0" smtClean="0">
                <a:latin typeface="Cooper Black" pitchFamily="18" charset="0"/>
              </a:rPr>
              <a:t>Medical </a:t>
            </a:r>
            <a:r>
              <a:rPr lang="en-US" sz="2000" dirty="0">
                <a:latin typeface="Cooper Black" pitchFamily="18" charset="0"/>
              </a:rPr>
              <a:t>cash allowance to dependents of employees </a:t>
            </a:r>
            <a:r>
              <a:rPr lang="en-US" sz="2000" dirty="0" smtClean="0">
                <a:latin typeface="Cooper Black" pitchFamily="18" charset="0"/>
              </a:rPr>
              <a:t>not </a:t>
            </a:r>
          </a:p>
          <a:p>
            <a:pPr marL="457200" lvl="0" indent="-457200"/>
            <a:r>
              <a:rPr lang="en-US" sz="2000" dirty="0" smtClean="0">
                <a:latin typeface="Cooper Black" pitchFamily="18" charset="0"/>
              </a:rPr>
              <a:t>		exceeding </a:t>
            </a:r>
            <a:r>
              <a:rPr lang="en-US" sz="2000" dirty="0">
                <a:latin typeface="Cooper Black" pitchFamily="18" charset="0"/>
              </a:rPr>
              <a:t>P750.00 per employee per semester or P125.00 </a:t>
            </a:r>
            <a:r>
              <a:rPr lang="en-US" sz="2000" dirty="0" smtClean="0">
                <a:latin typeface="Cooper Black" pitchFamily="18" charset="0"/>
              </a:rPr>
              <a:t>	per month</a:t>
            </a:r>
            <a:r>
              <a:rPr lang="en-US" sz="2000" dirty="0">
                <a:latin typeface="Cooper Black" pitchFamily="18" charset="0"/>
              </a:rPr>
              <a:t>;</a:t>
            </a:r>
          </a:p>
          <a:p>
            <a:r>
              <a:rPr lang="en-US" sz="2000" dirty="0">
                <a:latin typeface="Cooper Black" pitchFamily="18" charset="0"/>
              </a:rPr>
              <a:t> </a:t>
            </a:r>
          </a:p>
          <a:p>
            <a:pPr marL="457200" lvl="0"/>
            <a:r>
              <a:rPr lang="en-US" sz="2000" dirty="0" smtClean="0">
                <a:latin typeface="Cooper Black" pitchFamily="18" charset="0"/>
              </a:rPr>
              <a:t>d. 	Rice </a:t>
            </a:r>
            <a:r>
              <a:rPr lang="en-US" sz="2000" dirty="0">
                <a:latin typeface="Cooper Black" pitchFamily="18" charset="0"/>
              </a:rPr>
              <a:t>subsidy of P1,500.00 or one (1) sack of 50 kg. rice </a:t>
            </a:r>
            <a:r>
              <a:rPr lang="en-US" sz="2000" dirty="0" smtClean="0">
                <a:latin typeface="Cooper Black" pitchFamily="18" charset="0"/>
              </a:rPr>
              <a:t>	per </a:t>
            </a:r>
            <a:r>
              <a:rPr lang="en-US" sz="2000" dirty="0">
                <a:latin typeface="Cooper Black" pitchFamily="18" charset="0"/>
              </a:rPr>
              <a:t>month amounting to not more than P1,500.00;</a:t>
            </a:r>
          </a:p>
          <a:p>
            <a:r>
              <a:rPr lang="en-US" sz="2000" dirty="0">
                <a:latin typeface="Cooper Black" pitchFamily="18" charset="0"/>
              </a:rPr>
              <a:t> </a:t>
            </a:r>
          </a:p>
          <a:p>
            <a:pPr marL="457200" lvl="0"/>
            <a:r>
              <a:rPr lang="en-US" sz="2000" dirty="0">
                <a:latin typeface="Cooper Black" pitchFamily="18" charset="0"/>
              </a:rPr>
              <a:t> </a:t>
            </a:r>
            <a:r>
              <a:rPr lang="en-US" sz="2000" dirty="0" smtClean="0">
                <a:latin typeface="Cooper Black" pitchFamily="18" charset="0"/>
              </a:rPr>
              <a:t>e.   Uniform </a:t>
            </a:r>
            <a:r>
              <a:rPr lang="en-US" sz="2000" dirty="0">
                <a:latin typeface="Cooper Black" pitchFamily="18" charset="0"/>
              </a:rPr>
              <a:t>and clothing allowance not exceeding P4,000.00 </a:t>
            </a:r>
            <a:r>
              <a:rPr lang="en-US" sz="2000" dirty="0" smtClean="0">
                <a:latin typeface="Cooper Black" pitchFamily="18" charset="0"/>
              </a:rPr>
              <a:t>	per </a:t>
            </a:r>
            <a:r>
              <a:rPr lang="en-US" sz="2000" dirty="0">
                <a:latin typeface="Cooper Black" pitchFamily="18" charset="0"/>
              </a:rPr>
              <a:t>annum;</a:t>
            </a:r>
          </a:p>
          <a:p>
            <a:r>
              <a:rPr lang="en-US" sz="2000" dirty="0">
                <a:latin typeface="Cooper Black" pitchFamily="18" charset="0"/>
              </a:rPr>
              <a:t> </a:t>
            </a:r>
          </a:p>
          <a:p>
            <a:pPr marL="457200" lvl="0"/>
            <a:r>
              <a:rPr lang="en-US" sz="2000" dirty="0">
                <a:latin typeface="Cooper Black" pitchFamily="18" charset="0"/>
              </a:rPr>
              <a:t> </a:t>
            </a:r>
            <a:r>
              <a:rPr lang="en-US" sz="2000" dirty="0" smtClean="0">
                <a:latin typeface="Cooper Black" pitchFamily="18" charset="0"/>
              </a:rPr>
              <a:t>f. 	Actual </a:t>
            </a:r>
            <a:r>
              <a:rPr lang="en-US" sz="2000" dirty="0">
                <a:latin typeface="Cooper Black" pitchFamily="18" charset="0"/>
              </a:rPr>
              <a:t>medical assistance, e. g. medical allowance to </a:t>
            </a:r>
            <a:r>
              <a:rPr lang="en-US" sz="2000" dirty="0" smtClean="0">
                <a:latin typeface="Cooper Black" pitchFamily="18" charset="0"/>
              </a:rPr>
              <a:t>	cover </a:t>
            </a:r>
            <a:r>
              <a:rPr lang="en-US" sz="2000" dirty="0">
                <a:latin typeface="Cooper Black" pitchFamily="18" charset="0"/>
              </a:rPr>
              <a:t>medical and healthcare needs, annual </a:t>
            </a:r>
            <a:r>
              <a:rPr lang="en-US" sz="2000" dirty="0" smtClean="0">
                <a:latin typeface="Cooper Black" pitchFamily="18" charset="0"/>
              </a:rPr>
              <a:t>	medical/executive </a:t>
            </a:r>
            <a:r>
              <a:rPr lang="en-US" sz="2000" dirty="0">
                <a:latin typeface="Cooper Black" pitchFamily="18" charset="0"/>
              </a:rPr>
              <a:t>check-up, maternity assistance and </a:t>
            </a:r>
            <a:r>
              <a:rPr lang="en-US" sz="2000" dirty="0" smtClean="0">
                <a:latin typeface="Cooper Black" pitchFamily="18" charset="0"/>
              </a:rPr>
              <a:t>	routing </a:t>
            </a:r>
            <a:r>
              <a:rPr lang="en-US" sz="2000" dirty="0">
                <a:latin typeface="Cooper Black" pitchFamily="18" charset="0"/>
              </a:rPr>
              <a:t>consultations, not exceeding P10,000 per annum;</a:t>
            </a:r>
          </a:p>
          <a:p>
            <a:r>
              <a:rPr lang="en-US" sz="2000" dirty="0">
                <a:latin typeface="Cooper Black" pitchFamily="18" charset="0"/>
              </a:rPr>
              <a:t> </a:t>
            </a:r>
          </a:p>
          <a:p>
            <a:pPr marL="457200" lvl="0"/>
            <a:r>
              <a:rPr lang="en-US" sz="2000" dirty="0">
                <a:latin typeface="Cooper Black" pitchFamily="18" charset="0"/>
              </a:rPr>
              <a:t> </a:t>
            </a:r>
            <a:r>
              <a:rPr lang="en-US" sz="2000" dirty="0" smtClean="0">
                <a:latin typeface="Cooper Black" pitchFamily="18" charset="0"/>
              </a:rPr>
              <a:t>g. 	Laundry </a:t>
            </a:r>
            <a:r>
              <a:rPr lang="en-US" sz="2000" dirty="0">
                <a:latin typeface="Cooper Black" pitchFamily="18" charset="0"/>
              </a:rPr>
              <a:t>allowance not exceeding P300 per month;</a:t>
            </a:r>
          </a:p>
          <a:p>
            <a:r>
              <a:rPr lang="en-US" sz="2000" dirty="0">
                <a:latin typeface="Cooper Black" pitchFamily="18" charset="0"/>
              </a:rPr>
              <a:t>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5324535"/>
          </a:xfrm>
          <a:prstGeom prst="rect">
            <a:avLst/>
          </a:prstGeom>
          <a:noFill/>
        </p:spPr>
        <p:txBody>
          <a:bodyPr wrap="square" rtlCol="0">
            <a:spAutoFit/>
          </a:bodyPr>
          <a:lstStyle/>
          <a:p>
            <a:pPr marL="515938" lvl="0" indent="-398463"/>
            <a:r>
              <a:rPr lang="en-US" sz="2000" dirty="0" smtClean="0">
                <a:solidFill>
                  <a:srgbClr val="FFFF00"/>
                </a:solidFill>
                <a:latin typeface="Cooper Black" pitchFamily="18" charset="0"/>
              </a:rPr>
              <a:t>h. 	</a:t>
            </a:r>
            <a:r>
              <a:rPr lang="en-US" sz="2000" dirty="0" smtClean="0">
                <a:latin typeface="Cooper Black" pitchFamily="18" charset="0"/>
              </a:rPr>
              <a:t>Employees </a:t>
            </a:r>
            <a:r>
              <a:rPr lang="en-US" sz="2000" dirty="0">
                <a:latin typeface="Cooper Black" pitchFamily="18" charset="0"/>
              </a:rPr>
              <a:t>achievement awards, e.g. for length of </a:t>
            </a:r>
            <a:r>
              <a:rPr lang="en-US" sz="2000" dirty="0" smtClean="0">
                <a:latin typeface="Cooper Black" pitchFamily="18" charset="0"/>
              </a:rPr>
              <a:t>service </a:t>
            </a:r>
            <a:r>
              <a:rPr lang="en-US" sz="2000" dirty="0">
                <a:latin typeface="Cooper Black" pitchFamily="18" charset="0"/>
              </a:rPr>
              <a:t>or safety achieve, which must be in the form </a:t>
            </a:r>
            <a:r>
              <a:rPr lang="en-US" sz="2000" dirty="0" smtClean="0">
                <a:latin typeface="Cooper Black" pitchFamily="18" charset="0"/>
              </a:rPr>
              <a:t>	of </a:t>
            </a:r>
            <a:r>
              <a:rPr lang="en-US" sz="2000" dirty="0">
                <a:latin typeface="Cooper Black" pitchFamily="18" charset="0"/>
              </a:rPr>
              <a:t>a tangible personal property  other than cash or </a:t>
            </a:r>
            <a:r>
              <a:rPr lang="en-US" sz="2000" dirty="0" smtClean="0">
                <a:latin typeface="Cooper Black" pitchFamily="18" charset="0"/>
              </a:rPr>
              <a:t>gift </a:t>
            </a:r>
            <a:r>
              <a:rPr lang="en-US" sz="2000" dirty="0">
                <a:latin typeface="Cooper Black" pitchFamily="18" charset="0"/>
              </a:rPr>
              <a:t>certificate, with an annual monetary value not </a:t>
            </a:r>
            <a:r>
              <a:rPr lang="en-US" sz="2000" dirty="0" smtClean="0">
                <a:latin typeface="Cooper Black" pitchFamily="18" charset="0"/>
              </a:rPr>
              <a:t>exceeding </a:t>
            </a:r>
            <a:r>
              <a:rPr lang="en-US" sz="2000" dirty="0">
                <a:latin typeface="Cooper Black" pitchFamily="18" charset="0"/>
              </a:rPr>
              <a:t>P10,000 received by the employee under an </a:t>
            </a:r>
            <a:r>
              <a:rPr lang="en-US" sz="2000" dirty="0" smtClean="0">
                <a:latin typeface="Cooper Black" pitchFamily="18" charset="0"/>
              </a:rPr>
              <a:t>established </a:t>
            </a:r>
            <a:r>
              <a:rPr lang="en-US" sz="2000" dirty="0">
                <a:latin typeface="Cooper Black" pitchFamily="18" charset="0"/>
              </a:rPr>
              <a:t>written plan which does not </a:t>
            </a:r>
            <a:r>
              <a:rPr lang="en-US" sz="2000" dirty="0" smtClean="0">
                <a:latin typeface="Cooper Black" pitchFamily="18" charset="0"/>
              </a:rPr>
              <a:t>discriminate </a:t>
            </a:r>
            <a:r>
              <a:rPr lang="en-US" sz="2000" dirty="0">
                <a:latin typeface="Cooper Black" pitchFamily="18" charset="0"/>
              </a:rPr>
              <a:t>in favor of highly paid employees;</a:t>
            </a:r>
          </a:p>
          <a:p>
            <a:r>
              <a:rPr lang="en-US" sz="2000" dirty="0">
                <a:latin typeface="Cooper Black" pitchFamily="18" charset="0"/>
              </a:rPr>
              <a:t> </a:t>
            </a:r>
          </a:p>
          <a:p>
            <a:pPr lvl="0" indent="117475"/>
            <a:r>
              <a:rPr lang="en-US" sz="2000" dirty="0" err="1" smtClean="0">
                <a:latin typeface="Cooper Black" pitchFamily="18" charset="0"/>
              </a:rPr>
              <a:t>i</a:t>
            </a:r>
            <a:r>
              <a:rPr lang="en-US" sz="2000" dirty="0" smtClean="0">
                <a:latin typeface="Cooper Black" pitchFamily="18" charset="0"/>
              </a:rPr>
              <a:t>.    Gifts </a:t>
            </a:r>
            <a:r>
              <a:rPr lang="en-US" sz="2000" dirty="0">
                <a:latin typeface="Cooper Black" pitchFamily="18" charset="0"/>
              </a:rPr>
              <a:t>given during Christmas and </a:t>
            </a:r>
            <a:r>
              <a:rPr lang="en-US" sz="2000" dirty="0" err="1">
                <a:latin typeface="Cooper Black" pitchFamily="18" charset="0"/>
              </a:rPr>
              <a:t>anniversasry</a:t>
            </a:r>
            <a:r>
              <a:rPr lang="en-US" sz="2000" dirty="0">
                <a:latin typeface="Cooper Black" pitchFamily="18" charset="0"/>
              </a:rPr>
              <a:t>  </a:t>
            </a:r>
            <a:r>
              <a:rPr lang="en-US" sz="2000" dirty="0" smtClean="0">
                <a:latin typeface="Cooper Black" pitchFamily="18" charset="0"/>
              </a:rPr>
              <a:t>          </a:t>
            </a:r>
          </a:p>
          <a:p>
            <a:pPr lvl="0" indent="117475"/>
            <a:r>
              <a:rPr lang="en-US" sz="2000" dirty="0">
                <a:latin typeface="Cooper Black" pitchFamily="18" charset="0"/>
              </a:rPr>
              <a:t> </a:t>
            </a:r>
            <a:r>
              <a:rPr lang="en-US" sz="2000" dirty="0" smtClean="0">
                <a:latin typeface="Cooper Black" pitchFamily="18" charset="0"/>
              </a:rPr>
              <a:t>      celebrations </a:t>
            </a:r>
            <a:r>
              <a:rPr lang="en-US" sz="2000" dirty="0">
                <a:latin typeface="Cooper Black" pitchFamily="18" charset="0"/>
              </a:rPr>
              <a:t>not exceeding P5,000 per employee per </a:t>
            </a:r>
            <a:r>
              <a:rPr lang="en-US" sz="2000" dirty="0" smtClean="0">
                <a:latin typeface="Cooper Black" pitchFamily="18" charset="0"/>
              </a:rPr>
              <a:t>         </a:t>
            </a:r>
          </a:p>
          <a:p>
            <a:pPr lvl="0" indent="117475"/>
            <a:r>
              <a:rPr lang="en-US" sz="2000" dirty="0">
                <a:latin typeface="Cooper Black" pitchFamily="18" charset="0"/>
              </a:rPr>
              <a:t> </a:t>
            </a:r>
            <a:r>
              <a:rPr lang="en-US" sz="2000" dirty="0" smtClean="0">
                <a:latin typeface="Cooper Black" pitchFamily="18" charset="0"/>
              </a:rPr>
              <a:t>      annum</a:t>
            </a:r>
            <a:r>
              <a:rPr lang="en-US" sz="2000" dirty="0">
                <a:latin typeface="Cooper Black" pitchFamily="18" charset="0"/>
              </a:rPr>
              <a:t>;  and</a:t>
            </a:r>
          </a:p>
          <a:p>
            <a:r>
              <a:rPr lang="en-US" sz="2000" dirty="0">
                <a:latin typeface="Cooper Black" pitchFamily="18" charset="0"/>
              </a:rPr>
              <a:t> </a:t>
            </a:r>
          </a:p>
          <a:p>
            <a:pPr lvl="0" indent="117475" defTabSz="515938"/>
            <a:r>
              <a:rPr lang="en-US" sz="2000" dirty="0" smtClean="0">
                <a:latin typeface="Cooper Black" pitchFamily="18" charset="0"/>
              </a:rPr>
              <a:t>j. 	Daily </a:t>
            </a:r>
            <a:r>
              <a:rPr lang="en-US" sz="2000" dirty="0">
                <a:latin typeface="Cooper Black" pitchFamily="18" charset="0"/>
              </a:rPr>
              <a:t>meal allowance for overtime work and </a:t>
            </a:r>
            <a:r>
              <a:rPr lang="en-US" sz="2000" dirty="0" smtClean="0">
                <a:latin typeface="Cooper Black" pitchFamily="18" charset="0"/>
              </a:rPr>
              <a:t>	night/graveyard </a:t>
            </a:r>
            <a:r>
              <a:rPr lang="en-US" sz="2000" dirty="0">
                <a:latin typeface="Cooper Black" pitchFamily="18" charset="0"/>
              </a:rPr>
              <a:t>shift not exceeding twenty-five </a:t>
            </a:r>
            <a:r>
              <a:rPr lang="en-US" sz="2000" dirty="0" smtClean="0">
                <a:latin typeface="Cooper Black" pitchFamily="18" charset="0"/>
              </a:rPr>
              <a:t>	percent </a:t>
            </a:r>
            <a:r>
              <a:rPr lang="en-US" sz="2000" dirty="0">
                <a:latin typeface="Cooper Black" pitchFamily="18" charset="0"/>
              </a:rPr>
              <a:t>(25%) of the basic minimum wage on a per </a:t>
            </a:r>
            <a:r>
              <a:rPr lang="en-US" sz="2000" dirty="0" smtClean="0">
                <a:latin typeface="Cooper Black" pitchFamily="18" charset="0"/>
              </a:rPr>
              <a:t>	region </a:t>
            </a:r>
            <a:r>
              <a:rPr lang="en-US" sz="2000" dirty="0">
                <a:latin typeface="Cooper Black" pitchFamily="18" charset="0"/>
              </a:rPr>
              <a:t>basis.</a:t>
            </a:r>
          </a:p>
          <a:p>
            <a:endParaRPr lang="en-US" sz="2000" dirty="0">
              <a:solidFill>
                <a:srgbClr val="FFFF00"/>
              </a:solidFill>
              <a:latin typeface="Cooper Black" pitchFamily="18"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6555641"/>
          </a:xfrm>
          <a:prstGeom prst="rect">
            <a:avLst/>
          </a:prstGeom>
          <a:noFill/>
        </p:spPr>
        <p:txBody>
          <a:bodyPr wrap="square" rtlCol="0">
            <a:spAutoFit/>
          </a:bodyPr>
          <a:lstStyle/>
          <a:p>
            <a:r>
              <a:rPr lang="en-US" sz="2000" dirty="0" smtClean="0">
                <a:solidFill>
                  <a:srgbClr val="FF0000"/>
                </a:solidFill>
                <a:latin typeface="Cooper Black" pitchFamily="18" charset="0"/>
              </a:rPr>
              <a:t>	</a:t>
            </a:r>
            <a:r>
              <a:rPr lang="en-US" sz="2000" dirty="0" smtClean="0">
                <a:latin typeface="Cooper Black" pitchFamily="18" charset="0"/>
              </a:rPr>
              <a:t>NOTE</a:t>
            </a:r>
            <a:r>
              <a:rPr lang="en-US" sz="2000" dirty="0">
                <a:latin typeface="Cooper Black" pitchFamily="18" charset="0"/>
              </a:rPr>
              <a:t>:  </a:t>
            </a:r>
            <a:r>
              <a:rPr lang="en-US" sz="2000" i="1" dirty="0">
                <a:latin typeface="Cooper Black" pitchFamily="18" charset="0"/>
              </a:rPr>
              <a:t>All other benefits given by employers which are </a:t>
            </a:r>
            <a:r>
              <a:rPr lang="en-US" sz="2000" i="1" dirty="0" smtClean="0">
                <a:latin typeface="Cooper Black" pitchFamily="18" charset="0"/>
              </a:rPr>
              <a:t>	not </a:t>
            </a:r>
            <a:r>
              <a:rPr lang="en-US" sz="2000" i="1" dirty="0">
                <a:latin typeface="Cooper Black" pitchFamily="18" charset="0"/>
              </a:rPr>
              <a:t>included in the above enumeration shall not be </a:t>
            </a:r>
            <a:r>
              <a:rPr lang="en-US" sz="2000" i="1" dirty="0" smtClean="0">
                <a:latin typeface="Cooper Black" pitchFamily="18" charset="0"/>
              </a:rPr>
              <a:t>	considered </a:t>
            </a:r>
            <a:r>
              <a:rPr lang="en-US" sz="2000" i="1" dirty="0">
                <a:latin typeface="Cooper Black" pitchFamily="18" charset="0"/>
              </a:rPr>
              <a:t>“de </a:t>
            </a:r>
            <a:r>
              <a:rPr lang="en-US" sz="2000" i="1" dirty="0" err="1">
                <a:latin typeface="Cooper Black" pitchFamily="18" charset="0"/>
              </a:rPr>
              <a:t>minimis</a:t>
            </a:r>
            <a:r>
              <a:rPr lang="en-US" sz="2000" i="1" dirty="0">
                <a:latin typeface="Cooper Black" pitchFamily="18" charset="0"/>
              </a:rPr>
              <a:t>” benefits, and hence, shall be </a:t>
            </a:r>
            <a:r>
              <a:rPr lang="en-US" sz="2000" i="1" dirty="0" smtClean="0">
                <a:latin typeface="Cooper Black" pitchFamily="18" charset="0"/>
              </a:rPr>
              <a:t>	subject </a:t>
            </a:r>
            <a:r>
              <a:rPr lang="en-US" sz="2000" i="1" dirty="0">
                <a:latin typeface="Cooper Black" pitchFamily="18" charset="0"/>
              </a:rPr>
              <a:t>to income tax as well as withholding tax on </a:t>
            </a:r>
            <a:r>
              <a:rPr lang="en-US" sz="2000" i="1" dirty="0" smtClean="0">
                <a:latin typeface="Cooper Black" pitchFamily="18" charset="0"/>
              </a:rPr>
              <a:t>	compensation </a:t>
            </a:r>
            <a:r>
              <a:rPr lang="en-US" sz="2000" i="1" dirty="0">
                <a:latin typeface="Cooper Black" pitchFamily="18" charset="0"/>
              </a:rPr>
              <a:t>income.</a:t>
            </a:r>
            <a:endParaRPr lang="en-US" sz="2000" dirty="0">
              <a:latin typeface="Cooper Black" pitchFamily="18" charset="0"/>
            </a:endParaRPr>
          </a:p>
          <a:p>
            <a:r>
              <a:rPr lang="en-US" sz="2000" i="1" dirty="0">
                <a:latin typeface="Cooper Black" pitchFamily="18" charset="0"/>
              </a:rPr>
              <a:t> </a:t>
            </a:r>
            <a:endParaRPr lang="en-US" sz="2000" dirty="0">
              <a:latin typeface="Cooper Black" pitchFamily="18" charset="0"/>
            </a:endParaRPr>
          </a:p>
          <a:p>
            <a:pPr marL="339725" indent="-339725"/>
            <a:r>
              <a:rPr lang="en-US" sz="2000" dirty="0" smtClean="0">
                <a:latin typeface="Cooper Black" pitchFamily="18" charset="0"/>
              </a:rPr>
              <a:t>4</a:t>
            </a:r>
            <a:r>
              <a:rPr lang="en-US" sz="2000" dirty="0">
                <a:latin typeface="Cooper Black" pitchFamily="18" charset="0"/>
              </a:rPr>
              <a:t>.  </a:t>
            </a:r>
            <a:r>
              <a:rPr lang="en-US" sz="2000" dirty="0" smtClean="0">
                <a:latin typeface="Cooper Black" pitchFamily="18" charset="0"/>
              </a:rPr>
              <a:t>Revenue </a:t>
            </a:r>
            <a:r>
              <a:rPr lang="en-US" sz="2000" dirty="0">
                <a:latin typeface="Cooper Black" pitchFamily="18" charset="0"/>
              </a:rPr>
              <a:t>Memorandum Circular (RMC) No. 21-2011:    Additional COLA for Minimum Wage Earners (MWE) in the NCR.  Statutory Minimum Wage (SMW) in the NCR is now P426.00/day pursuant to Wage Order No. NCR 16.  Thus, MWEs in NCR receiving the said SMW, holiday pay, overtime pay, hazard pay and night shift differential shall be exempt from income tax and withholding tax.</a:t>
            </a:r>
          </a:p>
          <a:p>
            <a:r>
              <a:rPr lang="en-US" sz="2000" dirty="0">
                <a:latin typeface="Cooper Black" pitchFamily="18" charset="0"/>
              </a:rPr>
              <a:t> </a:t>
            </a:r>
          </a:p>
          <a:p>
            <a:pPr marL="280988" indent="-280988"/>
            <a:r>
              <a:rPr lang="en-US" sz="2000" dirty="0">
                <a:latin typeface="Cooper Black" pitchFamily="18" charset="0"/>
              </a:rPr>
              <a:t>5. RMC 28-2010 :  Circularized RA 10026 “An Act Granting Income Tax Exemption to Local Water Districts by Amending Section 27(C) of the NIRC of 1997,  as amended, and adding Section 289-A to the Tax Code (Support for Local Water Districts).  Became subject to income tax is PAGCOR which was previously not subject to income tax pursuant to RA 9337</a:t>
            </a:r>
            <a:r>
              <a:rPr lang="en-US" sz="2000" dirty="0" smtClean="0">
                <a:latin typeface="Cooper Black" pitchFamily="18" charset="0"/>
              </a:rPr>
              <a:t>.</a:t>
            </a:r>
            <a:endParaRPr lang="en-US" sz="2000" dirty="0">
              <a:latin typeface="Cooper Black" pitchFamily="18"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5940088"/>
          </a:xfrm>
          <a:prstGeom prst="rect">
            <a:avLst/>
          </a:prstGeom>
          <a:noFill/>
        </p:spPr>
        <p:txBody>
          <a:bodyPr wrap="square" rtlCol="0">
            <a:spAutoFit/>
          </a:bodyPr>
          <a:lstStyle/>
          <a:p>
            <a:pPr lvl="0"/>
            <a:r>
              <a:rPr lang="en-US" sz="2000" dirty="0">
                <a:solidFill>
                  <a:schemeClr val="bg1"/>
                </a:solidFill>
                <a:latin typeface="Cooper Black" pitchFamily="18" charset="0"/>
              </a:rPr>
              <a:t> </a:t>
            </a:r>
            <a:r>
              <a:rPr lang="en-US" sz="2000" dirty="0" smtClean="0">
                <a:solidFill>
                  <a:schemeClr val="bg1"/>
                </a:solidFill>
                <a:latin typeface="Cooper Black" pitchFamily="18" charset="0"/>
              </a:rPr>
              <a:t>6. 	</a:t>
            </a:r>
            <a:r>
              <a:rPr lang="en-US" sz="2000" dirty="0" smtClean="0">
                <a:latin typeface="Cooper Black" pitchFamily="18" charset="0"/>
              </a:rPr>
              <a:t>RMC </a:t>
            </a:r>
            <a:r>
              <a:rPr lang="en-US" sz="2000" dirty="0">
                <a:latin typeface="Cooper Black" pitchFamily="18" charset="0"/>
              </a:rPr>
              <a:t>No. 21-2010 :  Reiteration of the  applicable </a:t>
            </a:r>
            <a:r>
              <a:rPr lang="en-US" sz="2000" dirty="0" smtClean="0">
                <a:latin typeface="Cooper Black" pitchFamily="18" charset="0"/>
              </a:rPr>
              <a:t>	penalties </a:t>
            </a:r>
            <a:r>
              <a:rPr lang="en-US" sz="2000" dirty="0">
                <a:latin typeface="Cooper Black" pitchFamily="18" charset="0"/>
              </a:rPr>
              <a:t>for employers who fail to withhold, remit, do </a:t>
            </a:r>
            <a:r>
              <a:rPr lang="en-US" sz="2000" dirty="0" smtClean="0">
                <a:latin typeface="Cooper Black" pitchFamily="18" charset="0"/>
              </a:rPr>
              <a:t>	the </a:t>
            </a:r>
            <a:r>
              <a:rPr lang="en-US" sz="2000" dirty="0">
                <a:latin typeface="Cooper Black" pitchFamily="18" charset="0"/>
              </a:rPr>
              <a:t>year-end adjustment and refund excess taxes </a:t>
            </a:r>
            <a:r>
              <a:rPr lang="en-US" sz="2000" dirty="0" smtClean="0">
                <a:latin typeface="Cooper Black" pitchFamily="18" charset="0"/>
              </a:rPr>
              <a:t>	withheld </a:t>
            </a:r>
            <a:r>
              <a:rPr lang="en-US" sz="2000" dirty="0">
                <a:latin typeface="Cooper Black" pitchFamily="18" charset="0"/>
              </a:rPr>
              <a:t>to employees</a:t>
            </a:r>
          </a:p>
          <a:p>
            <a:r>
              <a:rPr lang="en-US" sz="2000" dirty="0">
                <a:latin typeface="Cooper Black" pitchFamily="18" charset="0"/>
              </a:rPr>
              <a:t> </a:t>
            </a:r>
          </a:p>
          <a:p>
            <a:pPr lvl="0"/>
            <a:r>
              <a:rPr lang="en-US" sz="2000" dirty="0">
                <a:latin typeface="Cooper Black" pitchFamily="18" charset="0"/>
              </a:rPr>
              <a:t> </a:t>
            </a:r>
            <a:r>
              <a:rPr lang="en-US" sz="2000" dirty="0" smtClean="0">
                <a:latin typeface="Cooper Black" pitchFamily="18" charset="0"/>
              </a:rPr>
              <a:t>7. 	Unnumbered </a:t>
            </a:r>
            <a:r>
              <a:rPr lang="en-US" sz="2000" dirty="0">
                <a:latin typeface="Cooper Black" pitchFamily="18" charset="0"/>
              </a:rPr>
              <a:t>memorandum of the Commissioner dated </a:t>
            </a:r>
            <a:r>
              <a:rPr lang="en-US" sz="2000" dirty="0" smtClean="0">
                <a:latin typeface="Cooper Black" pitchFamily="18" charset="0"/>
              </a:rPr>
              <a:t>	May </a:t>
            </a:r>
            <a:r>
              <a:rPr lang="en-US" sz="2000" dirty="0">
                <a:latin typeface="Cooper Black" pitchFamily="18" charset="0"/>
              </a:rPr>
              <a:t>26, 2011:  Reiteration that BIR shall no longer </a:t>
            </a:r>
            <a:r>
              <a:rPr lang="en-US" sz="2000" dirty="0" smtClean="0">
                <a:latin typeface="Cooper Black" pitchFamily="18" charset="0"/>
              </a:rPr>
              <a:t>	process </a:t>
            </a:r>
            <a:r>
              <a:rPr lang="en-US" sz="2000" dirty="0">
                <a:latin typeface="Cooper Black" pitchFamily="18" charset="0"/>
              </a:rPr>
              <a:t>any claim for tax refund of employees and </a:t>
            </a:r>
            <a:r>
              <a:rPr lang="en-US" sz="2000" dirty="0" smtClean="0">
                <a:latin typeface="Cooper Black" pitchFamily="18" charset="0"/>
              </a:rPr>
              <a:t>	RDOs </a:t>
            </a:r>
            <a:r>
              <a:rPr lang="en-US" sz="2000" dirty="0">
                <a:latin typeface="Cooper Black" pitchFamily="18" charset="0"/>
              </a:rPr>
              <a:t>to remind employers to strictly comply with the </a:t>
            </a:r>
            <a:r>
              <a:rPr lang="en-US" sz="2000" dirty="0" smtClean="0">
                <a:latin typeface="Cooper Black" pitchFamily="18" charset="0"/>
              </a:rPr>
              <a:t>	year-end </a:t>
            </a:r>
            <a:r>
              <a:rPr lang="en-US" sz="2000" dirty="0">
                <a:latin typeface="Cooper Black" pitchFamily="18" charset="0"/>
              </a:rPr>
              <a:t>adjustment (tax due equals tax withheld)</a:t>
            </a:r>
          </a:p>
          <a:p>
            <a:r>
              <a:rPr lang="en-US" sz="2000" dirty="0">
                <a:latin typeface="Cooper Black" pitchFamily="18" charset="0"/>
              </a:rPr>
              <a:t> </a:t>
            </a:r>
          </a:p>
          <a:p>
            <a:pPr lvl="0"/>
            <a:r>
              <a:rPr lang="en-US" sz="2000" dirty="0">
                <a:latin typeface="Cooper Black" pitchFamily="18" charset="0"/>
              </a:rPr>
              <a:t> </a:t>
            </a:r>
            <a:r>
              <a:rPr lang="en-US" sz="2000" dirty="0" smtClean="0">
                <a:latin typeface="Cooper Black" pitchFamily="18" charset="0"/>
              </a:rPr>
              <a:t>8. 	RMC </a:t>
            </a:r>
            <a:r>
              <a:rPr lang="en-US" sz="2000" dirty="0">
                <a:latin typeface="Cooper Black" pitchFamily="18" charset="0"/>
              </a:rPr>
              <a:t>27-2011 (undated) :  Revokes previously issued </a:t>
            </a:r>
            <a:r>
              <a:rPr lang="en-US" sz="2000" dirty="0" smtClean="0">
                <a:latin typeface="Cooper Black" pitchFamily="18" charset="0"/>
              </a:rPr>
              <a:t>	rulings </a:t>
            </a:r>
            <a:r>
              <a:rPr lang="en-US" sz="2000" dirty="0">
                <a:latin typeface="Cooper Black" pitchFamily="18" charset="0"/>
              </a:rPr>
              <a:t>stating that all contributions to SSS, GSIS, </a:t>
            </a:r>
            <a:r>
              <a:rPr lang="en-US" sz="2000" dirty="0" smtClean="0">
                <a:latin typeface="Cooper Black" pitchFamily="18" charset="0"/>
              </a:rPr>
              <a:t>	Medicare </a:t>
            </a:r>
            <a:r>
              <a:rPr lang="en-US" sz="2000" dirty="0">
                <a:latin typeface="Cooper Black" pitchFamily="18" charset="0"/>
              </a:rPr>
              <a:t>and </a:t>
            </a:r>
            <a:r>
              <a:rPr lang="en-US" sz="2000" dirty="0" err="1">
                <a:latin typeface="Cooper Black" pitchFamily="18" charset="0"/>
              </a:rPr>
              <a:t>Philhealth</a:t>
            </a:r>
            <a:r>
              <a:rPr lang="en-US" sz="2000" dirty="0">
                <a:latin typeface="Cooper Black" pitchFamily="18" charset="0"/>
              </a:rPr>
              <a:t> are non-taxable.  “The </a:t>
            </a:r>
            <a:r>
              <a:rPr lang="en-US" sz="2000" dirty="0" smtClean="0">
                <a:latin typeface="Cooper Black" pitchFamily="18" charset="0"/>
              </a:rPr>
              <a:t>non-	taxable </a:t>
            </a:r>
            <a:r>
              <a:rPr lang="en-US" sz="2000" dirty="0">
                <a:latin typeface="Cooper Black" pitchFamily="18" charset="0"/>
              </a:rPr>
              <a:t>contributions to these government offices </a:t>
            </a:r>
            <a:r>
              <a:rPr lang="en-US" sz="2000" dirty="0" smtClean="0">
                <a:latin typeface="Cooper Black" pitchFamily="18" charset="0"/>
              </a:rPr>
              <a:t>	cover </a:t>
            </a:r>
            <a:r>
              <a:rPr lang="en-US" sz="2000" dirty="0">
                <a:latin typeface="Cooper Black" pitchFamily="18" charset="0"/>
              </a:rPr>
              <a:t>only the mandatory contributions and all other </a:t>
            </a:r>
            <a:r>
              <a:rPr lang="en-US" sz="2000" dirty="0" smtClean="0">
                <a:latin typeface="Cooper Black" pitchFamily="18" charset="0"/>
              </a:rPr>
              <a:t>	voluntary </a:t>
            </a:r>
            <a:r>
              <a:rPr lang="en-US" sz="2000" dirty="0">
                <a:latin typeface="Cooper Black" pitchFamily="18" charset="0"/>
              </a:rPr>
              <a:t>contributions in excess of what the law </a:t>
            </a:r>
            <a:r>
              <a:rPr lang="en-US" sz="2000" dirty="0" smtClean="0">
                <a:latin typeface="Cooper Black" pitchFamily="18" charset="0"/>
              </a:rPr>
              <a:t>	allows </a:t>
            </a:r>
            <a:r>
              <a:rPr lang="en-US" sz="2000" dirty="0">
                <a:latin typeface="Cooper Black" pitchFamily="18" charset="0"/>
              </a:rPr>
              <a:t>are subject to income tax and withholding tax.</a:t>
            </a:r>
          </a:p>
          <a:p>
            <a:r>
              <a:rPr lang="en-US" sz="2000" dirty="0">
                <a:latin typeface="Cooper Black" pitchFamily="18" charset="0"/>
              </a:rPr>
              <a:t>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686800" cy="6247864"/>
          </a:xfrm>
          <a:prstGeom prst="rect">
            <a:avLst/>
          </a:prstGeom>
          <a:noFill/>
        </p:spPr>
        <p:txBody>
          <a:bodyPr wrap="square" rtlCol="0">
            <a:spAutoFit/>
          </a:bodyPr>
          <a:lstStyle/>
          <a:p>
            <a:pPr lvl="0"/>
            <a:r>
              <a:rPr lang="en-US" sz="2000" dirty="0" smtClean="0">
                <a:solidFill>
                  <a:schemeClr val="bg1"/>
                </a:solidFill>
                <a:latin typeface="Cooper Black" pitchFamily="18" charset="0"/>
              </a:rPr>
              <a:t>9. 	</a:t>
            </a:r>
            <a:r>
              <a:rPr lang="en-US" sz="2000" dirty="0" smtClean="0">
                <a:latin typeface="Cooper Black" pitchFamily="18" charset="0"/>
              </a:rPr>
              <a:t>RMC </a:t>
            </a:r>
            <a:r>
              <a:rPr lang="en-US" sz="2000" dirty="0">
                <a:latin typeface="Cooper Black" pitchFamily="18" charset="0"/>
              </a:rPr>
              <a:t>53-2011 dated November 4, 2011 :  </a:t>
            </a:r>
            <a:r>
              <a:rPr lang="en-US" sz="2000" dirty="0" err="1">
                <a:latin typeface="Cooper Black" pitchFamily="18" charset="0"/>
              </a:rPr>
              <a:t>Effectivity</a:t>
            </a:r>
            <a:r>
              <a:rPr lang="en-US" sz="2000" dirty="0">
                <a:latin typeface="Cooper Black" pitchFamily="18" charset="0"/>
              </a:rPr>
              <a:t> of </a:t>
            </a:r>
            <a:r>
              <a:rPr lang="en-US" sz="2000" dirty="0" smtClean="0">
                <a:latin typeface="Cooper Black" pitchFamily="18" charset="0"/>
              </a:rPr>
              <a:t>	the </a:t>
            </a:r>
            <a:r>
              <a:rPr lang="en-US" sz="2000" dirty="0">
                <a:latin typeface="Cooper Black" pitchFamily="18" charset="0"/>
              </a:rPr>
              <a:t>taxability of voluntary contributions to SSS, </a:t>
            </a:r>
            <a:r>
              <a:rPr lang="en-US" sz="2000" dirty="0" smtClean="0">
                <a:latin typeface="Cooper Black" pitchFamily="18" charset="0"/>
              </a:rPr>
              <a:t>	GSIS</a:t>
            </a:r>
            <a:r>
              <a:rPr lang="en-US" sz="2000" dirty="0">
                <a:latin typeface="Cooper Black" pitchFamily="18" charset="0"/>
              </a:rPr>
              <a:t>, </a:t>
            </a:r>
            <a:r>
              <a:rPr lang="en-US" sz="2000" dirty="0" smtClean="0">
                <a:latin typeface="Cooper Black" pitchFamily="18" charset="0"/>
              </a:rPr>
              <a:t>	</a:t>
            </a:r>
            <a:r>
              <a:rPr lang="en-US" sz="2000" dirty="0" err="1" smtClean="0">
                <a:latin typeface="Cooper Black" pitchFamily="18" charset="0"/>
              </a:rPr>
              <a:t>Philhealth</a:t>
            </a:r>
            <a:r>
              <a:rPr lang="en-US" sz="2000" dirty="0" smtClean="0">
                <a:latin typeface="Cooper Black" pitchFamily="18" charset="0"/>
              </a:rPr>
              <a:t> </a:t>
            </a:r>
            <a:r>
              <a:rPr lang="en-US" sz="2000" dirty="0">
                <a:latin typeface="Cooper Black" pitchFamily="18" charset="0"/>
              </a:rPr>
              <a:t>and </a:t>
            </a:r>
            <a:r>
              <a:rPr lang="en-US" sz="2000" dirty="0" err="1">
                <a:latin typeface="Cooper Black" pitchFamily="18" charset="0"/>
              </a:rPr>
              <a:t>Pag-ibig</a:t>
            </a:r>
            <a:r>
              <a:rPr lang="en-US" sz="2000" dirty="0">
                <a:latin typeface="Cooper Black" pitchFamily="18" charset="0"/>
              </a:rPr>
              <a:t> is July 1, 2011.</a:t>
            </a:r>
          </a:p>
          <a:p>
            <a:r>
              <a:rPr lang="en-US" sz="2000" dirty="0">
                <a:latin typeface="Cooper Black" pitchFamily="18" charset="0"/>
              </a:rPr>
              <a:t> </a:t>
            </a:r>
          </a:p>
          <a:p>
            <a:pPr lvl="0"/>
            <a:r>
              <a:rPr lang="en-US" sz="2000" dirty="0">
                <a:latin typeface="Cooper Black" pitchFamily="18" charset="0"/>
              </a:rPr>
              <a:t> </a:t>
            </a:r>
            <a:r>
              <a:rPr lang="en-US" sz="2000" dirty="0" smtClean="0">
                <a:latin typeface="Cooper Black" pitchFamily="18" charset="0"/>
              </a:rPr>
              <a:t>10.        Revenue Regulations No. 16-2011 dated Oct. 27, 2011:  	Increased the amounts for </a:t>
            </a:r>
            <a:r>
              <a:rPr lang="en-US" sz="2000" u="sng" dirty="0" smtClean="0">
                <a:latin typeface="Cooper Black" pitchFamily="18" charset="0"/>
              </a:rPr>
              <a:t>sale of residential lot</a:t>
            </a:r>
            <a:r>
              <a:rPr lang="en-US" sz="2000" dirty="0" smtClean="0">
                <a:latin typeface="Cooper Black" pitchFamily="18" charset="0"/>
              </a:rPr>
              <a:t> , </a:t>
            </a:r>
            <a:r>
              <a:rPr lang="en-US" sz="2000" u="sng" dirty="0" smtClean="0">
                <a:latin typeface="Cooper Black" pitchFamily="18" charset="0"/>
              </a:rPr>
              <a:t>sale of</a:t>
            </a:r>
            <a:r>
              <a:rPr lang="en-US" sz="2000" dirty="0" smtClean="0">
                <a:latin typeface="Cooper Black" pitchFamily="18" charset="0"/>
              </a:rPr>
              <a:t> 	</a:t>
            </a:r>
            <a:r>
              <a:rPr lang="en-US" sz="2000" u="sng" dirty="0" smtClean="0">
                <a:latin typeface="Cooper Black" pitchFamily="18" charset="0"/>
              </a:rPr>
              <a:t>house and  lot </a:t>
            </a:r>
            <a:r>
              <a:rPr lang="en-US" sz="2000" dirty="0" smtClean="0">
                <a:latin typeface="Cooper Black" pitchFamily="18" charset="0"/>
              </a:rPr>
              <a:t>, </a:t>
            </a:r>
            <a:r>
              <a:rPr lang="en-US" sz="2000" u="sng" dirty="0" smtClean="0">
                <a:latin typeface="Cooper Black" pitchFamily="18" charset="0"/>
              </a:rPr>
              <a:t>lease of residential unit </a:t>
            </a:r>
            <a:r>
              <a:rPr lang="en-US" sz="2000" dirty="0" smtClean="0">
                <a:latin typeface="Cooper Black" pitchFamily="18" charset="0"/>
              </a:rPr>
              <a:t>and </a:t>
            </a:r>
            <a:r>
              <a:rPr lang="en-US" sz="2000" u="sng" dirty="0" smtClean="0">
                <a:latin typeface="Cooper Black" pitchFamily="18" charset="0"/>
              </a:rPr>
              <a:t>sale or lease of </a:t>
            </a:r>
            <a:r>
              <a:rPr lang="en-US" sz="2000" dirty="0" smtClean="0">
                <a:latin typeface="Cooper Black" pitchFamily="18" charset="0"/>
              </a:rPr>
              <a:t>	</a:t>
            </a:r>
            <a:r>
              <a:rPr lang="en-US" sz="2000" u="sng" dirty="0" smtClean="0">
                <a:latin typeface="Cooper Black" pitchFamily="18" charset="0"/>
              </a:rPr>
              <a:t>goods or properties or performance of services</a:t>
            </a:r>
            <a:r>
              <a:rPr lang="en-US" sz="2000" dirty="0" smtClean="0">
                <a:latin typeface="Cooper Black" pitchFamily="18" charset="0"/>
              </a:rPr>
              <a:t> (2005), as 	follows:</a:t>
            </a:r>
            <a:r>
              <a:rPr lang="en-US" sz="2000" u="sng" dirty="0" smtClean="0">
                <a:latin typeface="Cooper Black" pitchFamily="18" charset="0"/>
              </a:rPr>
              <a:t> </a:t>
            </a:r>
            <a:r>
              <a:rPr lang="en-US" sz="2000" dirty="0" smtClean="0">
                <a:latin typeface="Cooper Black" pitchFamily="18" charset="0"/>
              </a:rPr>
              <a:t> 	</a:t>
            </a:r>
          </a:p>
          <a:p>
            <a:pPr lvl="0"/>
            <a:r>
              <a:rPr lang="en-US" sz="2000" dirty="0" smtClean="0">
                <a:latin typeface="Cooper Black" pitchFamily="18" charset="0"/>
              </a:rPr>
              <a:t>				   	     From	     To	        </a:t>
            </a:r>
          </a:p>
          <a:p>
            <a:pPr lvl="0"/>
            <a:r>
              <a:rPr lang="en-US" dirty="0" smtClean="0">
                <a:latin typeface="Cooper Black" pitchFamily="18" charset="0"/>
              </a:rPr>
              <a:t>Sec. 109 (P)  </a:t>
            </a:r>
            <a:r>
              <a:rPr lang="en-US" sz="2000" dirty="0" smtClean="0">
                <a:latin typeface="Cooper Black" pitchFamily="18" charset="0"/>
              </a:rPr>
              <a:t>Sale of residential lot  	P1,500,009     P1,919,500</a:t>
            </a:r>
          </a:p>
          <a:p>
            <a:pPr lvl="0"/>
            <a:r>
              <a:rPr lang="en-US" sz="2000" dirty="0" smtClean="0">
                <a:latin typeface="Cooper Black" pitchFamily="18" charset="0"/>
              </a:rPr>
              <a:t>Sec.109(P)  Sale of house and lot         2,500,000        3,199,200</a:t>
            </a:r>
          </a:p>
          <a:p>
            <a:pPr lvl="0"/>
            <a:r>
              <a:rPr lang="en-US" sz="2000" dirty="0" smtClean="0">
                <a:latin typeface="Cooper Black" pitchFamily="18" charset="0"/>
              </a:rPr>
              <a:t> Sec. 109(Q) Lease of  residential</a:t>
            </a:r>
          </a:p>
          <a:p>
            <a:pPr lvl="0"/>
            <a:r>
              <a:rPr lang="en-US" sz="2000" dirty="0" smtClean="0">
                <a:latin typeface="Cooper Black" pitchFamily="18" charset="0"/>
              </a:rPr>
              <a:t>                           unit @P10,000/month          10,000            12,800   </a:t>
            </a:r>
          </a:p>
          <a:p>
            <a:pPr lvl="0"/>
            <a:r>
              <a:rPr lang="en-US" sz="2000" dirty="0" smtClean="0">
                <a:latin typeface="Cooper Black" pitchFamily="18" charset="0"/>
              </a:rPr>
              <a:t> Sec. 109(V)  Sale or lease of goods</a:t>
            </a:r>
          </a:p>
          <a:p>
            <a:pPr lvl="0"/>
            <a:r>
              <a:rPr lang="en-US" sz="2000" dirty="0" smtClean="0">
                <a:latin typeface="Cooper Black" pitchFamily="18" charset="0"/>
              </a:rPr>
              <a:t>                           or properties                     1,500,000      1,919,500        </a:t>
            </a:r>
          </a:p>
          <a:p>
            <a:pPr lvl="0"/>
            <a:r>
              <a:rPr lang="en-US" sz="2000" dirty="0" smtClean="0">
                <a:latin typeface="Cooper Black" pitchFamily="18" charset="0"/>
              </a:rPr>
              <a:t>	</a:t>
            </a:r>
          </a:p>
          <a:p>
            <a:pPr lvl="0"/>
            <a:r>
              <a:rPr lang="en-US" sz="2000" dirty="0" smtClean="0">
                <a:latin typeface="Cooper Black" pitchFamily="18" charset="0"/>
              </a:rPr>
              <a:t>    11.  As </a:t>
            </a:r>
            <a:r>
              <a:rPr lang="en-US" sz="2000" dirty="0">
                <a:latin typeface="Cooper Black" pitchFamily="18" charset="0"/>
              </a:rPr>
              <a:t>of January </a:t>
            </a:r>
            <a:r>
              <a:rPr lang="en-US" sz="2000" dirty="0" smtClean="0">
                <a:latin typeface="Cooper Black" pitchFamily="18" charset="0"/>
              </a:rPr>
              <a:t>24, 2012:  </a:t>
            </a:r>
            <a:r>
              <a:rPr lang="en-US" sz="2000" dirty="0">
                <a:latin typeface="Cooper Black" pitchFamily="18" charset="0"/>
              </a:rPr>
              <a:t>There were already </a:t>
            </a:r>
            <a:r>
              <a:rPr lang="en-US" sz="2000" dirty="0" smtClean="0">
                <a:latin typeface="Cooper Black" pitchFamily="18" charset="0"/>
              </a:rPr>
              <a:t>87 </a:t>
            </a:r>
            <a:r>
              <a:rPr lang="en-US" sz="2000" dirty="0">
                <a:latin typeface="Cooper Black" pitchFamily="18" charset="0"/>
              </a:rPr>
              <a:t>Run </a:t>
            </a:r>
            <a:r>
              <a:rPr lang="en-US" sz="2000" dirty="0" smtClean="0">
                <a:latin typeface="Cooper Black" pitchFamily="18" charset="0"/>
              </a:rPr>
              <a:t>After </a:t>
            </a:r>
            <a:r>
              <a:rPr lang="en-US" sz="2000" dirty="0">
                <a:latin typeface="Cooper Black" pitchFamily="18" charset="0"/>
              </a:rPr>
              <a:t>Tax Evaders (RATE) cases filed by BIR with the </a:t>
            </a:r>
            <a:r>
              <a:rPr lang="en-US" sz="2000" dirty="0" smtClean="0">
                <a:latin typeface="Cooper Black" pitchFamily="18" charset="0"/>
              </a:rPr>
              <a:t>DOJ</a:t>
            </a:r>
            <a:r>
              <a:rPr lang="en-US" sz="2000" dirty="0">
                <a:latin typeface="Cooper Black" pitchFamily="18" charset="0"/>
              </a:rPr>
              <a:t>.</a:t>
            </a:r>
          </a:p>
          <a:p>
            <a:endParaRPr lang="en-US" sz="2000" dirty="0">
              <a:latin typeface="Cooper Black" pitchFamily="18"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524000"/>
          </a:xfrm>
        </p:spPr>
        <p:txBody>
          <a:bodyPr/>
          <a:lstStyle/>
          <a:p>
            <a:endParaRPr lang="en-US" dirty="0"/>
          </a:p>
        </p:txBody>
      </p:sp>
      <p:sp>
        <p:nvSpPr>
          <p:cNvPr id="3" name="Subtitle 2"/>
          <p:cNvSpPr>
            <a:spLocks noGrp="1"/>
          </p:cNvSpPr>
          <p:nvPr>
            <p:ph type="subTitle" idx="1"/>
          </p:nvPr>
        </p:nvSpPr>
        <p:spPr>
          <a:xfrm>
            <a:off x="381000" y="228600"/>
            <a:ext cx="8229600" cy="5410200"/>
          </a:xfrm>
        </p:spPr>
        <p:txBody>
          <a:bodyPr>
            <a:normAutofit/>
          </a:bodyPr>
          <a:lstStyle/>
          <a:p>
            <a:endParaRPr lang="en-US" dirty="0" smtClean="0"/>
          </a:p>
          <a:p>
            <a:r>
              <a:rPr lang="en-US" dirty="0" smtClean="0"/>
              <a:t>12.  There is  a proposed revenue regulations increasing withholding tax rates on certain income payments:  Public hearing was held on December 1, 2011 in the National  Training of the BIR attended by an estimated 400 plus participants of private and public offices.  Notable among the proposals is the increase in the EWT rates for the purchase of goods from 1% to 2% and services from 2% to 4%.  </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667001"/>
          </a:xfrm>
        </p:spPr>
        <p:txBody>
          <a:bodyPr>
            <a:normAutofit/>
          </a:bodyPr>
          <a:lstStyle/>
          <a:p>
            <a:r>
              <a:rPr lang="en-US" sz="5400" b="1" dirty="0" smtClean="0">
                <a:latin typeface="Cooper Black" pitchFamily="18" charset="0"/>
              </a:rPr>
              <a:t>SALAMAT PO!</a:t>
            </a:r>
            <a:endParaRPr lang="en-US" sz="5400" b="1" dirty="0">
              <a:latin typeface="Cooper Black" pitchFamily="18" charset="0"/>
            </a:endParaRPr>
          </a:p>
        </p:txBody>
      </p:sp>
      <p:sp>
        <p:nvSpPr>
          <p:cNvPr id="3" name="Subtitle 2"/>
          <p:cNvSpPr>
            <a:spLocks noGrp="1"/>
          </p:cNvSpPr>
          <p:nvPr>
            <p:ph type="subTitle" idx="1"/>
          </p:nvPr>
        </p:nvSpPr>
        <p:spPr>
          <a:xfrm>
            <a:off x="533400" y="2286000"/>
            <a:ext cx="8382000" cy="3352800"/>
          </a:xfrm>
        </p:spPr>
        <p:txBody>
          <a:bodyPr>
            <a:normAutofit fontScale="25000" lnSpcReduction="20000"/>
          </a:bodyPr>
          <a:lstStyle/>
          <a:p>
            <a:r>
              <a:rPr lang="en-US" sz="21600" dirty="0" smtClean="0">
                <a:latin typeface="Cooper Black" pitchFamily="18" charset="0"/>
              </a:rPr>
              <a:t>JERRY N. BENANING</a:t>
            </a:r>
          </a:p>
          <a:p>
            <a:endParaRPr lang="en-US" sz="8600" dirty="0" smtClean="0"/>
          </a:p>
          <a:p>
            <a:r>
              <a:rPr lang="en-US" sz="12800" dirty="0" smtClean="0"/>
              <a:t>Withholding Tax Division</a:t>
            </a:r>
          </a:p>
          <a:p>
            <a:r>
              <a:rPr lang="en-US" sz="12800" dirty="0" smtClean="0"/>
              <a:t>Room 207, National Office Bldg., BIR, </a:t>
            </a:r>
            <a:r>
              <a:rPr lang="en-US" sz="12800" dirty="0" err="1" smtClean="0"/>
              <a:t>Diliman</a:t>
            </a:r>
            <a:r>
              <a:rPr lang="en-US" sz="12800" dirty="0" smtClean="0"/>
              <a:t>, QC</a:t>
            </a:r>
            <a:endParaRPr lang="en-US" sz="12800" b="1" dirty="0" smtClean="0"/>
          </a:p>
          <a:p>
            <a:r>
              <a:rPr lang="en-US" sz="12800" b="1" dirty="0" smtClean="0"/>
              <a:t>926-9347 / 926-9451</a:t>
            </a:r>
          </a:p>
          <a:p>
            <a:r>
              <a:rPr lang="en-US" sz="12800" dirty="0" smtClean="0"/>
              <a:t>BIR Contact Center:  (02)-</a:t>
            </a:r>
            <a:r>
              <a:rPr lang="en-US" sz="12800" dirty="0" smtClean="0">
                <a:latin typeface="Cooper Black" pitchFamily="18" charset="0"/>
              </a:rPr>
              <a:t>981-8888</a:t>
            </a:r>
          </a:p>
          <a:p>
            <a:endParaRPr lang="en-US" sz="12800" dirty="0" smtClean="0"/>
          </a:p>
          <a:p>
            <a:pPr algn="just"/>
            <a:r>
              <a:rPr lang="en-US" sz="12800" dirty="0" smtClean="0"/>
              <a:t>  </a:t>
            </a:r>
            <a:r>
              <a:rPr lang="en-US" sz="12800" i="1" dirty="0" smtClean="0"/>
              <a:t>e-</a:t>
            </a:r>
            <a:r>
              <a:rPr lang="en-US" sz="12800" dirty="0" smtClean="0"/>
              <a:t>mail:  jerry.benaning@bir.gov.ph			</a:t>
            </a:r>
          </a:p>
          <a:p>
            <a:endParaRPr lang="en-US" sz="1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533400"/>
            <a:ext cx="64008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b="1" dirty="0">
                <a:effectLst>
                  <a:outerShdw blurRad="38100" dist="38100" dir="2700000" algn="tl">
                    <a:srgbClr val="000000"/>
                  </a:outerShdw>
                </a:effectLst>
                <a:latin typeface="Times New Roman" charset="0"/>
              </a:rPr>
              <a:t>RETIREMENT PAY</a:t>
            </a:r>
          </a:p>
        </p:txBody>
      </p:sp>
      <p:sp>
        <p:nvSpPr>
          <p:cNvPr id="14339" name="Text Box 3"/>
          <p:cNvSpPr txBox="1">
            <a:spLocks noChangeArrowheads="1"/>
          </p:cNvSpPr>
          <p:nvPr/>
        </p:nvSpPr>
        <p:spPr bwMode="auto">
          <a:xfrm>
            <a:off x="609600" y="1447800"/>
            <a:ext cx="8534400" cy="5262563"/>
          </a:xfrm>
          <a:prstGeom prst="rect">
            <a:avLst/>
          </a:prstGeom>
          <a:noFill/>
          <a:ln w="9525">
            <a:noFill/>
            <a:miter lim="800000"/>
            <a:headEnd/>
            <a:tailEnd/>
          </a:ln>
        </p:spPr>
        <p:txBody>
          <a:bodyPr>
            <a:spAutoFit/>
          </a:bodyPr>
          <a:lstStyle/>
          <a:p>
            <a:pPr eaLnBrk="0" hangingPunct="0">
              <a:buFontTx/>
              <a:buChar char="•"/>
            </a:pPr>
            <a:r>
              <a:rPr lang="en-US" sz="2400">
                <a:latin typeface="Times New Roman" charset="0"/>
              </a:rPr>
              <a:t>  Generally TAXABLE</a:t>
            </a:r>
          </a:p>
          <a:p>
            <a:pPr eaLnBrk="0" hangingPunct="0"/>
            <a:r>
              <a:rPr lang="en-US" sz="2400">
                <a:latin typeface="Times New Roman" charset="0"/>
              </a:rPr>
              <a:t>    </a:t>
            </a:r>
          </a:p>
          <a:p>
            <a:pPr eaLnBrk="0" hangingPunct="0">
              <a:buFontTx/>
              <a:buChar char="-"/>
            </a:pPr>
            <a:r>
              <a:rPr lang="en-US" sz="2400">
                <a:latin typeface="Times New Roman" charset="0"/>
              </a:rPr>
              <a:t>EXEMPT if the following requirements are met by employers in </a:t>
            </a:r>
          </a:p>
          <a:p>
            <a:pPr eaLnBrk="0" hangingPunct="0"/>
            <a:r>
              <a:rPr lang="en-US" sz="2400">
                <a:latin typeface="Times New Roman" charset="0"/>
              </a:rPr>
              <a:t>  the private sector:</a:t>
            </a:r>
          </a:p>
          <a:p>
            <a:pPr eaLnBrk="0" hangingPunct="0"/>
            <a:r>
              <a:rPr lang="en-US" sz="2400">
                <a:latin typeface="Times New Roman" charset="0"/>
              </a:rPr>
              <a:t>    a. There must be a reasonable retirement benefit plan duly</a:t>
            </a:r>
          </a:p>
          <a:p>
            <a:pPr eaLnBrk="0" hangingPunct="0"/>
            <a:r>
              <a:rPr lang="en-US" sz="2400">
                <a:latin typeface="Times New Roman" charset="0"/>
              </a:rPr>
              <a:t>        approved by the BIR;</a:t>
            </a:r>
          </a:p>
          <a:p>
            <a:pPr eaLnBrk="0" hangingPunct="0"/>
            <a:r>
              <a:rPr lang="en-US" sz="2400">
                <a:latin typeface="Times New Roman" charset="0"/>
              </a:rPr>
              <a:t>    b. The retiring official or employee has been in the service</a:t>
            </a:r>
          </a:p>
          <a:p>
            <a:pPr eaLnBrk="0" hangingPunct="0"/>
            <a:r>
              <a:rPr lang="en-US" sz="2400">
                <a:latin typeface="Times New Roman" charset="0"/>
              </a:rPr>
              <a:t>        of the same employer for at least ten (10) years and not</a:t>
            </a:r>
          </a:p>
          <a:p>
            <a:pPr eaLnBrk="0" hangingPunct="0"/>
            <a:r>
              <a:rPr lang="en-US" sz="2400">
                <a:latin typeface="Times New Roman" charset="0"/>
              </a:rPr>
              <a:t>        less than fifty (50) years of age at the time of retirement; and</a:t>
            </a:r>
          </a:p>
          <a:p>
            <a:pPr eaLnBrk="0" hangingPunct="0"/>
            <a:r>
              <a:rPr lang="en-US" sz="2400">
                <a:latin typeface="Times New Roman" charset="0"/>
              </a:rPr>
              <a:t>    c. The retiring official or employee should not have previously</a:t>
            </a:r>
          </a:p>
          <a:p>
            <a:pPr eaLnBrk="0" hangingPunct="0"/>
            <a:r>
              <a:rPr lang="en-US" sz="2400">
                <a:latin typeface="Times New Roman" charset="0"/>
              </a:rPr>
              <a:t>        availed of the privilege under the retirement benefit plan of the</a:t>
            </a:r>
          </a:p>
          <a:p>
            <a:pPr eaLnBrk="0" hangingPunct="0"/>
            <a:r>
              <a:rPr lang="en-US" sz="2400">
                <a:latin typeface="Times New Roman" charset="0"/>
              </a:rPr>
              <a:t>        same or another employer.  OR</a:t>
            </a:r>
          </a:p>
          <a:p>
            <a:pPr eaLnBrk="0" hangingPunct="0"/>
            <a:r>
              <a:rPr lang="en-US" sz="2400">
                <a:latin typeface="Times New Roman" charset="0"/>
              </a:rPr>
              <a:t>    d. If the retirement qualifies under RA 7641 (for employers </a:t>
            </a:r>
          </a:p>
          <a:p>
            <a:pPr eaLnBrk="0" hangingPunct="0"/>
            <a:r>
              <a:rPr lang="en-US" sz="2400">
                <a:latin typeface="Times New Roman" charset="0"/>
              </a:rPr>
              <a:t>        without retirement benefit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ox(out)">
                                      <p:cBhvr>
                                        <p:cTn id="7" dur="500"/>
                                        <p:tgtEl>
                                          <p:spTgt spid="143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out)">
                                      <p:cBhvr>
                                        <p:cTn id="12" dur="500"/>
                                        <p:tgtEl>
                                          <p:spTgt spid="143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out)">
                                      <p:cBhvr>
                                        <p:cTn id="17" dur="500"/>
                                        <p:tgtEl>
                                          <p:spTgt spid="1433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out)">
                                      <p:cBhvr>
                                        <p:cTn id="22" dur="500"/>
                                        <p:tgtEl>
                                          <p:spTgt spid="1433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out)">
                                      <p:cBhvr>
                                        <p:cTn id="27" dur="500"/>
                                        <p:tgtEl>
                                          <p:spTgt spid="1433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out)">
                                      <p:cBhvr>
                                        <p:cTn id="32" dur="500"/>
                                        <p:tgtEl>
                                          <p:spTgt spid="1433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box(out)">
                                      <p:cBhvr>
                                        <p:cTn id="37" dur="500"/>
                                        <p:tgtEl>
                                          <p:spTgt spid="1433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box(out)">
                                      <p:cBhvr>
                                        <p:cTn id="42" dur="500"/>
                                        <p:tgtEl>
                                          <p:spTgt spid="14339">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box(out)">
                                      <p:cBhvr>
                                        <p:cTn id="47" dur="500"/>
                                        <p:tgtEl>
                                          <p:spTgt spid="14339">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builtIn="1"/>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4339">
                                            <p:txEl>
                                              <p:pRg st="8" end="8"/>
                                            </p:txEl>
                                          </p:spTgt>
                                        </p:tgtEl>
                                        <p:attrNameLst>
                                          <p:attrName>style.visibility</p:attrName>
                                        </p:attrNameLst>
                                      </p:cBhvr>
                                      <p:to>
                                        <p:strVal val="visible"/>
                                      </p:to>
                                    </p:set>
                                    <p:animEffect transition="in" filter="box(out)">
                                      <p:cBhvr>
                                        <p:cTn id="52" dur="500"/>
                                        <p:tgtEl>
                                          <p:spTgt spid="14339">
                                            <p:txEl>
                                              <p:pRg st="8" end="8"/>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builtIn="1"/>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4339">
                                            <p:txEl>
                                              <p:pRg st="9" end="9"/>
                                            </p:txEl>
                                          </p:spTgt>
                                        </p:tgtEl>
                                        <p:attrNameLst>
                                          <p:attrName>style.visibility</p:attrName>
                                        </p:attrNameLst>
                                      </p:cBhvr>
                                      <p:to>
                                        <p:strVal val="visible"/>
                                      </p:to>
                                    </p:set>
                                    <p:animEffect transition="in" filter="box(out)">
                                      <p:cBhvr>
                                        <p:cTn id="57" dur="500"/>
                                        <p:tgtEl>
                                          <p:spTgt spid="14339">
                                            <p:txEl>
                                              <p:pRg st="9" end="9"/>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builtIn="1"/>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4339">
                                            <p:txEl>
                                              <p:pRg st="10" end="10"/>
                                            </p:txEl>
                                          </p:spTgt>
                                        </p:tgtEl>
                                        <p:attrNameLst>
                                          <p:attrName>style.visibility</p:attrName>
                                        </p:attrNameLst>
                                      </p:cBhvr>
                                      <p:to>
                                        <p:strVal val="visible"/>
                                      </p:to>
                                    </p:set>
                                    <p:animEffect transition="in" filter="box(out)">
                                      <p:cBhvr>
                                        <p:cTn id="62" dur="500"/>
                                        <p:tgtEl>
                                          <p:spTgt spid="14339">
                                            <p:txEl>
                                              <p:pRg st="10" end="1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builtIn="1"/>
                                        </p:tgtEl>
                                      </p:cMediaNode>
                                    </p:audio>
                                  </p:sub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14339">
                                            <p:txEl>
                                              <p:pRg st="11" end="11"/>
                                            </p:txEl>
                                          </p:spTgt>
                                        </p:tgtEl>
                                        <p:attrNameLst>
                                          <p:attrName>style.visibility</p:attrName>
                                        </p:attrNameLst>
                                      </p:cBhvr>
                                      <p:to>
                                        <p:strVal val="visible"/>
                                      </p:to>
                                    </p:set>
                                    <p:animEffect transition="in" filter="box(out)">
                                      <p:cBhvr>
                                        <p:cTn id="67" dur="500"/>
                                        <p:tgtEl>
                                          <p:spTgt spid="14339">
                                            <p:txEl>
                                              <p:pRg st="11" end="11"/>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builtIn="1"/>
                                        </p:tgtEl>
                                      </p:cMediaNode>
                                    </p:audio>
                                  </p:sub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14339">
                                            <p:txEl>
                                              <p:pRg st="12" end="12"/>
                                            </p:txEl>
                                          </p:spTgt>
                                        </p:tgtEl>
                                        <p:attrNameLst>
                                          <p:attrName>style.visibility</p:attrName>
                                        </p:attrNameLst>
                                      </p:cBhvr>
                                      <p:to>
                                        <p:strVal val="visible"/>
                                      </p:to>
                                    </p:set>
                                    <p:animEffect transition="in" filter="box(out)">
                                      <p:cBhvr>
                                        <p:cTn id="72" dur="500"/>
                                        <p:tgtEl>
                                          <p:spTgt spid="14339">
                                            <p:txEl>
                                              <p:pRg st="12" end="12"/>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builtIn="1"/>
                                        </p:tgtEl>
                                      </p:cMediaNode>
                                    </p:audio>
                                  </p:subTnLst>
                                </p:cTn>
                              </p:par>
                            </p:childTnLst>
                          </p:cTn>
                        </p:par>
                      </p:childTnLst>
                    </p:cTn>
                  </p:par>
                  <p:par>
                    <p:cTn id="73" fill="hold">
                      <p:stCondLst>
                        <p:cond delay="indefinite"/>
                      </p:stCondLst>
                      <p:childTnLst>
                        <p:par>
                          <p:cTn id="74" fill="hold">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14339">
                                            <p:txEl>
                                              <p:pRg st="13" end="13"/>
                                            </p:txEl>
                                          </p:spTgt>
                                        </p:tgtEl>
                                        <p:attrNameLst>
                                          <p:attrName>style.visibility</p:attrName>
                                        </p:attrNameLst>
                                      </p:cBhvr>
                                      <p:to>
                                        <p:strVal val="visible"/>
                                      </p:to>
                                    </p:set>
                                    <p:animEffect transition="in" filter="box(out)">
                                      <p:cBhvr>
                                        <p:cTn id="77" dur="500"/>
                                        <p:tgtEl>
                                          <p:spTgt spid="14339">
                                            <p:txEl>
                                              <p:pRg st="13" end="13"/>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57200" y="1066800"/>
            <a:ext cx="8077200" cy="4770438"/>
          </a:xfrm>
          <a:prstGeom prst="rect">
            <a:avLst/>
          </a:prstGeom>
          <a:noFill/>
          <a:ln w="9525">
            <a:noFill/>
            <a:miter lim="800000"/>
            <a:headEnd/>
            <a:tailEnd/>
          </a:ln>
        </p:spPr>
        <p:txBody>
          <a:bodyPr anchor="ctr">
            <a:spAutoFit/>
          </a:bodyPr>
          <a:lstStyle/>
          <a:p>
            <a:pPr indent="457200" algn="just" eaLnBrk="0" hangingPunct="0">
              <a:tabLst>
                <a:tab pos="1314450" algn="l"/>
              </a:tabLst>
            </a:pPr>
            <a:r>
              <a:rPr lang="en-US" sz="3200" b="1">
                <a:latin typeface="Times New Roman" charset="0"/>
              </a:rPr>
              <a:t>The withholding tax system</a:t>
            </a:r>
          </a:p>
          <a:p>
            <a:pPr indent="457200" algn="just" eaLnBrk="0" hangingPunct="0">
              <a:tabLst>
                <a:tab pos="1314450" algn="l"/>
              </a:tabLst>
            </a:pPr>
            <a:endParaRPr lang="en-US" sz="2000"/>
          </a:p>
          <a:p>
            <a:pPr indent="457200" algn="just" eaLnBrk="0" hangingPunct="0">
              <a:tabLst>
                <a:tab pos="1314450" algn="l"/>
              </a:tabLst>
            </a:pPr>
            <a:r>
              <a:rPr lang="en-US" sz="2800" i="1">
                <a:latin typeface="Times New Roman" charset="0"/>
              </a:rPr>
              <a:t>The withholding of tax is a system used to collect tax in advance.  Withholding tax is not an internal revenue tax.  The system is used to equal or at least approximate or collect in full the tax due from the payee on certain income payments. The taxes deducted and withheld by the withholding agent shall be held as a special trust fund in trust for the government until paid or remitted by the withholding agent to collection officers/banks [Section 58(A), Tax Code].</a:t>
            </a:r>
            <a:endParaRPr lang="en-US" sz="3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371600" y="533400"/>
            <a:ext cx="67056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b="1">
                <a:effectLst>
                  <a:outerShdw blurRad="38100" dist="38100" dir="2700000" algn="tl">
                    <a:srgbClr val="000000"/>
                  </a:outerShdw>
                </a:effectLst>
                <a:latin typeface="Times New Roman" charset="0"/>
              </a:rPr>
              <a:t>SEPARATION PAY</a:t>
            </a:r>
          </a:p>
        </p:txBody>
      </p:sp>
      <p:sp>
        <p:nvSpPr>
          <p:cNvPr id="15364" name="Text Box 4"/>
          <p:cNvSpPr txBox="1">
            <a:spLocks noChangeArrowheads="1"/>
          </p:cNvSpPr>
          <p:nvPr/>
        </p:nvSpPr>
        <p:spPr bwMode="auto">
          <a:xfrm>
            <a:off x="533400" y="1371600"/>
            <a:ext cx="8610600" cy="4893647"/>
          </a:xfrm>
          <a:prstGeom prst="rect">
            <a:avLst/>
          </a:prstGeom>
          <a:noFill/>
          <a:ln w="9525">
            <a:noFill/>
            <a:miter lim="800000"/>
            <a:headEnd/>
            <a:tailEnd/>
          </a:ln>
        </p:spPr>
        <p:txBody>
          <a:bodyPr>
            <a:spAutoFit/>
          </a:bodyPr>
          <a:lstStyle/>
          <a:p>
            <a:pPr eaLnBrk="0" hangingPunct="0">
              <a:spcBef>
                <a:spcPct val="50000"/>
              </a:spcBef>
            </a:pPr>
            <a:r>
              <a:rPr lang="en-US" sz="3200" b="1" dirty="0">
                <a:latin typeface="Times New Roman" charset="0"/>
              </a:rPr>
              <a:t>     </a:t>
            </a:r>
            <a:r>
              <a:rPr lang="en-US" sz="3200" dirty="0">
                <a:latin typeface="Times New Roman" charset="0"/>
              </a:rPr>
              <a:t>Any amount received by an official, employee or by his heirs from the employer due to death, sickness or other physical disability</a:t>
            </a:r>
            <a:r>
              <a:rPr lang="en-US" sz="3200" b="1" dirty="0">
                <a:latin typeface="Times New Roman" charset="0"/>
              </a:rPr>
              <a:t> </a:t>
            </a:r>
            <a:r>
              <a:rPr lang="en-US" sz="3200" b="1" u="sng" dirty="0">
                <a:latin typeface="Times New Roman" charset="0"/>
              </a:rPr>
              <a:t>or for any cause beyond the control of the said official or employee</a:t>
            </a:r>
            <a:r>
              <a:rPr lang="en-US" sz="3200" b="1" dirty="0">
                <a:latin typeface="Times New Roman" charset="0"/>
              </a:rPr>
              <a:t> is NOT TAXABLE </a:t>
            </a:r>
            <a:r>
              <a:rPr lang="en-US" sz="2400" b="1" dirty="0">
                <a:latin typeface="Times New Roman" charset="0"/>
              </a:rPr>
              <a:t>[Section 32(B)(6)(b) of the Tax </a:t>
            </a:r>
            <a:r>
              <a:rPr lang="en-US" sz="2400" b="1" dirty="0" smtClean="0">
                <a:latin typeface="Times New Roman" charset="0"/>
              </a:rPr>
              <a:t>Code] (Please refer also to RMO 25-91 and RMO 26-2011)  </a:t>
            </a:r>
            <a:endParaRPr lang="en-US" sz="2400" b="1" dirty="0">
              <a:latin typeface="Times New Roman" charset="0"/>
            </a:endParaRPr>
          </a:p>
          <a:p>
            <a:pPr eaLnBrk="0" hangingPunct="0">
              <a:spcBef>
                <a:spcPct val="50000"/>
              </a:spcBef>
            </a:pPr>
            <a:r>
              <a:rPr lang="en-US" sz="2400" b="1" dirty="0">
                <a:latin typeface="Times New Roman" charset="0"/>
              </a:rPr>
              <a:t>      </a:t>
            </a:r>
            <a:r>
              <a:rPr lang="en-US" sz="3200" b="1" dirty="0">
                <a:latin typeface="Times New Roman" charset="0"/>
              </a:rPr>
              <a:t>Any amount received by the employee on account of dismissal is taxable </a:t>
            </a:r>
            <a:r>
              <a:rPr lang="en-US" sz="2400" b="1" dirty="0">
                <a:latin typeface="Times New Roman" charset="0"/>
              </a:rPr>
              <a:t>[Section 2.78.1(B)(b), RR 2-98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 calcmode="lin" valueType="num">
                                      <p:cBhvr additive="base">
                                        <p:cTn id="13"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4">
                                            <p:txEl>
                                              <p:pRg st="1" end="1"/>
                                            </p:txEl>
                                          </p:spTgt>
                                        </p:tgtEl>
                                        <p:attrNameLst>
                                          <p:attrName>style.visibility</p:attrName>
                                        </p:attrNameLst>
                                      </p:cBhvr>
                                      <p:to>
                                        <p:strVal val="visible"/>
                                      </p:to>
                                    </p:set>
                                    <p:anim calcmode="lin" valueType="num">
                                      <p:cBhvr additive="base">
                                        <p:cTn id="19" dur="500" fill="hold"/>
                                        <p:tgtEl>
                                          <p:spTgt spid="1536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A91F8F56-E236-4D03-849F-9677E62BCDEA}" type="slidenum">
              <a:rPr lang="en-US"/>
              <a:pPr>
                <a:defRPr/>
              </a:pPr>
              <a:t>21</a:t>
            </a:fld>
            <a:endParaRPr lang="en-US"/>
          </a:p>
        </p:txBody>
      </p:sp>
      <p:graphicFrame>
        <p:nvGraphicFramePr>
          <p:cNvPr id="1026" name="Object 3"/>
          <p:cNvGraphicFramePr>
            <a:graphicFrameLocks noChangeAspect="1"/>
          </p:cNvGraphicFramePr>
          <p:nvPr/>
        </p:nvGraphicFramePr>
        <p:xfrm>
          <a:off x="609600" y="2743200"/>
          <a:ext cx="2655888" cy="2311400"/>
        </p:xfrm>
        <a:graphic>
          <a:graphicData uri="http://schemas.openxmlformats.org/presentationml/2006/ole">
            <p:oleObj spid="_x0000_s1026" name="Clip" r:id="rId3" imgW="3025440" imgH="3252600" progId="">
              <p:embed/>
            </p:oleObj>
          </a:graphicData>
        </a:graphic>
      </p:graphicFrame>
      <p:sp>
        <p:nvSpPr>
          <p:cNvPr id="1028" name="Text Box 4"/>
          <p:cNvSpPr txBox="1">
            <a:spLocks noChangeArrowheads="1"/>
          </p:cNvSpPr>
          <p:nvPr/>
        </p:nvSpPr>
        <p:spPr bwMode="auto">
          <a:xfrm>
            <a:off x="3505200" y="2362200"/>
            <a:ext cx="5105400" cy="3573463"/>
          </a:xfrm>
          <a:prstGeom prst="rect">
            <a:avLst/>
          </a:prstGeom>
          <a:noFill/>
          <a:ln w="9525">
            <a:solidFill>
              <a:schemeClr val="bg1"/>
            </a:solidFill>
            <a:miter lim="800000"/>
            <a:headEnd/>
            <a:tailEnd/>
          </a:ln>
        </p:spPr>
        <p:txBody>
          <a:bodyPr>
            <a:spAutoFit/>
          </a:bodyPr>
          <a:lstStyle/>
          <a:p>
            <a:pPr algn="ctr" eaLnBrk="0" hangingPunct="0">
              <a:spcBef>
                <a:spcPct val="50000"/>
              </a:spcBef>
            </a:pPr>
            <a:r>
              <a:rPr lang="en-US" sz="5400">
                <a:latin typeface="Times New Roman" charset="0"/>
              </a:rPr>
              <a:t>Annualized Withholding Tax</a:t>
            </a:r>
          </a:p>
          <a:p>
            <a:pPr algn="ctr" eaLnBrk="0" hangingPunct="0">
              <a:spcBef>
                <a:spcPct val="50000"/>
              </a:spcBef>
            </a:pPr>
            <a:r>
              <a:rPr lang="en-US" sz="4400">
                <a:latin typeface="Times New Roman" charset="0"/>
              </a:rPr>
              <a:t>(Year-End-Adjustment</a:t>
            </a:r>
            <a:r>
              <a:rPr lang="en-US" sz="5400">
                <a:latin typeface="Times New Roman"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0D748F8A-89D3-4DE7-8121-075B63BE47F8}" type="slidenum">
              <a:rPr lang="en-US"/>
              <a:pPr>
                <a:defRPr/>
              </a:pPr>
              <a:t>22</a:t>
            </a:fld>
            <a:endParaRPr lang="en-US"/>
          </a:p>
        </p:txBody>
      </p:sp>
      <p:sp>
        <p:nvSpPr>
          <p:cNvPr id="3" name="Text Box 2"/>
          <p:cNvSpPr txBox="1">
            <a:spLocks noChangeArrowheads="1"/>
          </p:cNvSpPr>
          <p:nvPr/>
        </p:nvSpPr>
        <p:spPr bwMode="auto">
          <a:xfrm>
            <a:off x="838200" y="304800"/>
            <a:ext cx="7772400" cy="1066800"/>
          </a:xfrm>
          <a:prstGeom prst="rect">
            <a:avLst/>
          </a:prstGeom>
          <a:noFill/>
          <a:ln w="9525">
            <a:noFill/>
            <a:miter lim="800000"/>
            <a:headEnd/>
            <a:tailEnd/>
          </a:ln>
          <a:effectLst/>
        </p:spPr>
        <p:txBody>
          <a:bodyPr>
            <a:spAutoFit/>
          </a:bodyPr>
          <a:lstStyle/>
          <a:p>
            <a:pPr algn="ctr" eaLnBrk="0" hangingPunct="0">
              <a:defRPr/>
            </a:pPr>
            <a:r>
              <a:rPr lang="en-US" sz="3200" b="1">
                <a:effectLst>
                  <a:outerShdw blurRad="38100" dist="38100" dir="2700000" algn="tl">
                    <a:srgbClr val="000000"/>
                  </a:outerShdw>
                </a:effectLst>
                <a:latin typeface="Times New Roman" charset="0"/>
              </a:rPr>
              <a:t>Annualized Withholding Tax</a:t>
            </a:r>
          </a:p>
          <a:p>
            <a:pPr algn="ctr" eaLnBrk="0" hangingPunct="0">
              <a:defRPr/>
            </a:pPr>
            <a:r>
              <a:rPr lang="en-US" sz="3200" b="1">
                <a:effectLst>
                  <a:outerShdw blurRad="38100" dist="38100" dir="2700000" algn="tl">
                    <a:srgbClr val="000000"/>
                  </a:outerShdw>
                </a:effectLst>
                <a:latin typeface="Times New Roman" charset="0"/>
              </a:rPr>
              <a:t>(Year-End-Adjustment)</a:t>
            </a:r>
          </a:p>
        </p:txBody>
      </p:sp>
      <p:sp>
        <p:nvSpPr>
          <p:cNvPr id="4" name="Text Box 3"/>
          <p:cNvSpPr txBox="1">
            <a:spLocks noChangeArrowheads="1"/>
          </p:cNvSpPr>
          <p:nvPr/>
        </p:nvSpPr>
        <p:spPr bwMode="auto">
          <a:xfrm>
            <a:off x="1219200" y="1905000"/>
            <a:ext cx="32004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b="1">
                <a:effectLst>
                  <a:outerShdw blurRad="38100" dist="38100" dir="2700000" algn="tl">
                    <a:srgbClr val="000000"/>
                  </a:outerShdw>
                </a:effectLst>
                <a:latin typeface="Times New Roman" charset="0"/>
              </a:rPr>
              <a:t>PURPOSE</a:t>
            </a:r>
            <a:r>
              <a:rPr lang="en-US" sz="3200" b="1">
                <a:latin typeface="Times New Roman" charset="0"/>
              </a:rPr>
              <a:t>:</a:t>
            </a:r>
          </a:p>
        </p:txBody>
      </p:sp>
      <p:sp>
        <p:nvSpPr>
          <p:cNvPr id="24581" name="Text Box 4"/>
          <p:cNvSpPr txBox="1">
            <a:spLocks noChangeArrowheads="1"/>
          </p:cNvSpPr>
          <p:nvPr/>
        </p:nvSpPr>
        <p:spPr bwMode="auto">
          <a:xfrm>
            <a:off x="2286000" y="2667000"/>
            <a:ext cx="6019800" cy="519113"/>
          </a:xfrm>
          <a:prstGeom prst="rect">
            <a:avLst/>
          </a:prstGeom>
          <a:noFill/>
          <a:ln w="9525">
            <a:noFill/>
            <a:miter lim="800000"/>
            <a:headEnd/>
            <a:tailEnd/>
          </a:ln>
        </p:spPr>
        <p:txBody>
          <a:bodyPr>
            <a:spAutoFit/>
          </a:bodyPr>
          <a:lstStyle/>
          <a:p>
            <a:pPr eaLnBrk="0" hangingPunct="0">
              <a:spcBef>
                <a:spcPct val="50000"/>
              </a:spcBef>
            </a:pPr>
            <a:r>
              <a:rPr lang="en-US" sz="2800">
                <a:latin typeface="Times New Roman" charset="0"/>
              </a:rPr>
              <a:t>TAX DUE = TAX WITHHELD</a:t>
            </a:r>
          </a:p>
        </p:txBody>
      </p:sp>
      <p:sp>
        <p:nvSpPr>
          <p:cNvPr id="6" name="Text Box 5"/>
          <p:cNvSpPr txBox="1">
            <a:spLocks noChangeArrowheads="1"/>
          </p:cNvSpPr>
          <p:nvPr/>
        </p:nvSpPr>
        <p:spPr bwMode="auto">
          <a:xfrm>
            <a:off x="1143000" y="3505200"/>
            <a:ext cx="5029200" cy="519113"/>
          </a:xfrm>
          <a:prstGeom prst="rect">
            <a:avLst/>
          </a:prstGeom>
          <a:noFill/>
          <a:ln w="9525">
            <a:noFill/>
            <a:miter lim="800000"/>
            <a:headEnd/>
            <a:tailEnd/>
          </a:ln>
          <a:effectLst/>
        </p:spPr>
        <p:txBody>
          <a:bodyPr>
            <a:spAutoFit/>
          </a:bodyPr>
          <a:lstStyle/>
          <a:p>
            <a:pPr eaLnBrk="0" hangingPunct="0">
              <a:spcBef>
                <a:spcPct val="50000"/>
              </a:spcBef>
              <a:defRPr/>
            </a:pPr>
            <a:r>
              <a:rPr lang="en-US" sz="2800" b="1" dirty="0">
                <a:effectLst>
                  <a:outerShdw blurRad="38100" dist="38100" dir="2700000" algn="tl">
                    <a:srgbClr val="000000"/>
                  </a:outerShdw>
                </a:effectLst>
                <a:latin typeface="Times New Roman" charset="0"/>
              </a:rPr>
              <a:t>WHEN</a:t>
            </a:r>
            <a:r>
              <a:rPr lang="en-US" sz="2400" b="1" dirty="0">
                <a:effectLst>
                  <a:outerShdw blurRad="38100" dist="38100" dir="2700000" algn="tl">
                    <a:srgbClr val="000000"/>
                  </a:outerShdw>
                </a:effectLst>
                <a:latin typeface="Times New Roman" charset="0"/>
              </a:rPr>
              <a:t>:</a:t>
            </a:r>
          </a:p>
        </p:txBody>
      </p:sp>
      <p:sp>
        <p:nvSpPr>
          <p:cNvPr id="24583" name="Text Box 7"/>
          <p:cNvSpPr txBox="1">
            <a:spLocks noChangeArrowheads="1"/>
          </p:cNvSpPr>
          <p:nvPr/>
        </p:nvSpPr>
        <p:spPr bwMode="auto">
          <a:xfrm>
            <a:off x="1143000" y="4114800"/>
            <a:ext cx="7543800" cy="2441575"/>
          </a:xfrm>
          <a:prstGeom prst="rect">
            <a:avLst/>
          </a:prstGeom>
          <a:noFill/>
          <a:ln w="9525">
            <a:noFill/>
            <a:miter lim="800000"/>
            <a:headEnd/>
            <a:tailEnd/>
          </a:ln>
        </p:spPr>
        <p:txBody>
          <a:bodyPr>
            <a:spAutoFit/>
          </a:bodyPr>
          <a:lstStyle/>
          <a:p>
            <a:pPr eaLnBrk="0" hangingPunct="0">
              <a:spcBef>
                <a:spcPct val="50000"/>
              </a:spcBef>
              <a:buFontTx/>
              <a:buChar char="•"/>
            </a:pPr>
            <a:r>
              <a:rPr lang="en-US" sz="2800">
                <a:latin typeface="Times New Roman" charset="0"/>
              </a:rPr>
              <a:t> On or before the end of the calendar year but 	prior to the  payment of compensation for 	the last payroll period.</a:t>
            </a:r>
          </a:p>
          <a:p>
            <a:pPr eaLnBrk="0" hangingPunct="0">
              <a:spcBef>
                <a:spcPct val="50000"/>
              </a:spcBef>
              <a:buFontTx/>
              <a:buChar char="•"/>
            </a:pPr>
            <a:r>
              <a:rPr lang="en-US" sz="2800">
                <a:latin typeface="Times New Roman" charset="0"/>
              </a:rPr>
              <a:t> If terminated, on the day on which the last 	payment of compensation is made.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527D4194-F5B8-42A9-9C85-7F65F63C6045}" type="slidenum">
              <a:rPr lang="en-US"/>
              <a:pPr>
                <a:defRPr/>
              </a:pPr>
              <a:t>23</a:t>
            </a:fld>
            <a:endParaRPr lang="en-US"/>
          </a:p>
        </p:txBody>
      </p:sp>
      <p:sp>
        <p:nvSpPr>
          <p:cNvPr id="3" name="Rectangle 2"/>
          <p:cNvSpPr>
            <a:spLocks noChangeArrowheads="1"/>
          </p:cNvSpPr>
          <p:nvPr/>
        </p:nvSpPr>
        <p:spPr bwMode="auto">
          <a:xfrm>
            <a:off x="914400" y="304800"/>
            <a:ext cx="7924800" cy="1816100"/>
          </a:xfrm>
          <a:prstGeom prst="rect">
            <a:avLst/>
          </a:prstGeom>
          <a:noFill/>
          <a:ln w="9525">
            <a:noFill/>
            <a:miter lim="800000"/>
            <a:headEnd/>
            <a:tailEnd/>
          </a:ln>
          <a:effectLst/>
        </p:spPr>
        <p:txBody>
          <a:bodyPr>
            <a:spAutoFit/>
          </a:bodyPr>
          <a:lstStyle/>
          <a:p>
            <a:pPr algn="ctr" eaLnBrk="0" hangingPunct="0">
              <a:defRPr/>
            </a:pPr>
            <a:r>
              <a:rPr lang="en-US" sz="3200" b="1" dirty="0">
                <a:effectLst>
                  <a:outerShdw blurRad="38100" dist="38100" dir="2700000" algn="tl">
                    <a:srgbClr val="000000"/>
                  </a:outerShdw>
                </a:effectLst>
                <a:latin typeface="Times New Roman" charset="0"/>
              </a:rPr>
              <a:t>Annualized Withholding Tax or the </a:t>
            </a:r>
          </a:p>
          <a:p>
            <a:pPr algn="ctr" eaLnBrk="0" hangingPunct="0">
              <a:defRPr/>
            </a:pPr>
            <a:r>
              <a:rPr lang="en-US" sz="3200" b="1" dirty="0">
                <a:effectLst>
                  <a:outerShdw blurRad="38100" dist="38100" dir="2700000" algn="tl">
                    <a:srgbClr val="000000"/>
                  </a:outerShdw>
                </a:effectLst>
                <a:latin typeface="Times New Roman" charset="0"/>
              </a:rPr>
              <a:t>Year-End-Adjustment</a:t>
            </a:r>
          </a:p>
          <a:p>
            <a:pPr algn="ctr" eaLnBrk="0" hangingPunct="0">
              <a:defRPr/>
            </a:pPr>
            <a:r>
              <a:rPr lang="en-US" sz="2400" b="1" dirty="0">
                <a:effectLst>
                  <a:outerShdw blurRad="38100" dist="38100" dir="2700000" algn="tl">
                    <a:srgbClr val="000000"/>
                  </a:outerShdw>
                </a:effectLst>
                <a:latin typeface="Times New Roman" charset="0"/>
              </a:rPr>
              <a:t>Section 79(H), Tax Code, Section 2.79(B)(5)(b), RR 2-98, </a:t>
            </a:r>
          </a:p>
          <a:p>
            <a:pPr algn="ctr" eaLnBrk="0" hangingPunct="0">
              <a:defRPr/>
            </a:pPr>
            <a:r>
              <a:rPr lang="en-US" sz="2400" b="1" dirty="0">
                <a:effectLst>
                  <a:outerShdw blurRad="38100" dist="38100" dir="2700000" algn="tl">
                    <a:srgbClr val="000000"/>
                  </a:outerShdw>
                </a:effectLst>
                <a:latin typeface="Times New Roman" charset="0"/>
              </a:rPr>
              <a:t>as amended by RR 10-2008</a:t>
            </a:r>
          </a:p>
        </p:txBody>
      </p:sp>
      <p:sp>
        <p:nvSpPr>
          <p:cNvPr id="25604" name="Text Box 3"/>
          <p:cNvSpPr txBox="1">
            <a:spLocks noChangeArrowheads="1"/>
          </p:cNvSpPr>
          <p:nvPr/>
        </p:nvSpPr>
        <p:spPr bwMode="auto">
          <a:xfrm>
            <a:off x="762000" y="2800350"/>
            <a:ext cx="7848600" cy="3524250"/>
          </a:xfrm>
          <a:prstGeom prst="rect">
            <a:avLst/>
          </a:prstGeom>
          <a:noFill/>
          <a:ln w="9525">
            <a:noFill/>
            <a:miter lim="800000"/>
            <a:headEnd/>
            <a:tailEnd/>
          </a:ln>
        </p:spPr>
        <p:txBody>
          <a:bodyPr>
            <a:spAutoFit/>
          </a:bodyPr>
          <a:lstStyle/>
          <a:p>
            <a:pPr eaLnBrk="0" hangingPunct="0">
              <a:spcBef>
                <a:spcPct val="20000"/>
              </a:spcBef>
            </a:pPr>
            <a:r>
              <a:rPr lang="en-US" sz="2400" b="1">
                <a:latin typeface="Times New Roman" charset="0"/>
              </a:rPr>
              <a:t>STEP 1</a:t>
            </a:r>
            <a:r>
              <a:rPr lang="en-US" sz="2400">
                <a:latin typeface="Times New Roman" charset="0"/>
              </a:rPr>
              <a:t> -  Determine the taxable regular and Supplementary </a:t>
            </a:r>
          </a:p>
          <a:p>
            <a:pPr eaLnBrk="0" hangingPunct="0">
              <a:spcBef>
                <a:spcPct val="20000"/>
              </a:spcBef>
            </a:pPr>
            <a:r>
              <a:rPr lang="en-US" sz="2400">
                <a:latin typeface="Times New Roman" charset="0"/>
              </a:rPr>
              <a:t>                 compensation paid to the employee for the entire</a:t>
            </a:r>
          </a:p>
          <a:p>
            <a:pPr eaLnBrk="0" hangingPunct="0">
              <a:spcBef>
                <a:spcPct val="20000"/>
              </a:spcBef>
            </a:pPr>
            <a:r>
              <a:rPr lang="en-US" sz="2400">
                <a:latin typeface="Times New Roman" charset="0"/>
              </a:rPr>
              <a:t>                 calendar year;</a:t>
            </a:r>
          </a:p>
          <a:p>
            <a:pPr eaLnBrk="0" hangingPunct="0">
              <a:spcBef>
                <a:spcPct val="20000"/>
              </a:spcBef>
            </a:pPr>
            <a:endParaRPr lang="en-US" sz="2400">
              <a:latin typeface="Times New Roman" charset="0"/>
            </a:endParaRPr>
          </a:p>
          <a:p>
            <a:pPr eaLnBrk="0" hangingPunct="0">
              <a:spcBef>
                <a:spcPct val="20000"/>
              </a:spcBef>
            </a:pPr>
            <a:r>
              <a:rPr lang="en-US" sz="2400" b="1">
                <a:latin typeface="Times New Roman" charset="0"/>
              </a:rPr>
              <a:t>STEP 2</a:t>
            </a:r>
            <a:r>
              <a:rPr lang="en-US" sz="2400">
                <a:latin typeface="Times New Roman" charset="0"/>
              </a:rPr>
              <a:t> -  If the employee has previous employment/s within</a:t>
            </a:r>
          </a:p>
          <a:p>
            <a:pPr eaLnBrk="0" hangingPunct="0">
              <a:spcBef>
                <a:spcPct val="20000"/>
              </a:spcBef>
            </a:pPr>
            <a:r>
              <a:rPr lang="en-US" sz="2400">
                <a:latin typeface="Times New Roman" charset="0"/>
              </a:rPr>
              <a:t>                 the year, add the amount of taxable regular and </a:t>
            </a:r>
          </a:p>
          <a:p>
            <a:pPr eaLnBrk="0" hangingPunct="0">
              <a:spcBef>
                <a:spcPct val="20000"/>
              </a:spcBef>
            </a:pPr>
            <a:r>
              <a:rPr lang="en-US" sz="2400">
                <a:latin typeface="Times New Roman" charset="0"/>
              </a:rPr>
              <a:t>                 supplementary compensation paid to the employee </a:t>
            </a:r>
          </a:p>
          <a:p>
            <a:pPr eaLnBrk="0" hangingPunct="0">
              <a:spcBef>
                <a:spcPct val="20000"/>
              </a:spcBef>
            </a:pPr>
            <a:r>
              <a:rPr lang="en-US" sz="2400">
                <a:latin typeface="Times New Roman" charset="0"/>
              </a:rPr>
              <a:t>                 by the previous employer;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51E889F3-5A64-4194-BA30-E444636F2B1C}" type="slidenum">
              <a:rPr lang="en-US"/>
              <a:pPr>
                <a:defRPr/>
              </a:pPr>
              <a:t>24</a:t>
            </a:fld>
            <a:endParaRPr lang="en-US"/>
          </a:p>
        </p:txBody>
      </p:sp>
      <p:sp>
        <p:nvSpPr>
          <p:cNvPr id="3" name="Rectangle 2"/>
          <p:cNvSpPr>
            <a:spLocks noChangeArrowheads="1"/>
          </p:cNvSpPr>
          <p:nvPr/>
        </p:nvSpPr>
        <p:spPr bwMode="auto">
          <a:xfrm>
            <a:off x="1219200" y="304800"/>
            <a:ext cx="7143750" cy="1066800"/>
          </a:xfrm>
          <a:prstGeom prst="rect">
            <a:avLst/>
          </a:prstGeom>
          <a:noFill/>
          <a:ln w="9525">
            <a:noFill/>
            <a:miter lim="800000"/>
            <a:headEnd/>
            <a:tailEnd/>
          </a:ln>
          <a:effectLst/>
        </p:spPr>
        <p:txBody>
          <a:bodyPr>
            <a:spAutoFit/>
          </a:bodyPr>
          <a:lstStyle/>
          <a:p>
            <a:pPr algn="ctr" eaLnBrk="0" hangingPunct="0">
              <a:defRPr/>
            </a:pPr>
            <a:r>
              <a:rPr lang="en-US" sz="3200" b="1">
                <a:effectLst>
                  <a:outerShdw blurRad="38100" dist="38100" dir="2700000" algn="tl">
                    <a:srgbClr val="000000"/>
                  </a:outerShdw>
                </a:effectLst>
                <a:latin typeface="Times New Roman" charset="0"/>
              </a:rPr>
              <a:t>Annualized Withholding Tax</a:t>
            </a:r>
          </a:p>
          <a:p>
            <a:pPr algn="ctr" eaLnBrk="0" hangingPunct="0">
              <a:defRPr/>
            </a:pPr>
            <a:r>
              <a:rPr lang="en-US" sz="3200" b="1">
                <a:effectLst>
                  <a:outerShdw blurRad="38100" dist="38100" dir="2700000" algn="tl">
                    <a:srgbClr val="000000"/>
                  </a:outerShdw>
                </a:effectLst>
                <a:latin typeface="Times New Roman" charset="0"/>
              </a:rPr>
              <a:t>(Year-End-Adjustment)</a:t>
            </a:r>
          </a:p>
        </p:txBody>
      </p:sp>
      <p:sp>
        <p:nvSpPr>
          <p:cNvPr id="26628" name="Text Box 3"/>
          <p:cNvSpPr txBox="1">
            <a:spLocks noChangeArrowheads="1"/>
          </p:cNvSpPr>
          <p:nvPr/>
        </p:nvSpPr>
        <p:spPr bwMode="auto">
          <a:xfrm>
            <a:off x="609600" y="1905000"/>
            <a:ext cx="8077200" cy="3786188"/>
          </a:xfrm>
          <a:prstGeom prst="rect">
            <a:avLst/>
          </a:prstGeom>
          <a:noFill/>
          <a:ln w="9525">
            <a:noFill/>
            <a:miter lim="800000"/>
            <a:headEnd/>
            <a:tailEnd/>
          </a:ln>
        </p:spPr>
        <p:txBody>
          <a:bodyPr>
            <a:spAutoFit/>
          </a:bodyPr>
          <a:lstStyle/>
          <a:p>
            <a:pPr eaLnBrk="0" hangingPunct="0"/>
            <a:r>
              <a:rPr lang="en-US" sz="2400" b="1">
                <a:latin typeface="Times New Roman" charset="0"/>
              </a:rPr>
              <a:t>STEP 3</a:t>
            </a:r>
            <a:r>
              <a:rPr lang="en-US" sz="2400">
                <a:latin typeface="Times New Roman" charset="0"/>
              </a:rPr>
              <a:t> -  Deduct from the aggregate amount of   compensation</a:t>
            </a:r>
          </a:p>
          <a:p>
            <a:pPr eaLnBrk="0" hangingPunct="0"/>
            <a:r>
              <a:rPr lang="en-US" sz="2400">
                <a:latin typeface="Times New Roman" charset="0"/>
              </a:rPr>
              <a:t>                 computed in Step 2 the amount of the total personal</a:t>
            </a:r>
          </a:p>
          <a:p>
            <a:pPr eaLnBrk="0" hangingPunct="0"/>
            <a:r>
              <a:rPr lang="en-US" sz="2400">
                <a:latin typeface="Times New Roman" charset="0"/>
              </a:rPr>
              <a:t>                 and additional exemptions of the employee;</a:t>
            </a:r>
          </a:p>
          <a:p>
            <a:pPr eaLnBrk="0" hangingPunct="0"/>
            <a:r>
              <a:rPr lang="en-US" sz="2400">
                <a:latin typeface="Times New Roman" charset="0"/>
              </a:rPr>
              <a:t>	     </a:t>
            </a:r>
          </a:p>
          <a:p>
            <a:pPr eaLnBrk="0" hangingPunct="0"/>
            <a:r>
              <a:rPr lang="en-US" sz="2400">
                <a:latin typeface="Times New Roman" charset="0"/>
              </a:rPr>
              <a:t>	     Personal Exemptions:        -           P50,000.00</a:t>
            </a:r>
          </a:p>
          <a:p>
            <a:pPr eaLnBrk="0" hangingPunct="0"/>
            <a:r>
              <a:rPr lang="en-US" sz="2400">
                <a:latin typeface="Times New Roman" charset="0"/>
              </a:rPr>
              <a:t>		     </a:t>
            </a:r>
          </a:p>
          <a:p>
            <a:pPr eaLnBrk="0" hangingPunct="0"/>
            <a:r>
              <a:rPr lang="en-US" sz="2400">
                <a:latin typeface="Times New Roman" charset="0"/>
              </a:rPr>
              <a:t>	      Additional Exemption:</a:t>
            </a:r>
          </a:p>
          <a:p>
            <a:pPr eaLnBrk="0" hangingPunct="0"/>
            <a:r>
              <a:rPr lang="en-US" sz="2400">
                <a:latin typeface="Times New Roman" charset="0"/>
              </a:rPr>
              <a:t>		P 25,000 for each qualified dependent child</a:t>
            </a:r>
          </a:p>
          <a:p>
            <a:pPr eaLnBrk="0" hangingPunct="0"/>
            <a:r>
              <a:rPr lang="en-US" sz="2400">
                <a:latin typeface="Times New Roman" charset="0"/>
              </a:rPr>
              <a:t>                            not exceeding four (4)</a:t>
            </a:r>
          </a:p>
          <a:p>
            <a:pPr eaLnBrk="0" hangingPunct="0"/>
            <a:endParaRPr lang="en-US" sz="2400">
              <a:latin typeface="Times New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3A86520F-42D2-489F-BF0C-9BB8722DBF28}" type="slidenum">
              <a:rPr lang="en-US"/>
              <a:pPr>
                <a:defRPr/>
              </a:pPr>
              <a:t>25</a:t>
            </a:fld>
            <a:endParaRPr lang="en-US"/>
          </a:p>
        </p:txBody>
      </p:sp>
      <p:sp>
        <p:nvSpPr>
          <p:cNvPr id="3" name="Rectangle 2"/>
          <p:cNvSpPr>
            <a:spLocks noChangeArrowheads="1"/>
          </p:cNvSpPr>
          <p:nvPr/>
        </p:nvSpPr>
        <p:spPr bwMode="auto">
          <a:xfrm>
            <a:off x="1219200" y="304800"/>
            <a:ext cx="7143750" cy="1066800"/>
          </a:xfrm>
          <a:prstGeom prst="rect">
            <a:avLst/>
          </a:prstGeom>
          <a:noFill/>
          <a:ln w="9525">
            <a:noFill/>
            <a:miter lim="800000"/>
            <a:headEnd/>
            <a:tailEnd/>
          </a:ln>
          <a:effectLst/>
        </p:spPr>
        <p:txBody>
          <a:bodyPr>
            <a:spAutoFit/>
          </a:bodyPr>
          <a:lstStyle/>
          <a:p>
            <a:pPr algn="ctr" eaLnBrk="0" hangingPunct="0">
              <a:defRPr/>
            </a:pPr>
            <a:r>
              <a:rPr lang="en-US" sz="3200" b="1">
                <a:effectLst>
                  <a:outerShdw blurRad="38100" dist="38100" dir="2700000" algn="tl">
                    <a:srgbClr val="000000"/>
                  </a:outerShdw>
                </a:effectLst>
                <a:latin typeface="Times New Roman" charset="0"/>
              </a:rPr>
              <a:t>Annualized Withholding Tax</a:t>
            </a:r>
          </a:p>
          <a:p>
            <a:pPr algn="ctr" eaLnBrk="0" hangingPunct="0">
              <a:defRPr/>
            </a:pPr>
            <a:r>
              <a:rPr lang="en-US" sz="3200" b="1">
                <a:effectLst>
                  <a:outerShdw blurRad="38100" dist="38100" dir="2700000" algn="tl">
                    <a:srgbClr val="000000"/>
                  </a:outerShdw>
                </a:effectLst>
                <a:latin typeface="Times New Roman" charset="0"/>
              </a:rPr>
              <a:t>(Year-End-Adjustment)</a:t>
            </a:r>
          </a:p>
        </p:txBody>
      </p:sp>
      <p:sp>
        <p:nvSpPr>
          <p:cNvPr id="27652" name="Text Box 3"/>
          <p:cNvSpPr txBox="1">
            <a:spLocks noChangeArrowheads="1"/>
          </p:cNvSpPr>
          <p:nvPr/>
        </p:nvSpPr>
        <p:spPr bwMode="auto">
          <a:xfrm>
            <a:off x="609600" y="2209800"/>
            <a:ext cx="7620000" cy="1938338"/>
          </a:xfrm>
          <a:prstGeom prst="rect">
            <a:avLst/>
          </a:prstGeom>
          <a:noFill/>
          <a:ln w="9525">
            <a:noFill/>
            <a:miter lim="800000"/>
            <a:headEnd/>
            <a:tailEnd/>
          </a:ln>
        </p:spPr>
        <p:txBody>
          <a:bodyPr>
            <a:spAutoFit/>
          </a:bodyPr>
          <a:lstStyle/>
          <a:p>
            <a:pPr eaLnBrk="0" hangingPunct="0"/>
            <a:r>
              <a:rPr lang="en-US" sz="2400" b="1">
                <a:latin typeface="Times New Roman" charset="0"/>
              </a:rPr>
              <a:t>STEP 4</a:t>
            </a:r>
            <a:r>
              <a:rPr lang="en-US" sz="2400">
                <a:latin typeface="Times New Roman" charset="0"/>
              </a:rPr>
              <a:t> -         Deduct the amount of premium payments on</a:t>
            </a:r>
          </a:p>
          <a:p>
            <a:pPr eaLnBrk="0" hangingPunct="0"/>
            <a:r>
              <a:rPr lang="en-US" sz="2400">
                <a:latin typeface="Times New Roman" charset="0"/>
              </a:rPr>
              <a:t>                        Health and or Hospitalization Insurance of </a:t>
            </a:r>
          </a:p>
          <a:p>
            <a:pPr eaLnBrk="0" hangingPunct="0"/>
            <a:r>
              <a:rPr lang="en-US" sz="2400">
                <a:latin typeface="Times New Roman" charset="0"/>
              </a:rPr>
              <a:t>                        employees who have presented evidence that</a:t>
            </a:r>
          </a:p>
          <a:p>
            <a:pPr eaLnBrk="0" hangingPunct="0"/>
            <a:r>
              <a:rPr lang="en-US" sz="2400">
                <a:latin typeface="Times New Roman" charset="0"/>
              </a:rPr>
              <a:t>                        they paid the same during the taxable year.  		            </a:t>
            </a:r>
          </a:p>
        </p:txBody>
      </p:sp>
      <p:sp>
        <p:nvSpPr>
          <p:cNvPr id="27653" name="Text Box 5"/>
          <p:cNvSpPr txBox="1">
            <a:spLocks noChangeArrowheads="1"/>
          </p:cNvSpPr>
          <p:nvPr/>
        </p:nvSpPr>
        <p:spPr bwMode="auto">
          <a:xfrm>
            <a:off x="685800" y="3962400"/>
            <a:ext cx="8458200" cy="2678113"/>
          </a:xfrm>
          <a:prstGeom prst="rect">
            <a:avLst/>
          </a:prstGeom>
          <a:noFill/>
          <a:ln w="9525">
            <a:noFill/>
            <a:miter lim="800000"/>
            <a:headEnd/>
            <a:tailEnd/>
          </a:ln>
        </p:spPr>
        <p:txBody>
          <a:bodyPr>
            <a:spAutoFit/>
          </a:bodyPr>
          <a:lstStyle/>
          <a:p>
            <a:pPr eaLnBrk="0" hangingPunct="0"/>
            <a:r>
              <a:rPr lang="en-US" sz="2400" b="1">
                <a:latin typeface="Times New Roman" charset="0"/>
              </a:rPr>
              <a:t>NOTE:         The deductible amount shall not exceed P 2,400/</a:t>
            </a:r>
          </a:p>
          <a:p>
            <a:pPr eaLnBrk="0" hangingPunct="0"/>
            <a:r>
              <a:rPr lang="en-US" sz="2400" b="1">
                <a:latin typeface="Times New Roman" charset="0"/>
              </a:rPr>
              <a:t>                      annum or P 200/month whichever is lower and the </a:t>
            </a:r>
          </a:p>
          <a:p>
            <a:pPr eaLnBrk="0" hangingPunct="0"/>
            <a:r>
              <a:rPr lang="en-US" sz="2400" b="1">
                <a:latin typeface="Times New Roman" charset="0"/>
              </a:rPr>
              <a:t>                      total family gross income does not exceed </a:t>
            </a:r>
          </a:p>
          <a:p>
            <a:pPr eaLnBrk="0" hangingPunct="0"/>
            <a:r>
              <a:rPr lang="en-US" sz="2400" b="1">
                <a:latin typeface="Times New Roman" charset="0"/>
              </a:rPr>
              <a:t>                      P 250,000 for the calendar year.  The employee is 	  	          required to furnish employer with copies of policy</a:t>
            </a:r>
          </a:p>
          <a:p>
            <a:pPr eaLnBrk="0" hangingPunct="0"/>
            <a:r>
              <a:rPr lang="en-US" sz="2400" b="1">
                <a:latin typeface="Times New Roman" charset="0"/>
              </a:rPr>
              <a:t>                      contract and proof of payments before the 	</a:t>
            </a:r>
          </a:p>
          <a:p>
            <a:pPr eaLnBrk="0" hangingPunct="0"/>
            <a:r>
              <a:rPr lang="en-US" sz="2400" b="1">
                <a:latin typeface="Times New Roman" charset="0"/>
              </a:rPr>
              <a:t>     	          employer does the year-end adjustment.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CDD4878B-42A8-445A-B5EE-E6E67610C3C6}" type="slidenum">
              <a:rPr lang="en-US"/>
              <a:pPr>
                <a:defRPr/>
              </a:pPr>
              <a:t>26</a:t>
            </a:fld>
            <a:endParaRPr lang="en-US"/>
          </a:p>
        </p:txBody>
      </p:sp>
      <p:sp>
        <p:nvSpPr>
          <p:cNvPr id="3" name="Rectangle 2"/>
          <p:cNvSpPr>
            <a:spLocks noChangeArrowheads="1"/>
          </p:cNvSpPr>
          <p:nvPr/>
        </p:nvSpPr>
        <p:spPr bwMode="auto">
          <a:xfrm>
            <a:off x="1371600" y="304800"/>
            <a:ext cx="6457950" cy="1066800"/>
          </a:xfrm>
          <a:prstGeom prst="rect">
            <a:avLst/>
          </a:prstGeom>
          <a:noFill/>
          <a:ln w="9525">
            <a:noFill/>
            <a:miter lim="800000"/>
            <a:headEnd/>
            <a:tailEnd/>
          </a:ln>
          <a:effectLst/>
        </p:spPr>
        <p:txBody>
          <a:bodyPr>
            <a:spAutoFit/>
          </a:bodyPr>
          <a:lstStyle/>
          <a:p>
            <a:pPr algn="ctr" eaLnBrk="0" hangingPunct="0">
              <a:defRPr/>
            </a:pPr>
            <a:r>
              <a:rPr lang="en-US" sz="3200" b="1">
                <a:effectLst>
                  <a:outerShdw blurRad="38100" dist="38100" dir="2700000" algn="tl">
                    <a:srgbClr val="000000"/>
                  </a:outerShdw>
                </a:effectLst>
                <a:latin typeface="Times New Roman" charset="0"/>
              </a:rPr>
              <a:t>Annualized Withholding Tax</a:t>
            </a:r>
          </a:p>
          <a:p>
            <a:pPr algn="ctr" eaLnBrk="0" hangingPunct="0">
              <a:defRPr/>
            </a:pPr>
            <a:r>
              <a:rPr lang="en-US" sz="3200" b="1">
                <a:effectLst>
                  <a:outerShdw blurRad="38100" dist="38100" dir="2700000" algn="tl">
                    <a:srgbClr val="000000"/>
                  </a:outerShdw>
                </a:effectLst>
                <a:latin typeface="Times New Roman" charset="0"/>
              </a:rPr>
              <a:t>(Year-End-Adjustment)</a:t>
            </a:r>
          </a:p>
        </p:txBody>
      </p:sp>
      <p:sp>
        <p:nvSpPr>
          <p:cNvPr id="28676" name="Text Box 3"/>
          <p:cNvSpPr txBox="1">
            <a:spLocks noChangeArrowheads="1"/>
          </p:cNvSpPr>
          <p:nvPr/>
        </p:nvSpPr>
        <p:spPr bwMode="auto">
          <a:xfrm>
            <a:off x="152400" y="1676400"/>
            <a:ext cx="9144000" cy="858838"/>
          </a:xfrm>
          <a:prstGeom prst="rect">
            <a:avLst/>
          </a:prstGeom>
          <a:noFill/>
          <a:ln w="9525">
            <a:noFill/>
            <a:miter lim="800000"/>
            <a:headEnd/>
            <a:tailEnd/>
          </a:ln>
        </p:spPr>
        <p:txBody>
          <a:bodyPr>
            <a:spAutoFit/>
          </a:bodyPr>
          <a:lstStyle/>
          <a:p>
            <a:pPr eaLnBrk="0" hangingPunct="0">
              <a:lnSpc>
                <a:spcPct val="80000"/>
              </a:lnSpc>
            </a:pPr>
            <a:r>
              <a:rPr lang="en-US" sz="2400" b="1">
                <a:latin typeface="Times New Roman" charset="0"/>
              </a:rPr>
              <a:t>STEP 5 -  </a:t>
            </a:r>
            <a:r>
              <a:rPr lang="en-US" sz="2400">
                <a:latin typeface="Times New Roman" charset="0"/>
              </a:rPr>
              <a:t> Compute the amount of tax on the difference arrived</a:t>
            </a:r>
          </a:p>
          <a:p>
            <a:pPr eaLnBrk="0" hangingPunct="0">
              <a:lnSpc>
                <a:spcPct val="80000"/>
              </a:lnSpc>
              <a:spcBef>
                <a:spcPct val="50000"/>
              </a:spcBef>
            </a:pPr>
            <a:r>
              <a:rPr lang="en-US" sz="2400" b="1">
                <a:latin typeface="Times New Roman" charset="0"/>
              </a:rPr>
              <a:t>	      </a:t>
            </a:r>
            <a:r>
              <a:rPr lang="en-US" sz="2400">
                <a:latin typeface="Times New Roman" charset="0"/>
              </a:rPr>
              <a:t>at in Step 4.</a:t>
            </a:r>
            <a:r>
              <a:rPr lang="en-US" sz="2400" b="1">
                <a:latin typeface="Times New Roman" charset="0"/>
              </a:rPr>
              <a:t> </a:t>
            </a:r>
          </a:p>
        </p:txBody>
      </p:sp>
      <p:sp>
        <p:nvSpPr>
          <p:cNvPr id="28677" name="Text Box 4"/>
          <p:cNvSpPr txBox="1">
            <a:spLocks noChangeArrowheads="1"/>
          </p:cNvSpPr>
          <p:nvPr/>
        </p:nvSpPr>
        <p:spPr bwMode="auto">
          <a:xfrm>
            <a:off x="838200" y="3036888"/>
            <a:ext cx="7696200" cy="4125912"/>
          </a:xfrm>
          <a:prstGeom prst="rect">
            <a:avLst/>
          </a:prstGeom>
          <a:noFill/>
          <a:ln w="9525">
            <a:noFill/>
            <a:miter lim="800000"/>
            <a:headEnd/>
            <a:tailEnd/>
          </a:ln>
        </p:spPr>
        <p:txBody>
          <a:bodyPr>
            <a:spAutoFit/>
          </a:bodyPr>
          <a:lstStyle/>
          <a:p>
            <a:pPr eaLnBrk="0" hangingPunct="0">
              <a:spcBef>
                <a:spcPct val="100000"/>
              </a:spcBef>
            </a:pPr>
            <a:r>
              <a:rPr lang="en-US" sz="1600" b="1">
                <a:latin typeface="Times New Roman" charset="0"/>
              </a:rPr>
              <a:t>Not over P10,000			5%</a:t>
            </a:r>
          </a:p>
          <a:p>
            <a:pPr eaLnBrk="0" hangingPunct="0">
              <a:spcBef>
                <a:spcPct val="100000"/>
              </a:spcBef>
            </a:pPr>
            <a:r>
              <a:rPr lang="en-US" sz="1600" b="1">
                <a:latin typeface="Times New Roman" charset="0"/>
              </a:rPr>
              <a:t>over P10,000 but not over P30,000	P500 + 10% of the excess over P10,000</a:t>
            </a:r>
          </a:p>
          <a:p>
            <a:pPr eaLnBrk="0" hangingPunct="0">
              <a:spcBef>
                <a:spcPct val="100000"/>
              </a:spcBef>
            </a:pPr>
            <a:r>
              <a:rPr lang="en-US" sz="1600" b="1">
                <a:latin typeface="Times New Roman" charset="0"/>
              </a:rPr>
              <a:t>over P30,000 but not over P70,000	P2,500 + 15% of the excess over P30,000</a:t>
            </a:r>
          </a:p>
          <a:p>
            <a:pPr eaLnBrk="0" hangingPunct="0">
              <a:spcBef>
                <a:spcPct val="100000"/>
              </a:spcBef>
            </a:pPr>
            <a:r>
              <a:rPr lang="en-US" sz="1600" b="1">
                <a:latin typeface="Times New Roman" charset="0"/>
              </a:rPr>
              <a:t>over P70,000 but not over P140,000	P8,500 + 20% of the excess over P70,000</a:t>
            </a:r>
          </a:p>
          <a:p>
            <a:pPr eaLnBrk="0" hangingPunct="0">
              <a:spcBef>
                <a:spcPct val="100000"/>
              </a:spcBef>
            </a:pPr>
            <a:r>
              <a:rPr lang="en-US" sz="1600" b="1">
                <a:latin typeface="Times New Roman" charset="0"/>
              </a:rPr>
              <a:t>over P140,000 but not over P250,000	P22,500 + 25% of the excess over P140,000</a:t>
            </a:r>
          </a:p>
          <a:p>
            <a:pPr eaLnBrk="0" hangingPunct="0">
              <a:spcBef>
                <a:spcPct val="100000"/>
              </a:spcBef>
            </a:pPr>
            <a:r>
              <a:rPr lang="en-US" sz="1600" b="1">
                <a:latin typeface="Times New Roman" charset="0"/>
              </a:rPr>
              <a:t>over P250,000 but not over P500,000	P50,000 + 30% of the excess over P250,000</a:t>
            </a:r>
          </a:p>
          <a:p>
            <a:pPr eaLnBrk="0" hangingPunct="0">
              <a:spcBef>
                <a:spcPct val="100000"/>
              </a:spcBef>
            </a:pPr>
            <a:r>
              <a:rPr lang="en-US" sz="1600" b="1">
                <a:latin typeface="Times New Roman" charset="0"/>
              </a:rPr>
              <a:t>over P500,000			P125,000 + 32% of the excess over P500,000</a:t>
            </a:r>
          </a:p>
          <a:p>
            <a:pPr eaLnBrk="0" hangingPunct="0">
              <a:spcBef>
                <a:spcPct val="100000"/>
              </a:spcBef>
            </a:pPr>
            <a:endParaRPr lang="en-US" sz="1600" b="1">
              <a:latin typeface="Times New Roman" charset="0"/>
            </a:endParaRPr>
          </a:p>
          <a:p>
            <a:pPr eaLnBrk="0" hangingPunct="0">
              <a:spcBef>
                <a:spcPct val="50000"/>
              </a:spcBef>
            </a:pPr>
            <a:endParaRPr lang="en-US" sz="1600" b="1">
              <a:latin typeface="Times New Roman"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6104AC49-3645-4C26-B021-3063510B7FB2}" type="slidenum">
              <a:rPr lang="en-US"/>
              <a:pPr>
                <a:defRPr/>
              </a:pPr>
              <a:t>27</a:t>
            </a:fld>
            <a:endParaRPr lang="en-US"/>
          </a:p>
        </p:txBody>
      </p:sp>
      <p:sp>
        <p:nvSpPr>
          <p:cNvPr id="3" name="Rectangle 2"/>
          <p:cNvSpPr>
            <a:spLocks noChangeArrowheads="1"/>
          </p:cNvSpPr>
          <p:nvPr/>
        </p:nvSpPr>
        <p:spPr bwMode="auto">
          <a:xfrm>
            <a:off x="1066800" y="685800"/>
            <a:ext cx="7296150" cy="1066800"/>
          </a:xfrm>
          <a:prstGeom prst="rect">
            <a:avLst/>
          </a:prstGeom>
          <a:noFill/>
          <a:ln w="9525">
            <a:noFill/>
            <a:miter lim="800000"/>
            <a:headEnd/>
            <a:tailEnd/>
          </a:ln>
          <a:effectLst/>
        </p:spPr>
        <p:txBody>
          <a:bodyPr>
            <a:spAutoFit/>
          </a:bodyPr>
          <a:lstStyle/>
          <a:p>
            <a:pPr algn="ctr" eaLnBrk="0" hangingPunct="0">
              <a:defRPr/>
            </a:pPr>
            <a:r>
              <a:rPr lang="en-US" sz="3200" b="1">
                <a:effectLst>
                  <a:outerShdw blurRad="38100" dist="38100" dir="2700000" algn="tl">
                    <a:srgbClr val="000000"/>
                  </a:outerShdw>
                </a:effectLst>
                <a:latin typeface="Times New Roman" charset="0"/>
              </a:rPr>
              <a:t>Annualized Withholding Tax</a:t>
            </a:r>
          </a:p>
          <a:p>
            <a:pPr algn="ctr" eaLnBrk="0" hangingPunct="0">
              <a:defRPr/>
            </a:pPr>
            <a:r>
              <a:rPr lang="en-US" sz="3200" b="1">
                <a:effectLst>
                  <a:outerShdw blurRad="38100" dist="38100" dir="2700000" algn="tl">
                    <a:srgbClr val="000000"/>
                  </a:outerShdw>
                </a:effectLst>
                <a:latin typeface="Times New Roman" charset="0"/>
              </a:rPr>
              <a:t>(Year-End-Adjustment)</a:t>
            </a:r>
          </a:p>
        </p:txBody>
      </p:sp>
      <p:sp>
        <p:nvSpPr>
          <p:cNvPr id="29700" name="Text Box 3"/>
          <p:cNvSpPr txBox="1">
            <a:spLocks noChangeArrowheads="1"/>
          </p:cNvSpPr>
          <p:nvPr/>
        </p:nvSpPr>
        <p:spPr bwMode="auto">
          <a:xfrm>
            <a:off x="457200" y="3030538"/>
            <a:ext cx="8229600" cy="2227262"/>
          </a:xfrm>
          <a:prstGeom prst="rect">
            <a:avLst/>
          </a:prstGeom>
          <a:noFill/>
          <a:ln w="9525">
            <a:noFill/>
            <a:miter lim="800000"/>
            <a:headEnd/>
            <a:tailEnd/>
          </a:ln>
        </p:spPr>
        <p:txBody>
          <a:bodyPr>
            <a:spAutoFit/>
          </a:bodyPr>
          <a:lstStyle/>
          <a:p>
            <a:pPr eaLnBrk="0" hangingPunct="0"/>
            <a:r>
              <a:rPr lang="en-US" sz="2800" b="1">
                <a:latin typeface="Times New Roman" charset="0"/>
              </a:rPr>
              <a:t>STEP  6 -    </a:t>
            </a:r>
            <a:r>
              <a:rPr lang="en-US" sz="2800">
                <a:latin typeface="Times New Roman" charset="0"/>
              </a:rPr>
              <a:t>Determine the deficiency or excess, if any, 	          of the tax computed in Step 5 over the 		cumulative tax already deducted and 			withheld since the beginning</a:t>
            </a:r>
          </a:p>
          <a:p>
            <a:pPr eaLnBrk="0" hangingPunct="0"/>
            <a:r>
              <a:rPr lang="en-US" sz="2800">
                <a:latin typeface="Times New Roman" charset="0"/>
              </a:rPr>
              <a:t>          	          of the current calendar year.</a:t>
            </a:r>
            <a:endParaRPr lang="en-US" sz="2800" b="1">
              <a:latin typeface="Times New Roman"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14402E3A-8405-4AD6-BFFB-06E7474D42A9}" type="slidenum">
              <a:rPr lang="en-US"/>
              <a:pPr>
                <a:defRPr/>
              </a:pPr>
              <a:t>28</a:t>
            </a:fld>
            <a:endParaRPr lang="en-US"/>
          </a:p>
        </p:txBody>
      </p:sp>
      <p:sp>
        <p:nvSpPr>
          <p:cNvPr id="30723" name="Rectangle 2"/>
          <p:cNvSpPr>
            <a:spLocks noChangeArrowheads="1"/>
          </p:cNvSpPr>
          <p:nvPr/>
        </p:nvSpPr>
        <p:spPr bwMode="auto">
          <a:xfrm>
            <a:off x="381000" y="1196975"/>
            <a:ext cx="8458200" cy="5607050"/>
          </a:xfrm>
          <a:prstGeom prst="rect">
            <a:avLst/>
          </a:prstGeom>
          <a:noFill/>
          <a:ln w="9525">
            <a:noFill/>
            <a:miter lim="800000"/>
            <a:headEnd/>
            <a:tailEnd/>
          </a:ln>
        </p:spPr>
        <p:txBody>
          <a:bodyPr>
            <a:spAutoFit/>
          </a:bodyPr>
          <a:lstStyle/>
          <a:p>
            <a:pPr eaLnBrk="0" hangingPunct="0">
              <a:spcBef>
                <a:spcPct val="20000"/>
              </a:spcBef>
            </a:pPr>
            <a:r>
              <a:rPr lang="en-US" sz="1600">
                <a:latin typeface="Times New Roman" charset="0"/>
              </a:rPr>
              <a:t>GROSS COMPENSATION INCOME (previous + present employer)		P x x x</a:t>
            </a:r>
          </a:p>
          <a:p>
            <a:pPr eaLnBrk="0" hangingPunct="0">
              <a:spcBef>
                <a:spcPct val="20000"/>
              </a:spcBef>
            </a:pPr>
            <a:r>
              <a:rPr lang="en-US" sz="1600" b="1">
                <a:latin typeface="Times New Roman" charset="0"/>
              </a:rPr>
              <a:t>LESS</a:t>
            </a:r>
            <a:r>
              <a:rPr lang="en-US" sz="1600">
                <a:latin typeface="Times New Roman" charset="0"/>
              </a:rPr>
              <a:t>:   </a:t>
            </a:r>
            <a:r>
              <a:rPr lang="en-US" sz="1600" b="1">
                <a:latin typeface="Times New Roman" charset="0"/>
              </a:rPr>
              <a:t>Non-Taxable Items</a:t>
            </a:r>
            <a:r>
              <a:rPr lang="en-US" sz="1600">
                <a:latin typeface="Times New Roman" charset="0"/>
              </a:rPr>
              <a:t> </a:t>
            </a:r>
          </a:p>
          <a:p>
            <a:pPr eaLnBrk="0" hangingPunct="0">
              <a:spcBef>
                <a:spcPct val="20000"/>
              </a:spcBef>
            </a:pPr>
            <a:r>
              <a:rPr lang="en-US" sz="1600">
                <a:latin typeface="Times New Roman" charset="0"/>
              </a:rPr>
              <a:t> 	a. 13th month pay, Christmas bonus</a:t>
            </a:r>
          </a:p>
          <a:p>
            <a:pPr eaLnBrk="0" hangingPunct="0">
              <a:spcBef>
                <a:spcPct val="20000"/>
              </a:spcBef>
            </a:pPr>
            <a:r>
              <a:rPr lang="en-US" sz="1600">
                <a:latin typeface="Times New Roman" charset="0"/>
              </a:rPr>
              <a:t>	    loyalty Award, gift in cash/kind</a:t>
            </a:r>
          </a:p>
          <a:p>
            <a:pPr eaLnBrk="0" hangingPunct="0">
              <a:spcBef>
                <a:spcPct val="20000"/>
              </a:spcBef>
            </a:pPr>
            <a:r>
              <a:rPr lang="en-US" sz="1600">
                <a:latin typeface="Times New Roman" charset="0"/>
              </a:rPr>
              <a:t>	    and other benefits [Sec. 2.78.1 (b)(11), RR 2-98]	P 30,000.00</a:t>
            </a:r>
          </a:p>
          <a:p>
            <a:pPr eaLnBrk="0" hangingPunct="0">
              <a:spcBef>
                <a:spcPct val="20000"/>
              </a:spcBef>
            </a:pPr>
            <a:r>
              <a:rPr lang="en-US" sz="1600">
                <a:latin typeface="Times New Roman" charset="0"/>
              </a:rPr>
              <a:t>	b. SSS, GSIS, Medicare, Pag-ibig and</a:t>
            </a:r>
          </a:p>
          <a:p>
            <a:pPr eaLnBrk="0" hangingPunct="0">
              <a:spcBef>
                <a:spcPct val="20000"/>
              </a:spcBef>
            </a:pPr>
            <a:r>
              <a:rPr lang="en-US" sz="1600">
                <a:latin typeface="Times New Roman" charset="0"/>
              </a:rPr>
              <a:t>	    union dues of individual employees	   	     x x x x x</a:t>
            </a:r>
          </a:p>
          <a:p>
            <a:pPr eaLnBrk="0" hangingPunct="0">
              <a:spcBef>
                <a:spcPct val="20000"/>
              </a:spcBef>
            </a:pPr>
            <a:r>
              <a:rPr lang="en-US" sz="1600">
                <a:latin typeface="Times New Roman" charset="0"/>
              </a:rPr>
              <a:t>	c. 10 days monetized vacation leave	    	     x x x x x</a:t>
            </a:r>
          </a:p>
          <a:p>
            <a:pPr eaLnBrk="0" hangingPunct="0">
              <a:spcBef>
                <a:spcPct val="20000"/>
              </a:spcBef>
            </a:pPr>
            <a:r>
              <a:rPr lang="en-US" sz="1600">
                <a:latin typeface="Times New Roman" charset="0"/>
              </a:rPr>
              <a:t>	d. Other non-taxable compensation income	                       </a:t>
            </a:r>
            <a:r>
              <a:rPr lang="en-US" sz="1600" u="sng">
                <a:latin typeface="Times New Roman" charset="0"/>
              </a:rPr>
              <a:t>x x x x x</a:t>
            </a:r>
            <a:r>
              <a:rPr lang="en-US" sz="1600">
                <a:latin typeface="Times New Roman" charset="0"/>
              </a:rPr>
              <a:t>                  </a:t>
            </a:r>
            <a:r>
              <a:rPr lang="en-US" sz="1600" u="sng">
                <a:latin typeface="Times New Roman" charset="0"/>
              </a:rPr>
              <a:t> x x x x </a:t>
            </a:r>
            <a:endParaRPr lang="en-US" sz="1600">
              <a:latin typeface="Times New Roman" charset="0"/>
            </a:endParaRPr>
          </a:p>
          <a:p>
            <a:pPr eaLnBrk="0" hangingPunct="0">
              <a:spcBef>
                <a:spcPct val="20000"/>
              </a:spcBef>
            </a:pPr>
            <a:r>
              <a:rPr lang="en-US" sz="1600">
                <a:latin typeface="Times New Roman" charset="0"/>
              </a:rPr>
              <a:t>GROSS TAXABLE COMPENSATION  INCOME				 P x x x</a:t>
            </a:r>
          </a:p>
          <a:p>
            <a:pPr eaLnBrk="0" hangingPunct="0">
              <a:spcBef>
                <a:spcPct val="20000"/>
              </a:spcBef>
            </a:pPr>
            <a:r>
              <a:rPr lang="en-US" sz="1600">
                <a:latin typeface="Times New Roman" charset="0"/>
              </a:rPr>
              <a:t>Less: Total Exemptions	                                                    P          x x x</a:t>
            </a:r>
          </a:p>
          <a:p>
            <a:pPr eaLnBrk="0" hangingPunct="0">
              <a:spcBef>
                <a:spcPct val="20000"/>
              </a:spcBef>
            </a:pPr>
            <a:r>
              <a:rPr lang="en-US" sz="1600">
                <a:latin typeface="Times New Roman" charset="0"/>
              </a:rPr>
              <a:t>          Premium paid on Health or Hospitalization</a:t>
            </a:r>
          </a:p>
          <a:p>
            <a:pPr eaLnBrk="0" hangingPunct="0">
              <a:spcBef>
                <a:spcPct val="20000"/>
              </a:spcBef>
            </a:pPr>
            <a:r>
              <a:rPr lang="en-US" sz="1600">
                <a:latin typeface="Times New Roman" charset="0"/>
              </a:rPr>
              <a:t>          Insurance (Maximum of P2,400.00)		                          </a:t>
            </a:r>
            <a:r>
              <a:rPr lang="en-US" sz="1600" u="sng">
                <a:latin typeface="Times New Roman" charset="0"/>
              </a:rPr>
              <a:t>  x x x </a:t>
            </a:r>
            <a:r>
              <a:rPr lang="en-US" sz="1600">
                <a:latin typeface="Times New Roman" charset="0"/>
              </a:rPr>
              <a:t>                 </a:t>
            </a:r>
            <a:r>
              <a:rPr lang="en-US" sz="1600" u="sng">
                <a:latin typeface="Times New Roman" charset="0"/>
              </a:rPr>
              <a:t>   x x x</a:t>
            </a:r>
          </a:p>
          <a:p>
            <a:pPr eaLnBrk="0" hangingPunct="0">
              <a:spcBef>
                <a:spcPct val="20000"/>
              </a:spcBef>
            </a:pPr>
            <a:r>
              <a:rPr lang="en-US" sz="1600">
                <a:latin typeface="Times New Roman" charset="0"/>
              </a:rPr>
              <a:t>Taxable Compensation Income					                 </a:t>
            </a:r>
            <a:r>
              <a:rPr lang="en-US" sz="1600" u="sng">
                <a:latin typeface="Times New Roman" charset="0"/>
              </a:rPr>
              <a:t>P x x x</a:t>
            </a:r>
          </a:p>
          <a:p>
            <a:pPr eaLnBrk="0" hangingPunct="0">
              <a:spcBef>
                <a:spcPct val="20000"/>
              </a:spcBef>
            </a:pPr>
            <a:endParaRPr lang="en-US" sz="1600">
              <a:latin typeface="Times New Roman" charset="0"/>
            </a:endParaRPr>
          </a:p>
          <a:p>
            <a:pPr eaLnBrk="0" hangingPunct="0">
              <a:spcBef>
                <a:spcPct val="20000"/>
              </a:spcBef>
            </a:pPr>
            <a:r>
              <a:rPr lang="en-US" sz="1600">
                <a:latin typeface="Times New Roman" charset="0"/>
              </a:rPr>
              <a:t>Tax Due: Refer to Annualized Tax Table, Section 24(A), Tax Code 		                 P x x x</a:t>
            </a:r>
          </a:p>
          <a:p>
            <a:pPr eaLnBrk="0" hangingPunct="0">
              <a:spcBef>
                <a:spcPct val="20000"/>
              </a:spcBef>
            </a:pPr>
            <a:r>
              <a:rPr lang="en-US" sz="1600">
                <a:latin typeface="Times New Roman" charset="0"/>
              </a:rPr>
              <a:t>Less: Tax Withheld (Jan. to November, from previous &amp; present employer)		</a:t>
            </a:r>
            <a:r>
              <a:rPr lang="en-US" sz="1600" u="sng">
                <a:latin typeface="Times New Roman" charset="0"/>
              </a:rPr>
              <a:t>  x x x</a:t>
            </a:r>
          </a:p>
          <a:p>
            <a:pPr eaLnBrk="0" hangingPunct="0">
              <a:spcBef>
                <a:spcPct val="20000"/>
              </a:spcBef>
            </a:pPr>
            <a:r>
              <a:rPr lang="en-US" sz="1600">
                <a:latin typeface="Times New Roman" charset="0"/>
              </a:rPr>
              <a:t>          Amount to be withheld  in December	/refunded on Jan. 25 ff year      	                 </a:t>
            </a:r>
            <a:r>
              <a:rPr lang="en-US" sz="1600" u="sng">
                <a:latin typeface="Times New Roman" charset="0"/>
              </a:rPr>
              <a:t>P x x x</a:t>
            </a:r>
            <a:r>
              <a:rPr lang="en-US" sz="1600">
                <a:latin typeface="Times New Roman" charset="0"/>
              </a:rPr>
              <a:t>		</a:t>
            </a:r>
          </a:p>
        </p:txBody>
      </p:sp>
      <p:sp>
        <p:nvSpPr>
          <p:cNvPr id="4" name="Text Box 3"/>
          <p:cNvSpPr txBox="1">
            <a:spLocks noChangeArrowheads="1"/>
          </p:cNvSpPr>
          <p:nvPr/>
        </p:nvSpPr>
        <p:spPr bwMode="auto">
          <a:xfrm>
            <a:off x="381000" y="152400"/>
            <a:ext cx="80772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effectLst>
                  <a:outerShdw blurRad="38100" dist="38100" dir="2700000" algn="tl">
                    <a:srgbClr val="000000"/>
                  </a:outerShdw>
                </a:effectLst>
                <a:latin typeface="Times New Roman" charset="0"/>
              </a:rPr>
              <a:t>Year-End Adjustment  - Formula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EFD6AEAF-5943-4507-98C1-A26A0A2203BE}" type="slidenum">
              <a:rPr lang="en-US"/>
              <a:pPr>
                <a:defRPr/>
              </a:pPr>
              <a:t>29</a:t>
            </a:fld>
            <a:endParaRPr lang="en-US"/>
          </a:p>
        </p:txBody>
      </p:sp>
      <p:sp>
        <p:nvSpPr>
          <p:cNvPr id="3" name="Text Box 1026"/>
          <p:cNvSpPr txBox="1">
            <a:spLocks noChangeArrowheads="1"/>
          </p:cNvSpPr>
          <p:nvPr/>
        </p:nvSpPr>
        <p:spPr bwMode="auto">
          <a:xfrm>
            <a:off x="1828800" y="381000"/>
            <a:ext cx="5638800" cy="255428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effectLst>
                  <a:outerShdw blurRad="38100" dist="38100" dir="2700000" algn="tl">
                    <a:srgbClr val="000000"/>
                  </a:outerShdw>
                </a:effectLst>
                <a:latin typeface="Times New Roman" charset="0"/>
              </a:rPr>
              <a:t>Annualized Withholding Tax or the Year-end Adjustment</a:t>
            </a:r>
          </a:p>
          <a:p>
            <a:pPr algn="ctr" eaLnBrk="0" hangingPunct="0">
              <a:spcBef>
                <a:spcPct val="50000"/>
              </a:spcBef>
              <a:defRPr/>
            </a:pPr>
            <a:endParaRPr lang="en-US" sz="3200" b="1" dirty="0">
              <a:effectLst>
                <a:outerShdw blurRad="38100" dist="38100" dir="2700000" algn="tl">
                  <a:srgbClr val="000000"/>
                </a:outerShdw>
              </a:effectLst>
              <a:latin typeface="Times New Roman" charset="0"/>
            </a:endParaRPr>
          </a:p>
          <a:p>
            <a:pPr algn="ctr" eaLnBrk="0" hangingPunct="0">
              <a:spcBef>
                <a:spcPct val="50000"/>
              </a:spcBef>
              <a:defRPr/>
            </a:pPr>
            <a:endParaRPr lang="en-US" sz="3200" b="1" dirty="0">
              <a:effectLst>
                <a:outerShdw blurRad="38100" dist="38100" dir="2700000" algn="tl">
                  <a:srgbClr val="000000"/>
                </a:outerShdw>
              </a:effectLst>
              <a:latin typeface="Times New Roman" charset="0"/>
            </a:endParaRPr>
          </a:p>
        </p:txBody>
      </p:sp>
      <p:sp>
        <p:nvSpPr>
          <p:cNvPr id="31748" name="Text Box 1027"/>
          <p:cNvSpPr txBox="1">
            <a:spLocks noChangeArrowheads="1"/>
          </p:cNvSpPr>
          <p:nvPr/>
        </p:nvSpPr>
        <p:spPr bwMode="auto">
          <a:xfrm>
            <a:off x="381000" y="1828800"/>
            <a:ext cx="8915400" cy="4462463"/>
          </a:xfrm>
          <a:prstGeom prst="rect">
            <a:avLst/>
          </a:prstGeom>
          <a:noFill/>
          <a:ln w="9525">
            <a:noFill/>
            <a:miter lim="800000"/>
            <a:headEnd/>
            <a:tailEnd/>
          </a:ln>
        </p:spPr>
        <p:txBody>
          <a:bodyPr>
            <a:spAutoFit/>
          </a:bodyPr>
          <a:lstStyle/>
          <a:p>
            <a:pPr algn="ctr" eaLnBrk="0" hangingPunct="0">
              <a:spcBef>
                <a:spcPct val="50000"/>
              </a:spcBef>
            </a:pPr>
            <a:r>
              <a:rPr lang="en-US" sz="3200" b="1">
                <a:latin typeface="Times New Roman" charset="0"/>
              </a:rPr>
              <a:t>RESULTS OF THE YEAR-END ADJUSTMENT:</a:t>
            </a:r>
          </a:p>
          <a:p>
            <a:pPr algn="ctr" eaLnBrk="0" hangingPunct="0">
              <a:spcBef>
                <a:spcPct val="50000"/>
              </a:spcBef>
            </a:pPr>
            <a:endParaRPr lang="en-US" sz="3200" b="1">
              <a:latin typeface="Times New Roman" charset="0"/>
            </a:endParaRPr>
          </a:p>
          <a:p>
            <a:pPr eaLnBrk="0" hangingPunct="0">
              <a:spcBef>
                <a:spcPct val="50000"/>
              </a:spcBef>
            </a:pPr>
            <a:r>
              <a:rPr lang="en-US" sz="2400" b="1">
                <a:latin typeface="Times New Roman" charset="0"/>
              </a:rPr>
              <a:t>COLLECTIBLE:</a:t>
            </a:r>
            <a:r>
              <a:rPr lang="en-US" sz="2400">
                <a:latin typeface="Times New Roman" charset="0"/>
              </a:rPr>
              <a:t>   Tax Due &gt; Tax Withheld ----collect before 			          payment of last wage/compensation				   					          	</a:t>
            </a:r>
          </a:p>
          <a:p>
            <a:pPr eaLnBrk="0" hangingPunct="0"/>
            <a:r>
              <a:rPr lang="en-US" sz="2400" b="1">
                <a:latin typeface="Times New Roman" charset="0"/>
              </a:rPr>
              <a:t>REFUNDABLE:     </a:t>
            </a:r>
            <a:r>
              <a:rPr lang="en-US" sz="2400">
                <a:latin typeface="Times New Roman" charset="0"/>
              </a:rPr>
              <a:t>Tax Due &lt; Tax Withheld ----- refund on or before</a:t>
            </a:r>
          </a:p>
          <a:p>
            <a:pPr eaLnBrk="0" hangingPunct="0"/>
            <a:r>
              <a:rPr lang="en-US" sz="2400">
                <a:latin typeface="Times New Roman" charset="0"/>
              </a:rPr>
              <a:t>		          Jan. 25th of the ff. year/last payment of wages</a:t>
            </a:r>
          </a:p>
          <a:p>
            <a:pPr eaLnBrk="0" hangingPunct="0"/>
            <a:endParaRPr lang="en-US" sz="2400" b="1">
              <a:latin typeface="Times New Roman" charset="0"/>
            </a:endParaRPr>
          </a:p>
          <a:p>
            <a:pPr eaLnBrk="0" hangingPunct="0"/>
            <a:r>
              <a:rPr lang="en-US" sz="2400" b="1">
                <a:latin typeface="Times New Roman" charset="0"/>
              </a:rPr>
              <a:t>BREAK-EVEN:    </a:t>
            </a:r>
            <a:r>
              <a:rPr lang="en-US" sz="2400">
                <a:latin typeface="Times New Roman" charset="0"/>
              </a:rPr>
              <a:t>Tax Due = Tax Withheld -----  do not withhold </a:t>
            </a:r>
          </a:p>
          <a:p>
            <a:pPr eaLnBrk="0" hangingPunct="0"/>
            <a:r>
              <a:rPr lang="en-US" sz="2400">
                <a:latin typeface="Times New Roman" charset="0"/>
              </a:rPr>
              <a:t>	                    from December salary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5800" y="838200"/>
            <a:ext cx="7848600" cy="5262563"/>
          </a:xfrm>
          <a:prstGeom prst="rect">
            <a:avLst/>
          </a:prstGeom>
          <a:noFill/>
          <a:ln w="9525">
            <a:noFill/>
            <a:miter lim="800000"/>
            <a:headEnd/>
            <a:tailEnd/>
          </a:ln>
          <a:effectLst/>
        </p:spPr>
        <p:txBody>
          <a:bodyPr anchor="ctr">
            <a:spAutoFit/>
          </a:bodyPr>
          <a:lstStyle/>
          <a:p>
            <a:pPr algn="just" eaLnBrk="0" hangingPunct="0">
              <a:defRPr/>
            </a:pPr>
            <a:r>
              <a:rPr lang="en-US" sz="2800" b="1" dirty="0">
                <a:latin typeface="Times New Roman" pitchFamily="18" charset="0"/>
                <a:ea typeface="Calibri" pitchFamily="34" charset="0"/>
                <a:cs typeface="Arial" pitchFamily="34" charset="0"/>
              </a:rPr>
              <a:t>Importance of the withholding tax system</a:t>
            </a:r>
          </a:p>
          <a:p>
            <a:pPr algn="just" eaLnBrk="0" hangingPunct="0">
              <a:defRPr/>
            </a:pPr>
            <a:endParaRPr lang="en-PH" sz="2800" dirty="0">
              <a:cs typeface="Arial" pitchFamily="34" charset="0"/>
            </a:endParaRPr>
          </a:p>
          <a:p>
            <a:pPr algn="just" eaLnBrk="0" hangingPunct="0">
              <a:defRPr/>
            </a:pPr>
            <a:r>
              <a:rPr lang="en-US" sz="2800" i="1" dirty="0">
                <a:latin typeface="Times New Roman" pitchFamily="18" charset="0"/>
                <a:ea typeface="Calibri" pitchFamily="34" charset="0"/>
                <a:cs typeface="Arial" pitchFamily="34" charset="0"/>
              </a:rPr>
              <a:t>BIR experiences proved that the withholding tax system is an effective tool in the collection of taxes.  It is important for the following reasons:</a:t>
            </a:r>
          </a:p>
          <a:p>
            <a:pPr algn="just" eaLnBrk="0" hangingPunct="0">
              <a:defRPr/>
            </a:pP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It encourages voluntary compliance;</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It reduces cost of production effort;</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It prevents delinquencies and revenue loss;  and</a:t>
            </a:r>
            <a:endParaRPr lang="en-PH" sz="2800" dirty="0">
              <a:cs typeface="Arial" pitchFamily="34" charset="0"/>
            </a:endParaRPr>
          </a:p>
          <a:p>
            <a:pPr marL="228600" indent="-228600" algn="just" eaLnBrk="0" hangingPunct="0">
              <a:buFontTx/>
              <a:buChar char="•"/>
              <a:defRPr/>
            </a:pPr>
            <a:r>
              <a:rPr lang="en-US" sz="2800" dirty="0">
                <a:latin typeface="Times New Roman" pitchFamily="18" charset="0"/>
                <a:ea typeface="Calibri" pitchFamily="34" charset="0"/>
                <a:cs typeface="Arial" pitchFamily="34" charset="0"/>
              </a:rPr>
              <a:t>It prevents dry spells in the fiscal condition of the government by providing revenues throughout the taxable year.</a:t>
            </a:r>
            <a:endParaRPr lang="en-US" sz="2800"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646C989E-C4A8-433E-9289-9F70A8641620}" type="slidenum">
              <a:rPr lang="en-US"/>
              <a:pPr>
                <a:defRPr/>
              </a:pPr>
              <a:t>30</a:t>
            </a:fld>
            <a:endParaRPr lang="en-US"/>
          </a:p>
        </p:txBody>
      </p:sp>
      <p:sp>
        <p:nvSpPr>
          <p:cNvPr id="3" name="Text Box 2"/>
          <p:cNvSpPr txBox="1">
            <a:spLocks noChangeArrowheads="1"/>
          </p:cNvSpPr>
          <p:nvPr/>
        </p:nvSpPr>
        <p:spPr bwMode="auto">
          <a:xfrm>
            <a:off x="1066800" y="457200"/>
            <a:ext cx="7696200" cy="914400"/>
          </a:xfrm>
          <a:prstGeom prst="rect">
            <a:avLst/>
          </a:prstGeom>
          <a:noFill/>
          <a:ln w="9525">
            <a:noFill/>
            <a:miter lim="800000"/>
            <a:headEnd/>
            <a:tailEnd/>
          </a:ln>
          <a:effectLst/>
        </p:spPr>
        <p:txBody>
          <a:bodyPr>
            <a:spAutoFit/>
          </a:bodyPr>
          <a:lstStyle/>
          <a:p>
            <a:pPr algn="ctr" eaLnBrk="0" hangingPunct="0">
              <a:spcBef>
                <a:spcPct val="50000"/>
              </a:spcBef>
              <a:defRPr/>
            </a:pPr>
            <a:r>
              <a:rPr lang="en-US" sz="5400" b="1">
                <a:effectLst>
                  <a:outerShdw blurRad="38100" dist="38100" dir="2700000" algn="tl">
                    <a:srgbClr val="000000"/>
                  </a:outerShdw>
                </a:effectLst>
                <a:latin typeface="Times New Roman" charset="0"/>
              </a:rPr>
              <a:t>Sample Problem 1</a:t>
            </a:r>
          </a:p>
        </p:txBody>
      </p:sp>
      <p:sp>
        <p:nvSpPr>
          <p:cNvPr id="32772" name="Text Box 4"/>
          <p:cNvSpPr txBox="1">
            <a:spLocks noChangeArrowheads="1"/>
          </p:cNvSpPr>
          <p:nvPr/>
        </p:nvSpPr>
        <p:spPr bwMode="auto">
          <a:xfrm>
            <a:off x="609600" y="2287588"/>
            <a:ext cx="8153400" cy="3540125"/>
          </a:xfrm>
          <a:prstGeom prst="rect">
            <a:avLst/>
          </a:prstGeom>
          <a:noFill/>
          <a:ln w="9525">
            <a:noFill/>
            <a:miter lim="800000"/>
            <a:headEnd/>
            <a:tailEnd/>
          </a:ln>
        </p:spPr>
        <p:txBody>
          <a:bodyPr>
            <a:spAutoFit/>
          </a:bodyPr>
          <a:lstStyle/>
          <a:p>
            <a:pPr eaLnBrk="0" hangingPunct="0"/>
            <a:r>
              <a:rPr lang="en-US" sz="3200">
                <a:latin typeface="Times New Roman" charset="0"/>
              </a:rPr>
              <a:t>	Mr. Dexter, single receives P 25 ,000 (</a:t>
            </a:r>
            <a:r>
              <a:rPr lang="en-US" sz="3200" i="1">
                <a:latin typeface="Times New Roman" charset="0"/>
              </a:rPr>
              <a:t>net of SSS, Philhealth, HDMF and other non-taxable items of gross income</a:t>
            </a:r>
            <a:r>
              <a:rPr lang="en-US" sz="3200">
                <a:latin typeface="Times New Roman" charset="0"/>
              </a:rPr>
              <a:t>) as monthly regular compensation starting January 1, 2009, he filed his resignation effective June 30, 2009. The tax withheld from January to May was        P15,000.00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3D45C855-0E43-4C2E-89DC-29DE1CDD009B}" type="slidenum">
              <a:rPr lang="en-US"/>
              <a:pPr>
                <a:defRPr/>
              </a:pPr>
              <a:t>31</a:t>
            </a:fld>
            <a:endParaRPr lang="en-US"/>
          </a:p>
        </p:txBody>
      </p:sp>
      <p:sp>
        <p:nvSpPr>
          <p:cNvPr id="3" name="Text Box 2"/>
          <p:cNvSpPr txBox="1">
            <a:spLocks noChangeArrowheads="1"/>
          </p:cNvSpPr>
          <p:nvPr/>
        </p:nvSpPr>
        <p:spPr bwMode="auto">
          <a:xfrm>
            <a:off x="1524000" y="457200"/>
            <a:ext cx="6172200" cy="914400"/>
          </a:xfrm>
          <a:prstGeom prst="rect">
            <a:avLst/>
          </a:prstGeom>
          <a:noFill/>
          <a:ln w="9525">
            <a:noFill/>
            <a:miter lim="800000"/>
            <a:headEnd/>
            <a:tailEnd/>
          </a:ln>
          <a:effectLst/>
        </p:spPr>
        <p:txBody>
          <a:bodyPr>
            <a:spAutoFit/>
          </a:bodyPr>
          <a:lstStyle/>
          <a:p>
            <a:pPr algn="ctr" eaLnBrk="0" hangingPunct="0">
              <a:spcBef>
                <a:spcPct val="50000"/>
              </a:spcBef>
              <a:defRPr/>
            </a:pPr>
            <a:r>
              <a:rPr lang="en-US" sz="5400" b="1">
                <a:effectLst>
                  <a:outerShdw blurRad="38100" dist="38100" dir="2700000" algn="tl">
                    <a:srgbClr val="000000"/>
                  </a:outerShdw>
                </a:effectLst>
                <a:latin typeface="Times New Roman" charset="0"/>
              </a:rPr>
              <a:t>Sample Problem 1</a:t>
            </a:r>
          </a:p>
        </p:txBody>
      </p:sp>
      <p:sp>
        <p:nvSpPr>
          <p:cNvPr id="33796" name="Text Box 3"/>
          <p:cNvSpPr txBox="1">
            <a:spLocks noChangeArrowheads="1"/>
          </p:cNvSpPr>
          <p:nvPr/>
        </p:nvSpPr>
        <p:spPr bwMode="auto">
          <a:xfrm>
            <a:off x="304800" y="1981200"/>
            <a:ext cx="8229600" cy="2378075"/>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charset="0"/>
              </a:rPr>
              <a:t>Computation:</a:t>
            </a:r>
          </a:p>
          <a:p>
            <a:pPr eaLnBrk="0" hangingPunct="0"/>
            <a:r>
              <a:rPr lang="en-US">
                <a:latin typeface="Times New Roman" charset="0"/>
              </a:rPr>
              <a:t>Total compensation received from January 1 to May 31, 2009	P 125,000.00</a:t>
            </a:r>
          </a:p>
          <a:p>
            <a:pPr eaLnBrk="0" hangingPunct="0"/>
            <a:r>
              <a:rPr lang="en-US">
                <a:latin typeface="Times New Roman" charset="0"/>
              </a:rPr>
              <a:t>Add: Compensation to be received on June			</a:t>
            </a:r>
            <a:r>
              <a:rPr lang="en-US" u="sng">
                <a:latin typeface="Times New Roman" charset="0"/>
              </a:rPr>
              <a:t>     25,000.00</a:t>
            </a:r>
          </a:p>
          <a:p>
            <a:pPr eaLnBrk="0" hangingPunct="0"/>
            <a:r>
              <a:rPr lang="en-US">
                <a:latin typeface="Times New Roman" charset="0"/>
              </a:rPr>
              <a:t>Gross Compensation Jan. – June, 2009				P150,000.00</a:t>
            </a:r>
          </a:p>
          <a:p>
            <a:pPr eaLnBrk="0" hangingPunct="0"/>
            <a:r>
              <a:rPr lang="en-US">
                <a:latin typeface="Times New Roman" charset="0"/>
              </a:rPr>
              <a:t>Less: Personal Exemption					</a:t>
            </a:r>
            <a:r>
              <a:rPr lang="en-US" u="sng">
                <a:latin typeface="Times New Roman" charset="0"/>
              </a:rPr>
              <a:t>     50,000.00</a:t>
            </a:r>
          </a:p>
          <a:p>
            <a:pPr eaLnBrk="0" hangingPunct="0"/>
            <a:r>
              <a:rPr lang="en-US">
                <a:latin typeface="Times New Roman" charset="0"/>
              </a:rPr>
              <a:t>Taxable Compensation					</a:t>
            </a:r>
            <a:r>
              <a:rPr lang="en-US" b="1" u="sng">
                <a:latin typeface="Times New Roman" charset="0"/>
              </a:rPr>
              <a:t>P 100,000.00</a:t>
            </a:r>
          </a:p>
          <a:p>
            <a:pPr eaLnBrk="0" hangingPunct="0">
              <a:spcBef>
                <a:spcPct val="50000"/>
              </a:spcBef>
            </a:pPr>
            <a:endParaRPr lang="en-US" sz="2400" b="1">
              <a:latin typeface="Times New Roman" charset="0"/>
            </a:endParaRPr>
          </a:p>
        </p:txBody>
      </p:sp>
      <p:sp>
        <p:nvSpPr>
          <p:cNvPr id="33797" name="Text Box 5"/>
          <p:cNvSpPr txBox="1">
            <a:spLocks noChangeArrowheads="1"/>
          </p:cNvSpPr>
          <p:nvPr/>
        </p:nvSpPr>
        <p:spPr bwMode="auto">
          <a:xfrm>
            <a:off x="990600" y="3962400"/>
            <a:ext cx="7543800" cy="1200150"/>
          </a:xfrm>
          <a:prstGeom prst="rect">
            <a:avLst/>
          </a:prstGeom>
          <a:noFill/>
          <a:ln w="9525">
            <a:noFill/>
            <a:miter lim="800000"/>
            <a:headEnd/>
            <a:tailEnd/>
          </a:ln>
        </p:spPr>
        <p:txBody>
          <a:bodyPr>
            <a:spAutoFit/>
          </a:bodyPr>
          <a:lstStyle/>
          <a:p>
            <a:pPr eaLnBrk="0" hangingPunct="0"/>
            <a:r>
              <a:rPr lang="en-US">
                <a:latin typeface="Times New Roman" charset="0"/>
              </a:rPr>
              <a:t>Tax Due *					    P 14,500.00</a:t>
            </a:r>
          </a:p>
          <a:p>
            <a:pPr eaLnBrk="0" hangingPunct="0"/>
            <a:r>
              <a:rPr lang="en-US">
                <a:latin typeface="Times New Roman" charset="0"/>
              </a:rPr>
              <a:t>Less: Tax Withheld from Jan. to May	    		     </a:t>
            </a:r>
            <a:r>
              <a:rPr lang="en-US" u="sng">
                <a:latin typeface="Times New Roman" charset="0"/>
              </a:rPr>
              <a:t>  15,000.00</a:t>
            </a:r>
            <a:endParaRPr lang="en-US">
              <a:latin typeface="Times New Roman" charset="0"/>
            </a:endParaRPr>
          </a:p>
          <a:p>
            <a:pPr eaLnBrk="0" hangingPunct="0"/>
            <a:r>
              <a:rPr lang="en-US">
                <a:latin typeface="Times New Roman" charset="0"/>
              </a:rPr>
              <a:t>Excess tax withheld to be refunded by employer 		    </a:t>
            </a:r>
            <a:r>
              <a:rPr lang="en-US" u="sng">
                <a:latin typeface="Times New Roman" charset="0"/>
              </a:rPr>
              <a:t>P      500.00</a:t>
            </a:r>
          </a:p>
          <a:p>
            <a:pPr eaLnBrk="0" hangingPunct="0"/>
            <a:r>
              <a:rPr lang="en-US">
                <a:latin typeface="Times New Roman" charset="0"/>
              </a:rPr>
              <a:t>on or before June 30, 2009 of the current year	</a:t>
            </a:r>
          </a:p>
        </p:txBody>
      </p:sp>
      <p:sp>
        <p:nvSpPr>
          <p:cNvPr id="33798" name="Text Box 8"/>
          <p:cNvSpPr txBox="1">
            <a:spLocks noChangeArrowheads="1"/>
          </p:cNvSpPr>
          <p:nvPr/>
        </p:nvSpPr>
        <p:spPr bwMode="auto">
          <a:xfrm>
            <a:off x="990600" y="5410200"/>
            <a:ext cx="7315200" cy="923925"/>
          </a:xfrm>
          <a:prstGeom prst="rect">
            <a:avLst/>
          </a:prstGeom>
          <a:noFill/>
          <a:ln w="9525">
            <a:noFill/>
            <a:miter lim="800000"/>
            <a:headEnd/>
            <a:tailEnd/>
          </a:ln>
        </p:spPr>
        <p:txBody>
          <a:bodyPr>
            <a:spAutoFit/>
          </a:bodyPr>
          <a:lstStyle/>
          <a:p>
            <a:pPr eaLnBrk="0" hangingPunct="0"/>
            <a:r>
              <a:rPr lang="en-US">
                <a:latin typeface="Times New Roman" charset="0"/>
              </a:rPr>
              <a:t>* Tax Due on P70,000.00				    P   8,500.00</a:t>
            </a:r>
          </a:p>
          <a:p>
            <a:pPr eaLnBrk="0" hangingPunct="0"/>
            <a:r>
              <a:rPr lang="en-US">
                <a:latin typeface="Times New Roman" charset="0"/>
              </a:rPr>
              <a:t>   Tax on excess (P30,000 x 20%)			    </a:t>
            </a:r>
            <a:r>
              <a:rPr lang="en-US" u="sng">
                <a:latin typeface="Times New Roman" charset="0"/>
              </a:rPr>
              <a:t>     6,000.00</a:t>
            </a:r>
          </a:p>
          <a:p>
            <a:pPr eaLnBrk="0" hangingPunct="0"/>
            <a:r>
              <a:rPr lang="en-US">
                <a:latin typeface="Times New Roman" charset="0"/>
              </a:rPr>
              <a:t>   Tax on P23,000					    </a:t>
            </a:r>
            <a:r>
              <a:rPr lang="en-US" u="sng">
                <a:latin typeface="Times New Roman" charset="0"/>
              </a:rPr>
              <a:t>P 14,500.00</a:t>
            </a:r>
          </a:p>
        </p:txBody>
      </p:sp>
      <p:sp>
        <p:nvSpPr>
          <p:cNvPr id="33799" name="Rectangle 10"/>
          <p:cNvSpPr>
            <a:spLocks noChangeArrowheads="1"/>
          </p:cNvSpPr>
          <p:nvPr/>
        </p:nvSpPr>
        <p:spPr bwMode="auto">
          <a:xfrm>
            <a:off x="3625850" y="3443288"/>
            <a:ext cx="1250950" cy="366712"/>
          </a:xfrm>
          <a:prstGeom prst="rect">
            <a:avLst/>
          </a:prstGeom>
          <a:noFill/>
          <a:ln w="9525">
            <a:noFill/>
            <a:miter lim="800000"/>
            <a:headEnd/>
            <a:tailEnd/>
          </a:ln>
        </p:spPr>
        <p:txBody>
          <a:bodyPr>
            <a:spAutoFit/>
          </a:bodyPr>
          <a:lstStyle/>
          <a:p>
            <a:pPr eaLnBrk="0" hangingPunct="0"/>
            <a:endParaRPr lang="en-US">
              <a:latin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B128AA7A-57A8-44B6-B366-AB6910F0E38C}" type="slidenum">
              <a:rPr lang="en-US"/>
              <a:pPr>
                <a:defRPr/>
              </a:pPr>
              <a:t>32</a:t>
            </a:fld>
            <a:endParaRPr lang="en-US"/>
          </a:p>
        </p:txBody>
      </p:sp>
      <p:sp>
        <p:nvSpPr>
          <p:cNvPr id="3" name="Text Box 2"/>
          <p:cNvSpPr txBox="1">
            <a:spLocks noChangeArrowheads="1"/>
          </p:cNvSpPr>
          <p:nvPr/>
        </p:nvSpPr>
        <p:spPr bwMode="auto">
          <a:xfrm>
            <a:off x="762000" y="457200"/>
            <a:ext cx="7696200" cy="914400"/>
          </a:xfrm>
          <a:prstGeom prst="rect">
            <a:avLst/>
          </a:prstGeom>
          <a:noFill/>
          <a:ln w="9525">
            <a:noFill/>
            <a:miter lim="800000"/>
            <a:headEnd/>
            <a:tailEnd/>
          </a:ln>
          <a:effectLst/>
        </p:spPr>
        <p:txBody>
          <a:bodyPr>
            <a:spAutoFit/>
          </a:bodyPr>
          <a:lstStyle/>
          <a:p>
            <a:pPr algn="ctr" eaLnBrk="0" hangingPunct="0">
              <a:spcBef>
                <a:spcPct val="50000"/>
              </a:spcBef>
              <a:defRPr/>
            </a:pPr>
            <a:r>
              <a:rPr lang="en-US" sz="5400" b="1">
                <a:effectLst>
                  <a:outerShdw blurRad="38100" dist="38100" dir="2700000" algn="tl">
                    <a:srgbClr val="000000"/>
                  </a:outerShdw>
                </a:effectLst>
                <a:latin typeface="Times New Roman" charset="0"/>
              </a:rPr>
              <a:t>Sample Problem 2</a:t>
            </a:r>
          </a:p>
        </p:txBody>
      </p:sp>
      <p:sp>
        <p:nvSpPr>
          <p:cNvPr id="34820" name="Text Box 4"/>
          <p:cNvSpPr txBox="1">
            <a:spLocks noChangeArrowheads="1"/>
          </p:cNvSpPr>
          <p:nvPr/>
        </p:nvSpPr>
        <p:spPr bwMode="auto">
          <a:xfrm>
            <a:off x="609600" y="1524000"/>
            <a:ext cx="8153400" cy="5216525"/>
          </a:xfrm>
          <a:prstGeom prst="rect">
            <a:avLst/>
          </a:prstGeom>
          <a:noFill/>
          <a:ln w="9525">
            <a:noFill/>
            <a:miter lim="800000"/>
            <a:headEnd/>
            <a:tailEnd/>
          </a:ln>
        </p:spPr>
        <p:txBody>
          <a:bodyPr>
            <a:spAutoFit/>
          </a:bodyPr>
          <a:lstStyle/>
          <a:p>
            <a:pPr eaLnBrk="0" hangingPunct="0">
              <a:spcBef>
                <a:spcPct val="50000"/>
              </a:spcBef>
            </a:pPr>
            <a:r>
              <a:rPr lang="en-US">
                <a:latin typeface="Times New Roman" charset="0"/>
              </a:rPr>
              <a:t>	Ms. Allister, married with 2 qualified dependent children (with husband’s waiver) receives P25,000 monthly compensation (net of SSS, Philhealth, HDMF contributions) in 2009 while tax withheld was P35,000.00.</a:t>
            </a:r>
          </a:p>
          <a:p>
            <a:pPr eaLnBrk="0" hangingPunct="0">
              <a:spcBef>
                <a:spcPct val="50000"/>
              </a:spcBef>
            </a:pPr>
            <a:endParaRPr lang="en-US">
              <a:latin typeface="Times New Roman" charset="0"/>
            </a:endParaRPr>
          </a:p>
          <a:p>
            <a:pPr eaLnBrk="0" hangingPunct="0"/>
            <a:r>
              <a:rPr lang="en-US">
                <a:latin typeface="Times New Roman" charset="0"/>
              </a:rPr>
              <a:t>	Total Compensation Jan. - Nov.  (P25,000 x 11 mos.)	P 275,000.00</a:t>
            </a:r>
          </a:p>
          <a:p>
            <a:pPr eaLnBrk="0" hangingPunct="0"/>
            <a:r>
              <a:rPr lang="en-US">
                <a:latin typeface="Times New Roman" charset="0"/>
              </a:rPr>
              <a:t>	Add: Compensation to be received in Dec.		</a:t>
            </a:r>
            <a:r>
              <a:rPr lang="en-US" u="sng">
                <a:latin typeface="Times New Roman" charset="0"/>
              </a:rPr>
              <a:t>     25,000.00</a:t>
            </a:r>
          </a:p>
          <a:p>
            <a:pPr eaLnBrk="0" hangingPunct="0"/>
            <a:r>
              <a:rPr lang="en-US">
                <a:latin typeface="Times New Roman" charset="0"/>
              </a:rPr>
              <a:t>	Gross Compensation Income				P 300,000.00</a:t>
            </a:r>
          </a:p>
          <a:p>
            <a:pPr eaLnBrk="0" hangingPunct="0"/>
            <a:r>
              <a:rPr lang="en-US">
                <a:latin typeface="Times New Roman" charset="0"/>
              </a:rPr>
              <a:t>	Less: Personal Exemption     - Married	           P 50,000</a:t>
            </a:r>
          </a:p>
          <a:p>
            <a:pPr eaLnBrk="0" hangingPunct="0"/>
            <a:r>
              <a:rPr lang="en-US">
                <a:latin typeface="Times New Roman" charset="0"/>
              </a:rPr>
              <a:t>	         Additional Exemptions - 2 x P25,000      </a:t>
            </a:r>
            <a:r>
              <a:rPr lang="en-US" u="sng">
                <a:latin typeface="Times New Roman" charset="0"/>
              </a:rPr>
              <a:t>   50,000</a:t>
            </a:r>
            <a:r>
              <a:rPr lang="en-US">
                <a:latin typeface="Times New Roman" charset="0"/>
              </a:rPr>
              <a:t>	</a:t>
            </a:r>
            <a:r>
              <a:rPr lang="en-US" u="sng">
                <a:latin typeface="Times New Roman" charset="0"/>
              </a:rPr>
              <a:t>P100,000.00</a:t>
            </a:r>
            <a:endParaRPr lang="en-US">
              <a:latin typeface="Times New Roman" charset="0"/>
            </a:endParaRPr>
          </a:p>
          <a:p>
            <a:pPr eaLnBrk="0" hangingPunct="0"/>
            <a:r>
              <a:rPr lang="en-US">
                <a:latin typeface="Times New Roman" charset="0"/>
              </a:rPr>
              <a:t>	Taxable Compensation Income			</a:t>
            </a:r>
            <a:r>
              <a:rPr lang="en-US" u="sng">
                <a:latin typeface="Times New Roman" charset="0"/>
              </a:rPr>
              <a:t>P200,000.00</a:t>
            </a:r>
          </a:p>
          <a:p>
            <a:pPr eaLnBrk="0" hangingPunct="0"/>
            <a:endParaRPr lang="en-US">
              <a:latin typeface="Times New Roman" charset="0"/>
            </a:endParaRPr>
          </a:p>
          <a:p>
            <a:pPr eaLnBrk="0" hangingPunct="0"/>
            <a:r>
              <a:rPr lang="en-US">
                <a:latin typeface="Times New Roman" charset="0"/>
              </a:rPr>
              <a:t>	Tax Due*						P   37,500.00</a:t>
            </a:r>
          </a:p>
          <a:p>
            <a:pPr eaLnBrk="0" hangingPunct="0"/>
            <a:r>
              <a:rPr lang="en-US">
                <a:latin typeface="Times New Roman" charset="0"/>
              </a:rPr>
              <a:t>	Less Tax Withheld from Jan. to Nov.			</a:t>
            </a:r>
            <a:r>
              <a:rPr lang="en-US" u="sng">
                <a:latin typeface="Times New Roman" charset="0"/>
              </a:rPr>
              <a:t>     35,000.00</a:t>
            </a:r>
            <a:endParaRPr lang="en-US">
              <a:latin typeface="Times New Roman" charset="0"/>
            </a:endParaRPr>
          </a:p>
          <a:p>
            <a:pPr eaLnBrk="0" hangingPunct="0"/>
            <a:r>
              <a:rPr lang="en-US">
                <a:latin typeface="Times New Roman" charset="0"/>
              </a:rPr>
              <a:t>	To be withheld from employee’s December salary		</a:t>
            </a:r>
            <a:r>
              <a:rPr lang="en-US" u="sng">
                <a:latin typeface="Times New Roman" charset="0"/>
              </a:rPr>
              <a:t>P     2,500.00</a:t>
            </a:r>
          </a:p>
          <a:p>
            <a:pPr eaLnBrk="0" hangingPunct="0"/>
            <a:r>
              <a:rPr lang="en-US" u="sng">
                <a:latin typeface="Times New Roman" charset="0"/>
              </a:rPr>
              <a:t>    </a:t>
            </a:r>
            <a:endParaRPr lang="en-US">
              <a:latin typeface="Times New Roman" charset="0"/>
            </a:endParaRPr>
          </a:p>
          <a:p>
            <a:pPr eaLnBrk="0" hangingPunct="0"/>
            <a:r>
              <a:rPr lang="en-US">
                <a:latin typeface="Times New Roman" charset="0"/>
              </a:rPr>
              <a:t>                Tax on P140,000.00                   	     P22,500.00</a:t>
            </a:r>
          </a:p>
          <a:p>
            <a:pPr eaLnBrk="0" hangingPunct="0"/>
            <a:r>
              <a:rPr lang="en-US">
                <a:latin typeface="Times New Roman" charset="0"/>
              </a:rPr>
              <a:t>                Tax on excess (P60,000.00 x 25%)             </a:t>
            </a:r>
            <a:r>
              <a:rPr lang="en-US" u="sng">
                <a:latin typeface="Times New Roman" charset="0"/>
              </a:rPr>
              <a:t>  15,000.00</a:t>
            </a:r>
          </a:p>
          <a:p>
            <a:pPr eaLnBrk="0" hangingPunct="0"/>
            <a:r>
              <a:rPr lang="en-US">
                <a:latin typeface="Times New Roman" charset="0"/>
              </a:rPr>
              <a:t>               *TAX DUE			    </a:t>
            </a:r>
            <a:r>
              <a:rPr lang="en-US" u="sng">
                <a:latin typeface="Times New Roman" charset="0"/>
              </a:rPr>
              <a:t>P37,500.00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A6BC3BEA-16F1-4409-9047-FF7513AD840E}" type="slidenum">
              <a:rPr lang="en-US"/>
              <a:pPr>
                <a:defRPr/>
              </a:pPr>
              <a:t>33</a:t>
            </a:fld>
            <a:endParaRPr lang="en-US"/>
          </a:p>
        </p:txBody>
      </p:sp>
      <p:sp>
        <p:nvSpPr>
          <p:cNvPr id="3" name="Text Box 2"/>
          <p:cNvSpPr txBox="1">
            <a:spLocks noChangeArrowheads="1"/>
          </p:cNvSpPr>
          <p:nvPr/>
        </p:nvSpPr>
        <p:spPr bwMode="auto">
          <a:xfrm>
            <a:off x="914400" y="304800"/>
            <a:ext cx="7924800" cy="120015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000000"/>
                  </a:outerShdw>
                </a:effectLst>
                <a:latin typeface="Times New Roman" charset="0"/>
              </a:rPr>
              <a:t>Employers are REQUIRED to file Annual Information Return (BIR Form 1604CF) and the Alphabetical List of Employees</a:t>
            </a:r>
          </a:p>
        </p:txBody>
      </p:sp>
      <p:sp>
        <p:nvSpPr>
          <p:cNvPr id="35844" name="Text Box 4"/>
          <p:cNvSpPr txBox="1">
            <a:spLocks noChangeArrowheads="1"/>
          </p:cNvSpPr>
          <p:nvPr/>
        </p:nvSpPr>
        <p:spPr bwMode="auto">
          <a:xfrm>
            <a:off x="228600" y="1447800"/>
            <a:ext cx="8610600" cy="4278313"/>
          </a:xfrm>
          <a:prstGeom prst="rect">
            <a:avLst/>
          </a:prstGeom>
          <a:noFill/>
          <a:ln w="9525">
            <a:noFill/>
            <a:miter lim="800000"/>
            <a:headEnd/>
            <a:tailEnd/>
          </a:ln>
        </p:spPr>
        <p:txBody>
          <a:bodyPr>
            <a:spAutoFit/>
          </a:bodyPr>
          <a:lstStyle/>
          <a:p>
            <a:pPr eaLnBrk="0" hangingPunct="0"/>
            <a:r>
              <a:rPr lang="en-US" sz="2000" dirty="0">
                <a:latin typeface="Times New Roman" charset="0"/>
              </a:rPr>
              <a:t>     </a:t>
            </a:r>
          </a:p>
          <a:p>
            <a:pPr eaLnBrk="0" hangingPunct="0"/>
            <a:r>
              <a:rPr lang="en-US" sz="2000" dirty="0">
                <a:latin typeface="Times New Roman" charset="0"/>
              </a:rPr>
              <a:t>      </a:t>
            </a:r>
            <a:r>
              <a:rPr lang="en-US" sz="2400" b="1" dirty="0">
                <a:latin typeface="Times New Roman" charset="0"/>
              </a:rPr>
              <a:t>FOR NON-EFPS FILERS</a:t>
            </a:r>
            <a:r>
              <a:rPr lang="en-US" sz="2000" dirty="0">
                <a:latin typeface="Times New Roman" charset="0"/>
              </a:rPr>
              <a:t>:</a:t>
            </a:r>
          </a:p>
          <a:p>
            <a:pPr eaLnBrk="0" hangingPunct="0"/>
            <a:endParaRPr lang="en-US" sz="2000" b="1" dirty="0">
              <a:latin typeface="Times New Roman" charset="0"/>
            </a:endParaRPr>
          </a:p>
          <a:p>
            <a:pPr eaLnBrk="0" hangingPunct="0"/>
            <a:r>
              <a:rPr lang="en-US" sz="2000" b="1" dirty="0">
                <a:latin typeface="Times New Roman" charset="0"/>
              </a:rPr>
              <a:t>      </a:t>
            </a:r>
            <a:r>
              <a:rPr lang="en-US" sz="2400" b="1" dirty="0">
                <a:latin typeface="Times New Roman" charset="0"/>
              </a:rPr>
              <a:t> 1. Manual Submission</a:t>
            </a:r>
            <a:r>
              <a:rPr lang="en-US" sz="2400" dirty="0">
                <a:latin typeface="Times New Roman" charset="0"/>
              </a:rPr>
              <a:t> - 3 copies of BIR Form 1604-CF and the         </a:t>
            </a:r>
          </a:p>
          <a:p>
            <a:pPr eaLnBrk="0" hangingPunct="0"/>
            <a:r>
              <a:rPr lang="en-US" sz="2400" dirty="0">
                <a:latin typeface="Times New Roman" charset="0"/>
              </a:rPr>
              <a:t>           			           alphabetical list of employees .</a:t>
            </a:r>
          </a:p>
          <a:p>
            <a:pPr eaLnBrk="0" hangingPunct="0"/>
            <a:endParaRPr lang="en-US" sz="2400" dirty="0">
              <a:latin typeface="Times New Roman" charset="0"/>
            </a:endParaRPr>
          </a:p>
          <a:p>
            <a:pPr eaLnBrk="0" hangingPunct="0"/>
            <a:r>
              <a:rPr lang="en-US" sz="2400" dirty="0">
                <a:latin typeface="Times New Roman" charset="0"/>
              </a:rPr>
              <a:t>     </a:t>
            </a:r>
            <a:r>
              <a:rPr lang="en-US" sz="2400" b="1" dirty="0">
                <a:latin typeface="Times New Roman" charset="0"/>
              </a:rPr>
              <a:t>2. Diskette Submission -  Employers with </a:t>
            </a:r>
            <a:r>
              <a:rPr lang="en-US" sz="2400" dirty="0">
                <a:latin typeface="Times New Roman" charset="0"/>
              </a:rPr>
              <a:t>ten (10) or more  </a:t>
            </a:r>
          </a:p>
          <a:p>
            <a:pPr eaLnBrk="0" hangingPunct="0"/>
            <a:r>
              <a:rPr lang="en-US" sz="2400" dirty="0">
                <a:latin typeface="Times New Roman" charset="0"/>
              </a:rPr>
              <a:t>                                                employees are required to submit 3.5- </a:t>
            </a:r>
          </a:p>
          <a:p>
            <a:pPr eaLnBrk="0" hangingPunct="0"/>
            <a:r>
              <a:rPr lang="en-US" sz="2400" dirty="0">
                <a:latin typeface="Times New Roman" charset="0"/>
              </a:rPr>
              <a:t>                                                inch diskette.</a:t>
            </a:r>
          </a:p>
          <a:p>
            <a:pPr eaLnBrk="0" hangingPunct="0"/>
            <a:endParaRPr lang="en-US" sz="2000" dirty="0">
              <a:latin typeface="Times New Roman" charset="0"/>
            </a:endParaRPr>
          </a:p>
          <a:p>
            <a:pPr eaLnBrk="0" hangingPunct="0"/>
            <a:r>
              <a:rPr lang="en-US" sz="2000" dirty="0">
                <a:latin typeface="Times New Roman" charset="0"/>
              </a:rPr>
              <a:t>     </a:t>
            </a:r>
            <a:r>
              <a:rPr lang="en-US" sz="2400" b="1" dirty="0">
                <a:latin typeface="Times New Roman" charset="0"/>
              </a:rPr>
              <a:t>FOR EFPS FILERS</a:t>
            </a:r>
            <a:r>
              <a:rPr lang="en-US" sz="2000" dirty="0">
                <a:latin typeface="Times New Roman" charset="0"/>
              </a:rPr>
              <a:t>:   Submit through e-submission or any other required </a:t>
            </a:r>
          </a:p>
          <a:p>
            <a:pPr eaLnBrk="0" hangingPunct="0"/>
            <a:r>
              <a:rPr lang="en-US" sz="2000" dirty="0">
                <a:latin typeface="Times New Roman" charset="0"/>
              </a:rPr>
              <a:t>                                               </a:t>
            </a:r>
            <a:r>
              <a:rPr lang="en-US" sz="2000" dirty="0" smtClean="0">
                <a:latin typeface="Times New Roman" charset="0"/>
              </a:rPr>
              <a:t>     e-filing </a:t>
            </a:r>
            <a:r>
              <a:rPr lang="en-US" sz="2000" dirty="0">
                <a:latin typeface="Times New Roman" charset="0"/>
              </a:rPr>
              <a:t>systems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94EFD91F-4F2B-4FE1-B954-1E87FE3D9235}" type="slidenum">
              <a:rPr lang="en-US"/>
              <a:pPr>
                <a:defRPr/>
              </a:pPr>
              <a:t>34</a:t>
            </a:fld>
            <a:endParaRPr lang="en-US"/>
          </a:p>
        </p:txBody>
      </p:sp>
      <p:sp>
        <p:nvSpPr>
          <p:cNvPr id="3" name="Text Box 2"/>
          <p:cNvSpPr txBox="1">
            <a:spLocks noChangeArrowheads="1"/>
          </p:cNvSpPr>
          <p:nvPr/>
        </p:nvSpPr>
        <p:spPr bwMode="auto">
          <a:xfrm>
            <a:off x="685800" y="304800"/>
            <a:ext cx="7772400" cy="434022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000000"/>
                  </a:outerShdw>
                </a:effectLst>
                <a:latin typeface="Times New Roman" charset="0"/>
              </a:rPr>
              <a:t>Employers are required to submit the </a:t>
            </a:r>
          </a:p>
          <a:p>
            <a:pPr algn="ctr" eaLnBrk="0" hangingPunct="0">
              <a:spcBef>
                <a:spcPct val="50000"/>
              </a:spcBef>
              <a:defRPr/>
            </a:pPr>
            <a:r>
              <a:rPr lang="en-US" sz="2400" b="1" dirty="0">
                <a:effectLst>
                  <a:outerShdw blurRad="38100" dist="38100" dir="2700000" algn="tl">
                    <a:srgbClr val="000000"/>
                  </a:outerShdw>
                </a:effectLst>
                <a:latin typeface="Times New Roman" charset="0"/>
              </a:rPr>
              <a:t>ANNUAL INFORMATION RETURN OF INCOME TAXES WITHHELD ON COMPENSATION AND FINAL WITHHOLDING TAXES (BIR Form No. 1604-CF) and the ALPHABETICAL LIST OF EMPLOYEES</a:t>
            </a:r>
          </a:p>
          <a:p>
            <a:pPr algn="ctr" eaLnBrk="0" hangingPunct="0">
              <a:spcBef>
                <a:spcPct val="50000"/>
              </a:spcBef>
              <a:defRPr/>
            </a:pPr>
            <a:endParaRPr lang="en-US" sz="2400" b="1" dirty="0">
              <a:effectLst>
                <a:outerShdw blurRad="38100" dist="38100" dir="2700000" algn="tl">
                  <a:srgbClr val="000000"/>
                </a:outerShdw>
              </a:effectLst>
              <a:latin typeface="Times New Roman" charset="0"/>
            </a:endParaRPr>
          </a:p>
          <a:p>
            <a:pPr algn="ctr" eaLnBrk="0" hangingPunct="0">
              <a:spcBef>
                <a:spcPct val="50000"/>
              </a:spcBef>
              <a:defRPr/>
            </a:pPr>
            <a:endParaRPr lang="en-US" sz="2400" b="1" dirty="0">
              <a:effectLst>
                <a:outerShdw blurRad="38100" dist="38100" dir="2700000" algn="tl">
                  <a:srgbClr val="000000"/>
                </a:outerShdw>
              </a:effectLst>
              <a:latin typeface="Times New Roman" charset="0"/>
            </a:endParaRPr>
          </a:p>
          <a:p>
            <a:pPr algn="ctr" eaLnBrk="0" hangingPunct="0">
              <a:spcBef>
                <a:spcPct val="50000"/>
              </a:spcBef>
              <a:defRPr/>
            </a:pPr>
            <a:r>
              <a:rPr lang="en-US" sz="2400" b="1" dirty="0">
                <a:effectLst>
                  <a:outerShdw blurRad="38100" dist="38100" dir="2700000" algn="tl">
                    <a:srgbClr val="000000"/>
                  </a:outerShdw>
                </a:effectLst>
                <a:latin typeface="Times New Roman" charset="0"/>
              </a:rPr>
              <a:t> </a:t>
            </a:r>
          </a:p>
          <a:p>
            <a:pPr algn="ctr" eaLnBrk="0" hangingPunct="0">
              <a:spcBef>
                <a:spcPct val="50000"/>
              </a:spcBef>
              <a:defRPr/>
            </a:pPr>
            <a:endParaRPr lang="en-US" sz="2400" b="1" dirty="0">
              <a:effectLst>
                <a:outerShdw blurRad="38100" dist="38100" dir="2700000" algn="tl">
                  <a:srgbClr val="000000"/>
                </a:outerShdw>
              </a:effectLst>
              <a:latin typeface="Times New Roman" charset="0"/>
            </a:endParaRPr>
          </a:p>
        </p:txBody>
      </p:sp>
      <p:sp>
        <p:nvSpPr>
          <p:cNvPr id="36868" name="Text Box 3"/>
          <p:cNvSpPr txBox="1">
            <a:spLocks noChangeArrowheads="1"/>
          </p:cNvSpPr>
          <p:nvPr/>
        </p:nvSpPr>
        <p:spPr bwMode="auto">
          <a:xfrm>
            <a:off x="609600" y="2667000"/>
            <a:ext cx="8534400" cy="2246313"/>
          </a:xfrm>
          <a:prstGeom prst="rect">
            <a:avLst/>
          </a:prstGeom>
          <a:noFill/>
          <a:ln w="9525">
            <a:noFill/>
            <a:miter lim="800000"/>
            <a:headEnd/>
            <a:tailEnd/>
          </a:ln>
        </p:spPr>
        <p:txBody>
          <a:bodyPr>
            <a:spAutoFit/>
          </a:bodyPr>
          <a:lstStyle/>
          <a:p>
            <a:pPr eaLnBrk="0" hangingPunct="0">
              <a:spcBef>
                <a:spcPct val="50000"/>
              </a:spcBef>
              <a:buFontTx/>
              <a:buChar char="•"/>
            </a:pPr>
            <a:r>
              <a:rPr lang="en-US" sz="2800" dirty="0">
                <a:latin typeface="Times New Roman" charset="0"/>
              </a:rPr>
              <a:t> WHEN :	On or before January 31of  the 	   			          following  </a:t>
            </a:r>
            <a:r>
              <a:rPr lang="en-US" sz="2800" dirty="0" smtClean="0">
                <a:latin typeface="Times New Roman" charset="0"/>
              </a:rPr>
              <a:t>year</a:t>
            </a:r>
            <a:endParaRPr lang="en-US" sz="2800" dirty="0">
              <a:latin typeface="Times New Roman" charset="0"/>
            </a:endParaRPr>
          </a:p>
          <a:p>
            <a:pPr eaLnBrk="0" hangingPunct="0">
              <a:spcBef>
                <a:spcPct val="50000"/>
              </a:spcBef>
              <a:buFontTx/>
              <a:buChar char="•"/>
            </a:pPr>
            <a:endParaRPr lang="en-US" sz="2800" dirty="0">
              <a:latin typeface="Times New Roman" charset="0"/>
            </a:endParaRPr>
          </a:p>
          <a:p>
            <a:pPr eaLnBrk="0" hangingPunct="0">
              <a:spcBef>
                <a:spcPct val="50000"/>
              </a:spcBef>
              <a:buFontTx/>
              <a:buChar char="•"/>
            </a:pPr>
            <a:endParaRPr lang="en-US" sz="2800" dirty="0">
              <a:latin typeface="Times New Roman" charset="0"/>
            </a:endParaRPr>
          </a:p>
        </p:txBody>
      </p:sp>
      <p:sp>
        <p:nvSpPr>
          <p:cNvPr id="36869" name="Text Box 4"/>
          <p:cNvSpPr txBox="1">
            <a:spLocks noChangeArrowheads="1"/>
          </p:cNvSpPr>
          <p:nvPr/>
        </p:nvSpPr>
        <p:spPr bwMode="auto">
          <a:xfrm>
            <a:off x="533400" y="3505200"/>
            <a:ext cx="8382000" cy="1816100"/>
          </a:xfrm>
          <a:prstGeom prst="rect">
            <a:avLst/>
          </a:prstGeom>
          <a:noFill/>
          <a:ln w="9525">
            <a:noFill/>
            <a:miter lim="800000"/>
            <a:headEnd/>
            <a:tailEnd/>
          </a:ln>
        </p:spPr>
        <p:txBody>
          <a:bodyPr>
            <a:spAutoFit/>
          </a:bodyPr>
          <a:lstStyle/>
          <a:p>
            <a:pPr eaLnBrk="0" hangingPunct="0"/>
            <a:r>
              <a:rPr lang="en-US" sz="2000" dirty="0">
                <a:latin typeface="Times New Roman" charset="0"/>
              </a:rPr>
              <a:t>  -  </a:t>
            </a:r>
            <a:r>
              <a:rPr lang="en-US" sz="2800" dirty="0">
                <a:latin typeface="Times New Roman" charset="0"/>
              </a:rPr>
              <a:t>WHERE:	RDO, LTDO, LTS</a:t>
            </a:r>
          </a:p>
          <a:p>
            <a:pPr eaLnBrk="0" hangingPunct="0"/>
            <a:r>
              <a:rPr lang="en-US" sz="2800" dirty="0">
                <a:latin typeface="Times New Roman" charset="0"/>
              </a:rPr>
              <a:t> 			</a:t>
            </a:r>
          </a:p>
          <a:p>
            <a:pPr eaLnBrk="0" hangingPunct="0">
              <a:buFontTx/>
              <a:buChar char="•"/>
            </a:pPr>
            <a:r>
              <a:rPr lang="en-US" sz="2800" dirty="0">
                <a:latin typeface="Times New Roman" charset="0"/>
              </a:rPr>
              <a:t> RETE</a:t>
            </a:r>
            <a:r>
              <a:rPr lang="en-US" sz="2000" dirty="0">
                <a:latin typeface="Times New Roman" charset="0"/>
              </a:rPr>
              <a:t> </a:t>
            </a:r>
            <a:r>
              <a:rPr lang="en-US" sz="2800" dirty="0">
                <a:latin typeface="Times New Roman" charset="0"/>
              </a:rPr>
              <a:t>NTION:</a:t>
            </a:r>
            <a:r>
              <a:rPr lang="en-US" sz="2000" dirty="0">
                <a:latin typeface="Times New Roman" charset="0"/>
              </a:rPr>
              <a:t>	</a:t>
            </a:r>
            <a:r>
              <a:rPr lang="en-US" sz="2800" dirty="0">
                <a:latin typeface="Times New Roman" charset="0"/>
              </a:rPr>
              <a:t>3 years in a secondary storage   	      		          (diskette)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176A8626-23E5-4106-99E4-E9C137F571F8}" type="slidenum">
              <a:rPr lang="en-US"/>
              <a:pPr>
                <a:defRPr/>
              </a:pPr>
              <a:t>35</a:t>
            </a:fld>
            <a:endParaRPr lang="en-US"/>
          </a:p>
        </p:txBody>
      </p:sp>
      <p:graphicFrame>
        <p:nvGraphicFramePr>
          <p:cNvPr id="2050" name="Object 2"/>
          <p:cNvGraphicFramePr>
            <a:graphicFrameLocks noChangeAspect="1"/>
          </p:cNvGraphicFramePr>
          <p:nvPr/>
        </p:nvGraphicFramePr>
        <p:xfrm>
          <a:off x="0" y="609600"/>
          <a:ext cx="2743200" cy="2586038"/>
        </p:xfrm>
        <a:graphic>
          <a:graphicData uri="http://schemas.openxmlformats.org/presentationml/2006/ole">
            <p:oleObj spid="_x0000_s2050" name="Clip" r:id="rId3" imgW="3025440" imgH="3252600" progId="">
              <p:embed/>
            </p:oleObj>
          </a:graphicData>
        </a:graphic>
      </p:graphicFrame>
      <p:sp>
        <p:nvSpPr>
          <p:cNvPr id="4" name="Text Box 3"/>
          <p:cNvSpPr txBox="1">
            <a:spLocks noChangeArrowheads="1"/>
          </p:cNvSpPr>
          <p:nvPr/>
        </p:nvSpPr>
        <p:spPr bwMode="auto">
          <a:xfrm>
            <a:off x="2514600" y="0"/>
            <a:ext cx="6248400" cy="7170738"/>
          </a:xfrm>
          <a:prstGeom prst="rect">
            <a:avLst/>
          </a:prstGeom>
          <a:noFill/>
          <a:ln w="9525">
            <a:noFill/>
            <a:miter lim="800000"/>
            <a:headEnd/>
            <a:tailEnd/>
          </a:ln>
          <a:effectLst/>
        </p:spPr>
        <p:txBody>
          <a:bodyPr>
            <a:spAutoFit/>
          </a:bodyPr>
          <a:lstStyle/>
          <a:p>
            <a:pPr algn="ctr" eaLnBrk="0" hangingPunct="0">
              <a:spcBef>
                <a:spcPct val="50000"/>
              </a:spcBef>
              <a:defRPr/>
            </a:pPr>
            <a:r>
              <a:rPr lang="en-US" sz="4400" b="1" dirty="0">
                <a:effectLst>
                  <a:outerShdw blurRad="38100" dist="38100" dir="2700000" algn="tl">
                    <a:srgbClr val="000000"/>
                  </a:outerShdw>
                </a:effectLst>
                <a:latin typeface="Times New Roman" charset="0"/>
              </a:rPr>
              <a:t>Substituted Filing of Income Tax Return </a:t>
            </a:r>
          </a:p>
          <a:p>
            <a:pPr algn="ctr" eaLnBrk="0" hangingPunct="0">
              <a:spcBef>
                <a:spcPct val="50000"/>
              </a:spcBef>
              <a:defRPr/>
            </a:pPr>
            <a:r>
              <a:rPr lang="en-US" sz="4400" b="1" dirty="0">
                <a:effectLst>
                  <a:outerShdw blurRad="38100" dist="38100" dir="2700000" algn="tl">
                    <a:srgbClr val="000000"/>
                  </a:outerShdw>
                </a:effectLst>
                <a:latin typeface="Times New Roman" charset="0"/>
              </a:rPr>
              <a:t>(BIR Form No. 1700)</a:t>
            </a:r>
          </a:p>
          <a:p>
            <a:pPr algn="ctr" eaLnBrk="0" hangingPunct="0">
              <a:spcBef>
                <a:spcPct val="50000"/>
              </a:spcBef>
              <a:defRPr/>
            </a:pPr>
            <a:r>
              <a:rPr lang="en-US" sz="2400" b="1" dirty="0">
                <a:effectLst>
                  <a:outerShdw blurRad="38100" dist="38100" dir="2700000" algn="tl">
                    <a:srgbClr val="000000"/>
                  </a:outerShdw>
                </a:effectLst>
                <a:latin typeface="Times New Roman" charset="0"/>
              </a:rPr>
              <a:t>A scheme where the employee shall no longer be required to file ITR and in lieu thereof, the employer’s filing of the Annual Information Return and issuance of BIR Form No. 2316 shall be sufficient </a:t>
            </a:r>
            <a:r>
              <a:rPr lang="en-US" sz="2400" b="1" i="1" dirty="0">
                <a:effectLst>
                  <a:outerShdw blurRad="38100" dist="38100" dir="2700000" algn="tl">
                    <a:srgbClr val="000000"/>
                  </a:outerShdw>
                </a:effectLst>
                <a:latin typeface="Times New Roman" charset="0"/>
              </a:rPr>
              <a:t>provided that</a:t>
            </a:r>
            <a:r>
              <a:rPr lang="en-US" sz="2400" b="1" dirty="0">
                <a:effectLst>
                  <a:outerShdw blurRad="38100" dist="38100" dir="2700000" algn="tl">
                    <a:srgbClr val="000000"/>
                  </a:outerShdw>
                </a:effectLst>
                <a:latin typeface="Times New Roman" charset="0"/>
              </a:rPr>
              <a:t> conditions set forth in applicable Revenue Regulations and other issuances on the matter are complied with by both the employer and employee.</a:t>
            </a:r>
          </a:p>
          <a:p>
            <a:pPr algn="just" eaLnBrk="0" hangingPunct="0">
              <a:spcBef>
                <a:spcPct val="50000"/>
              </a:spcBef>
              <a:defRPr/>
            </a:pPr>
            <a:endParaRPr lang="en-US" sz="2400" b="1" dirty="0">
              <a:effectLst>
                <a:outerShdw blurRad="38100" dist="38100" dir="2700000" algn="tl">
                  <a:srgbClr val="000000"/>
                </a:outerShdw>
              </a:effectLst>
              <a:latin typeface="Times New Roman" charset="0"/>
            </a:endParaRPr>
          </a:p>
          <a:p>
            <a:pPr algn="ctr" eaLnBrk="0" hangingPunct="0">
              <a:spcBef>
                <a:spcPct val="50000"/>
              </a:spcBef>
              <a:defRPr/>
            </a:pPr>
            <a:endParaRPr lang="en-US" sz="4400" b="1" dirty="0">
              <a:effectLst>
                <a:outerShdw blurRad="38100" dist="38100" dir="2700000" algn="tl">
                  <a:srgbClr val="000000"/>
                </a:outerShdw>
              </a:effectLst>
              <a:latin typeface="Times New Roman"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8C6031B9-0B9A-464C-9ADA-4CBF17B3D2C0}" type="slidenum">
              <a:rPr lang="en-US"/>
              <a:pPr>
                <a:defRPr/>
              </a:pPr>
              <a:t>36</a:t>
            </a:fld>
            <a:endParaRPr lang="en-US"/>
          </a:p>
        </p:txBody>
      </p:sp>
      <p:sp>
        <p:nvSpPr>
          <p:cNvPr id="3" name="Text Box 2"/>
          <p:cNvSpPr txBox="1">
            <a:spLocks noChangeArrowheads="1"/>
          </p:cNvSpPr>
          <p:nvPr/>
        </p:nvSpPr>
        <p:spPr bwMode="auto">
          <a:xfrm>
            <a:off x="0" y="-914400"/>
            <a:ext cx="8915400" cy="2708275"/>
          </a:xfrm>
          <a:prstGeom prst="rect">
            <a:avLst/>
          </a:prstGeom>
          <a:noFill/>
          <a:ln w="9525">
            <a:noFill/>
            <a:miter lim="800000"/>
            <a:headEnd/>
            <a:tailEnd/>
          </a:ln>
          <a:effectLst/>
        </p:spPr>
        <p:txBody>
          <a:bodyPr>
            <a:spAutoFit/>
          </a:bodyPr>
          <a:lstStyle/>
          <a:p>
            <a:pPr algn="ctr" eaLnBrk="0" hangingPunct="0">
              <a:spcBef>
                <a:spcPct val="50000"/>
              </a:spcBef>
              <a:defRPr/>
            </a:pPr>
            <a:endParaRPr lang="en-US" sz="2800" b="1" dirty="0">
              <a:effectLst>
                <a:outerShdw blurRad="38100" dist="38100" dir="2700000" algn="tl">
                  <a:srgbClr val="000000"/>
                </a:outerShdw>
              </a:effectLst>
              <a:latin typeface="Times New Roman" charset="0"/>
            </a:endParaRPr>
          </a:p>
          <a:p>
            <a:pPr algn="ctr" eaLnBrk="0" hangingPunct="0">
              <a:spcBef>
                <a:spcPct val="50000"/>
              </a:spcBef>
              <a:defRPr/>
            </a:pPr>
            <a:endParaRPr lang="en-US" sz="2800" b="1" dirty="0">
              <a:effectLst>
                <a:outerShdw blurRad="38100" dist="38100" dir="2700000" algn="tl">
                  <a:srgbClr val="000000"/>
                </a:outerShdw>
              </a:effectLst>
              <a:latin typeface="Times New Roman" charset="0"/>
            </a:endParaRPr>
          </a:p>
          <a:p>
            <a:pPr algn="ctr" eaLnBrk="0" hangingPunct="0">
              <a:spcBef>
                <a:spcPct val="50000"/>
              </a:spcBef>
              <a:defRPr/>
            </a:pPr>
            <a:r>
              <a:rPr lang="en-US" sz="2800" b="1" dirty="0">
                <a:effectLst>
                  <a:outerShdw blurRad="38100" dist="38100" dir="2700000" algn="tl">
                    <a:srgbClr val="000000"/>
                  </a:outerShdw>
                </a:effectLst>
                <a:latin typeface="Times New Roman" charset="0"/>
              </a:rPr>
              <a:t> Individuals Qualified for Substituted Filing and are not required to  file BIR Form No. 1700</a:t>
            </a:r>
          </a:p>
          <a:p>
            <a:pPr algn="just" eaLnBrk="0" hangingPunct="0">
              <a:spcBef>
                <a:spcPct val="50000"/>
              </a:spcBef>
              <a:defRPr/>
            </a:pPr>
            <a:r>
              <a:rPr lang="en-US" sz="2000" b="1" dirty="0">
                <a:effectLst>
                  <a:outerShdw blurRad="38100" dist="38100" dir="2700000" algn="tl">
                    <a:srgbClr val="000000"/>
                  </a:outerShdw>
                </a:effectLst>
                <a:latin typeface="Times New Roman" charset="0"/>
              </a:rPr>
              <a:t>                       (RRs 3-2002, 19-2002, 10-2008, RMC 1-2003)</a:t>
            </a:r>
          </a:p>
        </p:txBody>
      </p:sp>
      <p:sp>
        <p:nvSpPr>
          <p:cNvPr id="4" name="Text Box 4"/>
          <p:cNvSpPr txBox="1">
            <a:spLocks noChangeArrowheads="1"/>
          </p:cNvSpPr>
          <p:nvPr/>
        </p:nvSpPr>
        <p:spPr bwMode="auto">
          <a:xfrm>
            <a:off x="457200" y="1905000"/>
            <a:ext cx="8305800" cy="4708525"/>
          </a:xfrm>
          <a:prstGeom prst="rect">
            <a:avLst/>
          </a:prstGeom>
          <a:noFill/>
          <a:ln w="9525">
            <a:noFill/>
            <a:miter lim="800000"/>
            <a:headEnd/>
            <a:tailEnd/>
          </a:ln>
          <a:effectLst/>
        </p:spPr>
        <p:txBody>
          <a:bodyPr>
            <a:spAutoFit/>
          </a:bodyPr>
          <a:lstStyle/>
          <a:p>
            <a:pPr eaLnBrk="0" hangingPunct="0">
              <a:spcBef>
                <a:spcPct val="50000"/>
              </a:spcBef>
              <a:defRPr/>
            </a:pPr>
            <a:r>
              <a:rPr lang="en-US" sz="2400" dirty="0">
                <a:latin typeface="Times New Roman" charset="0"/>
              </a:rPr>
              <a:t>1.  Receiving purely compensation income regardless of amount;</a:t>
            </a:r>
          </a:p>
          <a:p>
            <a:pPr eaLnBrk="0" hangingPunct="0">
              <a:spcBef>
                <a:spcPct val="50000"/>
              </a:spcBef>
              <a:defRPr/>
            </a:pPr>
            <a:r>
              <a:rPr lang="en-US" sz="2400" dirty="0">
                <a:latin typeface="Times New Roman" charset="0"/>
              </a:rPr>
              <a:t>2.  Working for one employer in the Philippines for the calendar 	year;</a:t>
            </a:r>
          </a:p>
          <a:p>
            <a:pPr eaLnBrk="0" hangingPunct="0">
              <a:spcBef>
                <a:spcPct val="50000"/>
              </a:spcBef>
              <a:defRPr/>
            </a:pPr>
            <a:r>
              <a:rPr lang="en-US" sz="2400" dirty="0">
                <a:latin typeface="Times New Roman" charset="0"/>
              </a:rPr>
              <a:t>3.  Income tax has been withheld correctly by the employer (</a:t>
            </a:r>
            <a:r>
              <a:rPr lang="en-US" sz="2400" b="1" dirty="0">
                <a:latin typeface="Times New Roman" charset="0"/>
              </a:rPr>
              <a:t>TAX      	DUE = TAX WITHHELD)</a:t>
            </a:r>
          </a:p>
          <a:p>
            <a:pPr eaLnBrk="0" hangingPunct="0">
              <a:spcBef>
                <a:spcPct val="50000"/>
              </a:spcBef>
              <a:defRPr/>
            </a:pPr>
            <a:r>
              <a:rPr lang="en-US" sz="2400" dirty="0">
                <a:latin typeface="Times New Roman" charset="0"/>
              </a:rPr>
              <a:t>4.  The employee’s spouse also complies with all the three 		conditions stated above, and</a:t>
            </a:r>
          </a:p>
          <a:p>
            <a:pPr marL="457200" indent="-457200" eaLnBrk="0" hangingPunct="0">
              <a:spcBef>
                <a:spcPct val="50000"/>
              </a:spcBef>
              <a:buFontTx/>
              <a:buAutoNum type="arabicPeriod" startAt="5"/>
              <a:defRPr/>
            </a:pPr>
            <a:r>
              <a:rPr lang="en-US" sz="2400" dirty="0">
                <a:latin typeface="Times New Roman" charset="0"/>
              </a:rPr>
              <a:t>Employer file the Annual Information Return of 	Income Taxes</a:t>
            </a:r>
          </a:p>
          <a:p>
            <a:pPr marL="457200" indent="-457200" eaLnBrk="0" hangingPunct="0">
              <a:spcBef>
                <a:spcPct val="50000"/>
              </a:spcBef>
              <a:defRPr/>
            </a:pPr>
            <a:r>
              <a:rPr lang="en-US" sz="2400" dirty="0">
                <a:latin typeface="Times New Roman" charset="0"/>
              </a:rPr>
              <a:t>      Withheld on Compensation and Final Withholding Taxes (BIR Form 1604-CF).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19A0CBF3-68D1-4E6F-977D-BB19A45D5C20}" type="slidenum">
              <a:rPr lang="en-US"/>
              <a:pPr>
                <a:defRPr/>
              </a:pPr>
              <a:t>37</a:t>
            </a:fld>
            <a:endParaRPr lang="en-US"/>
          </a:p>
        </p:txBody>
      </p:sp>
      <p:sp>
        <p:nvSpPr>
          <p:cNvPr id="38915" name="Text Box 2"/>
          <p:cNvSpPr txBox="1">
            <a:spLocks noChangeArrowheads="1"/>
          </p:cNvSpPr>
          <p:nvPr/>
        </p:nvSpPr>
        <p:spPr bwMode="auto">
          <a:xfrm>
            <a:off x="609600" y="1143000"/>
            <a:ext cx="8153400" cy="4965700"/>
          </a:xfrm>
          <a:prstGeom prst="rect">
            <a:avLst/>
          </a:prstGeom>
          <a:noFill/>
          <a:ln w="9525">
            <a:noFill/>
            <a:miter lim="800000"/>
            <a:headEnd/>
            <a:tailEnd/>
          </a:ln>
        </p:spPr>
        <p:txBody>
          <a:bodyPr>
            <a:spAutoFit/>
          </a:bodyPr>
          <a:lstStyle/>
          <a:p>
            <a:pPr eaLnBrk="0" hangingPunct="0"/>
            <a:r>
              <a:rPr lang="en-US" sz="3200" b="1">
                <a:latin typeface="Times New Roman" charset="0"/>
              </a:rPr>
              <a:t>NOTE:     </a:t>
            </a:r>
            <a:r>
              <a:rPr lang="en-US" sz="3200">
                <a:latin typeface="Times New Roman" charset="0"/>
              </a:rPr>
              <a:t>All of the above requisites must be 		present. The Annual Information 			Return of Income Taxes Withheld on 		Compensation and Final Withholding 		Taxes (BIR Form 1604-CF) filed by 		their  respective employers duly 			stamped </a:t>
            </a:r>
            <a:r>
              <a:rPr lang="en-US" sz="3200" b="1">
                <a:latin typeface="Times New Roman" charset="0"/>
              </a:rPr>
              <a:t>“Received”, </a:t>
            </a:r>
            <a:r>
              <a:rPr lang="en-US" sz="3200">
                <a:latin typeface="Times New Roman" charset="0"/>
              </a:rPr>
              <a:t>shall be 	   		tantamount to the substituted filing of 		income tax returns by said</a:t>
            </a:r>
          </a:p>
          <a:p>
            <a:pPr eaLnBrk="0" hangingPunct="0"/>
            <a:r>
              <a:rPr lang="en-US" sz="3200">
                <a:latin typeface="Times New Roman" charset="0"/>
              </a:rPr>
              <a:t>	   	employees.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127D1D93-389A-4E8C-B41B-AD54A102B545}" type="slidenum">
              <a:rPr lang="en-US"/>
              <a:pPr>
                <a:defRPr/>
              </a:pPr>
              <a:t>38</a:t>
            </a:fld>
            <a:endParaRPr lang="en-US"/>
          </a:p>
        </p:txBody>
      </p:sp>
      <p:sp>
        <p:nvSpPr>
          <p:cNvPr id="3" name="Text Box 2"/>
          <p:cNvSpPr txBox="1">
            <a:spLocks noChangeArrowheads="1"/>
          </p:cNvSpPr>
          <p:nvPr/>
        </p:nvSpPr>
        <p:spPr bwMode="auto">
          <a:xfrm>
            <a:off x="990600" y="228600"/>
            <a:ext cx="75438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a:effectLst>
                  <a:outerShdw blurRad="38100" dist="38100" dir="2700000" algn="tl">
                    <a:srgbClr val="000000"/>
                  </a:outerShdw>
                </a:effectLst>
                <a:latin typeface="Times New Roman" charset="0"/>
              </a:rPr>
              <a:t>Individuals NOT qualified for substituted filing and MUST file BIR Form no. 1700</a:t>
            </a:r>
          </a:p>
        </p:txBody>
      </p:sp>
      <p:sp>
        <p:nvSpPr>
          <p:cNvPr id="39940" name="Text Box 3"/>
          <p:cNvSpPr txBox="1">
            <a:spLocks noChangeArrowheads="1"/>
          </p:cNvSpPr>
          <p:nvPr/>
        </p:nvSpPr>
        <p:spPr bwMode="auto">
          <a:xfrm>
            <a:off x="533400" y="2114550"/>
            <a:ext cx="8915400" cy="4362450"/>
          </a:xfrm>
          <a:prstGeom prst="rect">
            <a:avLst/>
          </a:prstGeom>
          <a:noFill/>
          <a:ln w="9525">
            <a:noFill/>
            <a:miter lim="800000"/>
            <a:headEnd/>
            <a:tailEnd/>
          </a:ln>
        </p:spPr>
        <p:txBody>
          <a:bodyPr>
            <a:spAutoFit/>
          </a:bodyPr>
          <a:lstStyle/>
          <a:p>
            <a:pPr eaLnBrk="0" hangingPunct="0"/>
            <a:r>
              <a:rPr lang="en-US" sz="2800">
                <a:latin typeface="Times New Roman" charset="0"/>
              </a:rPr>
              <a:t>1.  Individuals with two or more employers concurrently</a:t>
            </a:r>
          </a:p>
          <a:p>
            <a:pPr eaLnBrk="0" hangingPunct="0"/>
            <a:r>
              <a:rPr lang="en-US" sz="2800">
                <a:latin typeface="Times New Roman" charset="0"/>
              </a:rPr>
              <a:t>     and successively at anytime during the taxable year.</a:t>
            </a:r>
          </a:p>
          <a:p>
            <a:pPr eaLnBrk="0" hangingPunct="0"/>
            <a:endParaRPr lang="en-US" sz="2800">
              <a:latin typeface="Times New Roman" charset="0"/>
            </a:endParaRPr>
          </a:p>
          <a:p>
            <a:pPr eaLnBrk="0" hangingPunct="0"/>
            <a:r>
              <a:rPr lang="en-US" sz="2800">
                <a:latin typeface="Times New Roman" charset="0"/>
              </a:rPr>
              <a:t>2.  Employees whose income tax has not been withheld </a:t>
            </a:r>
          </a:p>
          <a:p>
            <a:pPr eaLnBrk="0" hangingPunct="0"/>
            <a:r>
              <a:rPr lang="en-US" sz="2800">
                <a:latin typeface="Times New Roman" charset="0"/>
              </a:rPr>
              <a:t>     correctly resulting to collectible or refundable return.</a:t>
            </a:r>
          </a:p>
          <a:p>
            <a:pPr eaLnBrk="0" hangingPunct="0"/>
            <a:endParaRPr lang="en-US" sz="2800">
              <a:latin typeface="Times New Roman" charset="0"/>
            </a:endParaRPr>
          </a:p>
          <a:p>
            <a:pPr eaLnBrk="0" hangingPunct="0"/>
            <a:r>
              <a:rPr lang="en-US" sz="2800">
                <a:latin typeface="Times New Roman" charset="0"/>
              </a:rPr>
              <a:t>3.  </a:t>
            </a:r>
            <a:r>
              <a:rPr lang="en-US" sz="2800" i="1">
                <a:latin typeface="Times New Roman" charset="0"/>
              </a:rPr>
              <a:t>Employees whose monthly gross income does not</a:t>
            </a:r>
          </a:p>
          <a:p>
            <a:pPr eaLnBrk="0" hangingPunct="0"/>
            <a:r>
              <a:rPr lang="en-US" sz="2800" i="1">
                <a:latin typeface="Times New Roman" charset="0"/>
              </a:rPr>
              <a:t>     exceed P5,000 or the statutory minimum wage,</a:t>
            </a:r>
          </a:p>
          <a:p>
            <a:pPr eaLnBrk="0" hangingPunct="0"/>
            <a:r>
              <a:rPr lang="en-US" sz="2800" i="1">
                <a:latin typeface="Times New Roman" charset="0"/>
              </a:rPr>
              <a:t>     whichever is higher, and opted for non-withholding </a:t>
            </a:r>
          </a:p>
          <a:p>
            <a:pPr eaLnBrk="0" hangingPunct="0"/>
            <a:r>
              <a:rPr lang="en-US" sz="2800" i="1">
                <a:latin typeface="Times New Roman" charset="0"/>
              </a:rPr>
              <a:t>     of tax on said income</a:t>
            </a:r>
            <a:r>
              <a:rPr lang="en-US" sz="2800">
                <a:latin typeface="Times New Roman" charset="0"/>
              </a:rPr>
              <a:t>. - DELETED BY RR 10-2008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C55B6FDA-26AB-47C1-9671-C2CE22D9A995}" type="slidenum">
              <a:rPr lang="en-US"/>
              <a:pPr>
                <a:defRPr/>
              </a:pPr>
              <a:t>39</a:t>
            </a:fld>
            <a:endParaRPr lang="en-US"/>
          </a:p>
        </p:txBody>
      </p:sp>
      <p:sp>
        <p:nvSpPr>
          <p:cNvPr id="3" name="Text Box 2"/>
          <p:cNvSpPr txBox="1">
            <a:spLocks noChangeArrowheads="1"/>
          </p:cNvSpPr>
          <p:nvPr/>
        </p:nvSpPr>
        <p:spPr bwMode="auto">
          <a:xfrm>
            <a:off x="838200" y="76200"/>
            <a:ext cx="76962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latin typeface="Times New Roman" charset="0"/>
              </a:rPr>
              <a:t>Individuals NOT qualified for substituted filing and MUST file BIR Form no. 1700</a:t>
            </a:r>
          </a:p>
        </p:txBody>
      </p:sp>
      <p:sp>
        <p:nvSpPr>
          <p:cNvPr id="40964" name="Text Box 3"/>
          <p:cNvSpPr txBox="1">
            <a:spLocks noChangeArrowheads="1"/>
          </p:cNvSpPr>
          <p:nvPr/>
        </p:nvSpPr>
        <p:spPr bwMode="auto">
          <a:xfrm>
            <a:off x="838200" y="1714500"/>
            <a:ext cx="9144000" cy="4838700"/>
          </a:xfrm>
          <a:prstGeom prst="rect">
            <a:avLst/>
          </a:prstGeom>
          <a:noFill/>
          <a:ln w="9525">
            <a:noFill/>
            <a:miter lim="800000"/>
            <a:headEnd/>
            <a:tailEnd/>
          </a:ln>
        </p:spPr>
        <p:txBody>
          <a:bodyPr>
            <a:spAutoFit/>
          </a:bodyPr>
          <a:lstStyle/>
          <a:p>
            <a:pPr eaLnBrk="0" hangingPunct="0"/>
            <a:r>
              <a:rPr lang="en-US" sz="2400">
                <a:latin typeface="Times New Roman" charset="0"/>
              </a:rPr>
              <a:t>4. Individuals deriving other non-business, non-profession- </a:t>
            </a:r>
          </a:p>
          <a:p>
            <a:pPr eaLnBrk="0" hangingPunct="0"/>
            <a:r>
              <a:rPr lang="en-US" sz="2400">
                <a:latin typeface="Times New Roman" charset="0"/>
              </a:rPr>
              <a:t>    related income in addition to compensation income not</a:t>
            </a:r>
          </a:p>
          <a:p>
            <a:pPr eaLnBrk="0" hangingPunct="0"/>
            <a:r>
              <a:rPr lang="en-US" sz="2400">
                <a:latin typeface="Times New Roman" charset="0"/>
              </a:rPr>
              <a:t>    otherwise subject to a final tax.</a:t>
            </a:r>
          </a:p>
          <a:p>
            <a:pPr eaLnBrk="0" hangingPunct="0"/>
            <a:endParaRPr lang="en-US" sz="2400">
              <a:latin typeface="Times New Roman" charset="0"/>
            </a:endParaRPr>
          </a:p>
          <a:p>
            <a:pPr eaLnBrk="0" hangingPunct="0"/>
            <a:r>
              <a:rPr lang="en-US" sz="2400">
                <a:latin typeface="Times New Roman" charset="0"/>
              </a:rPr>
              <a:t>5.  Individuals receiving purely compensation income from a</a:t>
            </a:r>
          </a:p>
          <a:p>
            <a:pPr eaLnBrk="0" hangingPunct="0"/>
            <a:r>
              <a:rPr lang="en-US" sz="2400">
                <a:latin typeface="Times New Roman" charset="0"/>
              </a:rPr>
              <a:t>     single employer whose income tax has been correctly</a:t>
            </a:r>
          </a:p>
          <a:p>
            <a:pPr eaLnBrk="0" hangingPunct="0"/>
            <a:r>
              <a:rPr lang="en-US" sz="2400">
                <a:latin typeface="Times New Roman" charset="0"/>
              </a:rPr>
              <a:t>     withheld but whose spouse does not qualify for substituted</a:t>
            </a:r>
          </a:p>
          <a:p>
            <a:pPr eaLnBrk="0" hangingPunct="0"/>
            <a:r>
              <a:rPr lang="en-US" sz="2400">
                <a:latin typeface="Times New Roman" charset="0"/>
              </a:rPr>
              <a:t>     filing.</a:t>
            </a:r>
          </a:p>
          <a:p>
            <a:pPr eaLnBrk="0" hangingPunct="0"/>
            <a:endParaRPr lang="en-US" sz="2400">
              <a:latin typeface="Times New Roman" charset="0"/>
            </a:endParaRPr>
          </a:p>
          <a:p>
            <a:pPr eaLnBrk="0" hangingPunct="0"/>
            <a:r>
              <a:rPr lang="en-US" sz="2400">
                <a:latin typeface="Times New Roman" charset="0"/>
              </a:rPr>
              <a:t>6.  Non-resident aliens engaged in trade or business in the</a:t>
            </a:r>
          </a:p>
          <a:p>
            <a:pPr eaLnBrk="0" hangingPunct="0"/>
            <a:r>
              <a:rPr lang="en-US" sz="2400">
                <a:latin typeface="Times New Roman" charset="0"/>
              </a:rPr>
              <a:t>     Philippines deriving purely compensation income or </a:t>
            </a:r>
          </a:p>
          <a:p>
            <a:pPr eaLnBrk="0" hangingPunct="0"/>
            <a:r>
              <a:rPr lang="en-US" sz="2400">
                <a:latin typeface="Times New Roman" charset="0"/>
              </a:rPr>
              <a:t>     compensation income and other non-business, non-</a:t>
            </a:r>
          </a:p>
          <a:p>
            <a:pPr eaLnBrk="0" hangingPunct="0"/>
            <a:r>
              <a:rPr lang="en-US" sz="2400">
                <a:latin typeface="Times New Roman" charset="0"/>
              </a:rPr>
              <a:t>     professional-related income.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33400" y="914400"/>
            <a:ext cx="8001000" cy="5262563"/>
          </a:xfrm>
          <a:prstGeom prst="rect">
            <a:avLst/>
          </a:prstGeom>
          <a:noFill/>
          <a:ln w="9525">
            <a:noFill/>
            <a:miter lim="800000"/>
            <a:headEnd/>
            <a:tailEnd/>
          </a:ln>
          <a:effectLst/>
        </p:spPr>
        <p:txBody>
          <a:bodyPr anchor="ctr">
            <a:spAutoFit/>
          </a:bodyPr>
          <a:lstStyle/>
          <a:p>
            <a:pPr algn="just" eaLnBrk="0" hangingPunct="0">
              <a:defRPr/>
            </a:pPr>
            <a:r>
              <a:rPr lang="en-US" sz="3200" b="1" dirty="0">
                <a:latin typeface="Times New Roman" pitchFamily="18" charset="0"/>
                <a:ea typeface="Calibri" pitchFamily="34" charset="0"/>
                <a:cs typeface="Arial" pitchFamily="34" charset="0"/>
              </a:rPr>
              <a:t>Types of withholding taxes</a:t>
            </a:r>
          </a:p>
          <a:p>
            <a:pPr algn="just" eaLnBrk="0" hangingPunct="0">
              <a:defRPr/>
            </a:pPr>
            <a:endParaRPr lang="en-PH" sz="2400" dirty="0">
              <a:cs typeface="Arial" pitchFamily="34" charset="0"/>
            </a:endParaRPr>
          </a:p>
          <a:p>
            <a:pPr algn="just" eaLnBrk="0" hangingPunct="0">
              <a:buFontTx/>
              <a:buChar char="•"/>
              <a:defRPr/>
            </a:pPr>
            <a:r>
              <a:rPr lang="en-US" sz="2400" dirty="0">
                <a:latin typeface="Times New Roman" pitchFamily="18" charset="0"/>
                <a:ea typeface="Calibri" pitchFamily="34" charset="0"/>
                <a:cs typeface="Arial" pitchFamily="34" charset="0"/>
              </a:rPr>
              <a:t> </a:t>
            </a:r>
            <a:r>
              <a:rPr lang="en-US" sz="2800" dirty="0">
                <a:latin typeface="Times New Roman" pitchFamily="18" charset="0"/>
                <a:ea typeface="Calibri" pitchFamily="34" charset="0"/>
                <a:cs typeface="Arial" pitchFamily="34" charset="0"/>
              </a:rPr>
              <a:t>Withholding Tax on </a:t>
            </a:r>
            <a:r>
              <a:rPr lang="en-US" sz="2800" b="1" dirty="0">
                <a:latin typeface="Times New Roman" pitchFamily="18" charset="0"/>
                <a:ea typeface="Calibri" pitchFamily="34" charset="0"/>
                <a:cs typeface="Arial" pitchFamily="34" charset="0"/>
              </a:rPr>
              <a:t>Compensation;</a:t>
            </a:r>
            <a:endParaRPr lang="en-PH" sz="2800" dirty="0">
              <a:cs typeface="Arial" pitchFamily="34" charset="0"/>
            </a:endParaRPr>
          </a:p>
          <a:p>
            <a:pPr marL="228600" indent="-228600" algn="just" eaLnBrk="0" hangingPunct="0">
              <a:buFontTx/>
              <a:buChar char="•"/>
              <a:defRPr/>
            </a:pPr>
            <a:r>
              <a:rPr lang="en-US" sz="2800" dirty="0">
                <a:latin typeface="Times New Roman" pitchFamily="18" charset="0"/>
                <a:ea typeface="Calibri" pitchFamily="34" charset="0"/>
                <a:cs typeface="Arial" pitchFamily="34" charset="0"/>
              </a:rPr>
              <a:t>Withholding Tax at Source or </a:t>
            </a:r>
            <a:r>
              <a:rPr lang="en-US" sz="2800" b="1" dirty="0">
                <a:latin typeface="Times New Roman" pitchFamily="18" charset="0"/>
                <a:ea typeface="Calibri" pitchFamily="34" charset="0"/>
                <a:cs typeface="Arial" pitchFamily="34" charset="0"/>
              </a:rPr>
              <a:t>Expanded</a:t>
            </a:r>
            <a:r>
              <a:rPr lang="en-US" sz="2800" dirty="0">
                <a:latin typeface="Times New Roman" pitchFamily="18" charset="0"/>
                <a:ea typeface="Calibri" pitchFamily="34" charset="0"/>
                <a:cs typeface="Arial" pitchFamily="34" charset="0"/>
              </a:rPr>
              <a:t>  Withholding Tax;</a:t>
            </a:r>
            <a:endParaRPr lang="en-PH" sz="2800" dirty="0">
              <a:cs typeface="Arial" pitchFamily="34" charset="0"/>
            </a:endParaRPr>
          </a:p>
          <a:p>
            <a:pPr marL="228600" indent="-228600" algn="just" eaLnBrk="0" hangingPunct="0">
              <a:buFontTx/>
              <a:buChar char="•"/>
              <a:defRPr/>
            </a:pPr>
            <a:r>
              <a:rPr lang="en-US" sz="2800" b="1" dirty="0">
                <a:latin typeface="Times New Roman" pitchFamily="18" charset="0"/>
                <a:ea typeface="Calibri" pitchFamily="34" charset="0"/>
                <a:cs typeface="Arial" pitchFamily="34" charset="0"/>
              </a:rPr>
              <a:t>Final </a:t>
            </a:r>
            <a:r>
              <a:rPr lang="en-US" sz="2800" dirty="0">
                <a:latin typeface="Times New Roman" pitchFamily="18" charset="0"/>
                <a:ea typeface="Calibri" pitchFamily="34" charset="0"/>
                <a:cs typeface="Arial" pitchFamily="34" charset="0"/>
              </a:rPr>
              <a:t>Withholding Tax or simply known as Final Tax;  and</a:t>
            </a:r>
            <a:endParaRPr lang="en-PH" sz="2800" dirty="0">
              <a:cs typeface="Arial" pitchFamily="34" charset="0"/>
            </a:endParaRPr>
          </a:p>
          <a:p>
            <a:pPr marL="228600" indent="-228600" algn="just" eaLnBrk="0" hangingPunct="0">
              <a:buFontTx/>
              <a:buChar char="•"/>
              <a:defRPr/>
            </a:pPr>
            <a:r>
              <a:rPr lang="en-US" sz="2800" dirty="0">
                <a:latin typeface="Times New Roman" pitchFamily="18" charset="0"/>
                <a:ea typeface="Calibri" pitchFamily="34" charset="0"/>
                <a:cs typeface="Arial" pitchFamily="34" charset="0"/>
              </a:rPr>
              <a:t>Withholding Tax on </a:t>
            </a:r>
            <a:r>
              <a:rPr lang="en-US" sz="2800" b="1" dirty="0">
                <a:latin typeface="Times New Roman" pitchFamily="18" charset="0"/>
                <a:ea typeface="Calibri" pitchFamily="34" charset="0"/>
                <a:cs typeface="Arial" pitchFamily="34" charset="0"/>
              </a:rPr>
              <a:t>Government Money Payment    </a:t>
            </a:r>
          </a:p>
          <a:p>
            <a:pPr marL="228600" indent="-228600" algn="just" eaLnBrk="0" hangingPunct="0">
              <a:defRPr/>
            </a:pPr>
            <a:r>
              <a:rPr lang="en-US" sz="2800" b="1" dirty="0">
                <a:latin typeface="Times New Roman" pitchFamily="18" charset="0"/>
                <a:ea typeface="Calibri" pitchFamily="34" charset="0"/>
                <a:cs typeface="Arial" pitchFamily="34" charset="0"/>
              </a:rPr>
              <a:t>   </a:t>
            </a:r>
            <a:r>
              <a:rPr lang="en-US" sz="2800" dirty="0">
                <a:latin typeface="Times New Roman" pitchFamily="18" charset="0"/>
                <a:ea typeface="Calibri" pitchFamily="34" charset="0"/>
                <a:cs typeface="Arial" pitchFamily="34" charset="0"/>
              </a:rPr>
              <a:t>- to NON-VAT registered payees subject to</a:t>
            </a:r>
          </a:p>
          <a:p>
            <a:pPr marL="228600" indent="-228600" algn="just" eaLnBrk="0" hangingPunct="0">
              <a:defRPr/>
            </a:pPr>
            <a:r>
              <a:rPr lang="en-US" sz="2800" dirty="0">
                <a:latin typeface="Times New Roman" pitchFamily="18" charset="0"/>
                <a:ea typeface="Calibri" pitchFamily="34" charset="0"/>
                <a:cs typeface="Arial" pitchFamily="34" charset="0"/>
              </a:rPr>
              <a:t>         percentage tax</a:t>
            </a:r>
          </a:p>
          <a:p>
            <a:pPr marL="228600" indent="-228600" algn="just" eaLnBrk="0" hangingPunct="0">
              <a:defRPr/>
            </a:pPr>
            <a:endParaRPr lang="en-PH" sz="2800" dirty="0">
              <a:cs typeface="Arial" pitchFamily="34" charset="0"/>
            </a:endParaRPr>
          </a:p>
          <a:p>
            <a:pPr algn="just" eaLnBrk="0" hangingPunct="0">
              <a:defRPr/>
            </a:pPr>
            <a:r>
              <a:rPr lang="en-US" sz="2800" dirty="0">
                <a:latin typeface="Times New Roman" pitchFamily="18" charset="0"/>
                <a:ea typeface="Calibri" pitchFamily="34" charset="0"/>
                <a:cs typeface="Arial" pitchFamily="34" charset="0"/>
              </a:rPr>
              <a:t>  - to VAT-registered payees</a:t>
            </a:r>
            <a:endParaRPr lang="en-US" sz="2800" dirty="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B405FFA3-0404-47AD-BFEC-74FE3BD85E8F}" type="slidenum">
              <a:rPr lang="en-US"/>
              <a:pPr>
                <a:defRPr/>
              </a:pPr>
              <a:t>40</a:t>
            </a:fld>
            <a:endParaRPr lang="en-US"/>
          </a:p>
        </p:txBody>
      </p:sp>
      <p:sp>
        <p:nvSpPr>
          <p:cNvPr id="3" name="Text Box 2"/>
          <p:cNvSpPr txBox="1">
            <a:spLocks noChangeArrowheads="1"/>
          </p:cNvSpPr>
          <p:nvPr/>
        </p:nvSpPr>
        <p:spPr bwMode="auto">
          <a:xfrm>
            <a:off x="762000" y="381000"/>
            <a:ext cx="76962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latin typeface="Times New Roman" charset="0"/>
              </a:rPr>
              <a:t>Individuals NOT qualified for substituted filing and MUST file BIR Form no. 1700</a:t>
            </a:r>
          </a:p>
        </p:txBody>
      </p:sp>
      <p:sp>
        <p:nvSpPr>
          <p:cNvPr id="41988" name="Text Box 3"/>
          <p:cNvSpPr txBox="1">
            <a:spLocks noChangeArrowheads="1"/>
          </p:cNvSpPr>
          <p:nvPr/>
        </p:nvSpPr>
        <p:spPr bwMode="auto">
          <a:xfrm>
            <a:off x="838200" y="2209800"/>
            <a:ext cx="7696200" cy="3970338"/>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charset="0"/>
              </a:rPr>
              <a:t>NOTE:  </a:t>
            </a:r>
            <a:r>
              <a:rPr lang="en-US" sz="2400">
                <a:latin typeface="Times New Roman" charset="0"/>
              </a:rPr>
              <a:t>In case of married individuals who are still required</a:t>
            </a:r>
          </a:p>
          <a:p>
            <a:pPr eaLnBrk="0" hangingPunct="0">
              <a:spcBef>
                <a:spcPct val="50000"/>
              </a:spcBef>
            </a:pPr>
            <a:r>
              <a:rPr lang="en-US" sz="2400">
                <a:latin typeface="Times New Roman" charset="0"/>
              </a:rPr>
              <a:t>               to file returns, only </a:t>
            </a:r>
            <a:r>
              <a:rPr lang="en-US" sz="2400" b="1">
                <a:latin typeface="Times New Roman" charset="0"/>
              </a:rPr>
              <a:t>ONE RETURN FOR THE</a:t>
            </a:r>
          </a:p>
          <a:p>
            <a:pPr eaLnBrk="0" hangingPunct="0">
              <a:spcBef>
                <a:spcPct val="50000"/>
              </a:spcBef>
            </a:pPr>
            <a:r>
              <a:rPr lang="en-US" sz="2400" b="1">
                <a:latin typeface="Times New Roman" charset="0"/>
              </a:rPr>
              <a:t>               TAXABLE YEAR SHALL BE FILED </a:t>
            </a:r>
            <a:r>
              <a:rPr lang="en-US" sz="2400">
                <a:latin typeface="Times New Roman" charset="0"/>
              </a:rPr>
              <a:t> by</a:t>
            </a:r>
          </a:p>
          <a:p>
            <a:pPr eaLnBrk="0" hangingPunct="0">
              <a:spcBef>
                <a:spcPct val="50000"/>
              </a:spcBef>
            </a:pPr>
            <a:r>
              <a:rPr lang="en-US" sz="2400">
                <a:latin typeface="Times New Roman" charset="0"/>
              </a:rPr>
              <a:t>               either of the spouses to cover income of both. It </a:t>
            </a:r>
          </a:p>
          <a:p>
            <a:pPr eaLnBrk="0" hangingPunct="0">
              <a:spcBef>
                <a:spcPct val="50000"/>
              </a:spcBef>
            </a:pPr>
            <a:r>
              <a:rPr lang="en-US" sz="2400">
                <a:latin typeface="Times New Roman" charset="0"/>
              </a:rPr>
              <a:t>	   shall be </a:t>
            </a:r>
            <a:r>
              <a:rPr lang="en-US" sz="2400" b="1">
                <a:latin typeface="Times New Roman" charset="0"/>
              </a:rPr>
              <a:t>SIGNED BY BOTH HUSBAND AND 	  	   WIFE </a:t>
            </a:r>
            <a:r>
              <a:rPr lang="en-US" sz="2400">
                <a:latin typeface="Times New Roman" charset="0"/>
              </a:rPr>
              <a:t>unless physically impossible to do so, in 	  	    which case, signature of one of the spouses would</a:t>
            </a:r>
          </a:p>
          <a:p>
            <a:pPr eaLnBrk="0" hangingPunct="0">
              <a:spcBef>
                <a:spcPct val="50000"/>
              </a:spcBef>
            </a:pPr>
            <a:r>
              <a:rPr lang="en-US" sz="2400">
                <a:latin typeface="Times New Roman" charset="0"/>
              </a:rPr>
              <a:t>	    be sufficient</a:t>
            </a:r>
            <a:endParaRPr lang="en-US" sz="2400" b="1">
              <a:latin typeface="Times New Roman"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C7788F54-7B2D-4E3D-AAAC-15664D34BB60}" type="slidenum">
              <a:rPr lang="en-US"/>
              <a:pPr>
                <a:defRPr/>
              </a:pPr>
              <a:t>41</a:t>
            </a:fld>
            <a:endParaRPr lang="en-US"/>
          </a:p>
        </p:txBody>
      </p:sp>
      <p:sp>
        <p:nvSpPr>
          <p:cNvPr id="3" name="Text Box 2"/>
          <p:cNvSpPr txBox="1">
            <a:spLocks noChangeArrowheads="1"/>
          </p:cNvSpPr>
          <p:nvPr/>
        </p:nvSpPr>
        <p:spPr bwMode="auto">
          <a:xfrm>
            <a:off x="533400" y="152400"/>
            <a:ext cx="81534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effectLst>
                  <a:outerShdw blurRad="38100" dist="38100" dir="2700000" algn="tl">
                    <a:srgbClr val="000000"/>
                  </a:outerShdw>
                </a:effectLst>
                <a:latin typeface="Times New Roman" charset="0"/>
              </a:rPr>
              <a:t>Certificate of Income and Tax Withheld on Compensation (BIR Form No. 2316)</a:t>
            </a:r>
          </a:p>
        </p:txBody>
      </p:sp>
      <p:sp>
        <p:nvSpPr>
          <p:cNvPr id="43012" name="Text Box 3"/>
          <p:cNvSpPr txBox="1">
            <a:spLocks noChangeArrowheads="1"/>
          </p:cNvSpPr>
          <p:nvPr/>
        </p:nvSpPr>
        <p:spPr bwMode="auto">
          <a:xfrm>
            <a:off x="685800" y="1744663"/>
            <a:ext cx="8077200" cy="4524375"/>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charset="0"/>
              </a:rPr>
              <a:t>Who shall issue:	Employer</a:t>
            </a:r>
          </a:p>
          <a:p>
            <a:pPr eaLnBrk="0" hangingPunct="0"/>
            <a:endParaRPr lang="en-US" sz="2400">
              <a:latin typeface="Times New Roman" charset="0"/>
            </a:endParaRPr>
          </a:p>
          <a:p>
            <a:pPr eaLnBrk="0" hangingPunct="0"/>
            <a:r>
              <a:rPr lang="en-US" sz="2400">
                <a:latin typeface="Times New Roman" charset="0"/>
              </a:rPr>
              <a:t>When to issue	:	a) on or before January 31 of the</a:t>
            </a:r>
          </a:p>
          <a:p>
            <a:pPr eaLnBrk="0" hangingPunct="0"/>
            <a:r>
              <a:rPr lang="en-US" sz="2400">
                <a:latin typeface="Times New Roman" charset="0"/>
              </a:rPr>
              <a:t>			    following calendar year; or</a:t>
            </a:r>
          </a:p>
          <a:p>
            <a:pPr eaLnBrk="0" hangingPunct="0"/>
            <a:endParaRPr lang="en-US" sz="2400">
              <a:latin typeface="Times New Roman" charset="0"/>
            </a:endParaRPr>
          </a:p>
          <a:p>
            <a:pPr eaLnBrk="0" hangingPunct="0"/>
            <a:r>
              <a:rPr lang="en-US" sz="2400">
                <a:latin typeface="Times New Roman" charset="0"/>
              </a:rPr>
              <a:t>			b) on the day of last payment </a:t>
            </a:r>
          </a:p>
          <a:p>
            <a:pPr eaLnBrk="0" hangingPunct="0"/>
            <a:r>
              <a:rPr lang="en-US" sz="2400">
                <a:latin typeface="Times New Roman" charset="0"/>
              </a:rPr>
              <a:t>			    of compensation, if there is termination</a:t>
            </a:r>
          </a:p>
          <a:p>
            <a:pPr eaLnBrk="0" hangingPunct="0"/>
            <a:endParaRPr lang="en-US" sz="2400">
              <a:latin typeface="Times New Roman" charset="0"/>
            </a:endParaRPr>
          </a:p>
          <a:p>
            <a:pPr eaLnBrk="0" hangingPunct="0"/>
            <a:r>
              <a:rPr lang="en-US" sz="2400">
                <a:latin typeface="Times New Roman" charset="0"/>
              </a:rPr>
              <a:t>Number of copies: 	Three (3) copies</a:t>
            </a:r>
          </a:p>
          <a:p>
            <a:pPr eaLnBrk="0" hangingPunct="0"/>
            <a:endParaRPr lang="en-US" sz="2400">
              <a:latin typeface="Times New Roman" charset="0"/>
            </a:endParaRPr>
          </a:p>
          <a:p>
            <a:pPr eaLnBrk="0" hangingPunct="0"/>
            <a:r>
              <a:rPr lang="en-US" sz="2400">
                <a:latin typeface="Times New Roman" charset="0"/>
              </a:rPr>
              <a:t>Signed by:	:	Both employer and employee</a:t>
            </a:r>
          </a:p>
          <a:p>
            <a:pPr eaLnBrk="0" hangingPunct="0"/>
            <a:r>
              <a:rPr lang="en-US" sz="2400">
                <a:latin typeface="Times New Roman" charset="0"/>
              </a:rPr>
              <a:t>			(under the penalty of perjury)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DA827ADA-DC1A-47D7-A5D9-99440166FFDF}" type="slidenum">
              <a:rPr lang="en-US"/>
              <a:pPr>
                <a:defRPr/>
              </a:pPr>
              <a:t>42</a:t>
            </a:fld>
            <a:endParaRPr lang="en-US"/>
          </a:p>
        </p:txBody>
      </p:sp>
      <p:sp>
        <p:nvSpPr>
          <p:cNvPr id="3" name="Text Box 2"/>
          <p:cNvSpPr txBox="1">
            <a:spLocks noChangeArrowheads="1"/>
          </p:cNvSpPr>
          <p:nvPr/>
        </p:nvSpPr>
        <p:spPr bwMode="auto">
          <a:xfrm>
            <a:off x="685800" y="152400"/>
            <a:ext cx="8001000" cy="255428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effectLst>
                  <a:outerShdw blurRad="38100" dist="38100" dir="2700000" algn="tl">
                    <a:srgbClr val="000000"/>
                  </a:outerShdw>
                </a:effectLst>
                <a:latin typeface="Times New Roman" charset="0"/>
              </a:rPr>
              <a:t>Certificate of Income and Withheld on Compensation (BIR Form 2316)</a:t>
            </a:r>
          </a:p>
          <a:p>
            <a:pPr algn="just" eaLnBrk="0" hangingPunct="0">
              <a:spcBef>
                <a:spcPct val="50000"/>
              </a:spcBef>
              <a:defRPr/>
            </a:pPr>
            <a:r>
              <a:rPr lang="en-US" sz="3200" b="1" dirty="0">
                <a:effectLst>
                  <a:outerShdw blurRad="38100" dist="38100" dir="2700000" algn="tl">
                    <a:srgbClr val="000000"/>
                  </a:outerShdw>
                </a:effectLst>
                <a:latin typeface="Times New Roman" charset="0"/>
              </a:rPr>
              <a:t>In case of successive employment:</a:t>
            </a:r>
          </a:p>
          <a:p>
            <a:pPr algn="just" eaLnBrk="0" hangingPunct="0">
              <a:spcBef>
                <a:spcPct val="50000"/>
              </a:spcBef>
              <a:defRPr/>
            </a:pPr>
            <a:endParaRPr lang="en-US" sz="3200" b="1" dirty="0">
              <a:effectLst>
                <a:outerShdw blurRad="38100" dist="38100" dir="2700000" algn="tl">
                  <a:srgbClr val="000000"/>
                </a:outerShdw>
              </a:effectLst>
              <a:latin typeface="Times New Roman" charset="0"/>
            </a:endParaRPr>
          </a:p>
        </p:txBody>
      </p:sp>
      <p:sp>
        <p:nvSpPr>
          <p:cNvPr id="44036" name="Text Box 3"/>
          <p:cNvSpPr txBox="1">
            <a:spLocks noChangeArrowheads="1"/>
          </p:cNvSpPr>
          <p:nvPr/>
        </p:nvSpPr>
        <p:spPr bwMode="auto">
          <a:xfrm>
            <a:off x="381000" y="2362200"/>
            <a:ext cx="8763000" cy="3028950"/>
          </a:xfrm>
          <a:prstGeom prst="rect">
            <a:avLst/>
          </a:prstGeom>
          <a:noFill/>
          <a:ln w="9525">
            <a:noFill/>
            <a:miter lim="800000"/>
            <a:headEnd/>
            <a:tailEnd/>
          </a:ln>
        </p:spPr>
        <p:txBody>
          <a:bodyPr>
            <a:spAutoFit/>
          </a:bodyPr>
          <a:lstStyle/>
          <a:p>
            <a:pPr eaLnBrk="0" hangingPunct="0">
              <a:spcBef>
                <a:spcPct val="30000"/>
              </a:spcBef>
            </a:pPr>
            <a:r>
              <a:rPr lang="en-US" sz="3600">
                <a:latin typeface="Times New Roman" charset="0"/>
              </a:rPr>
              <a:t>   The employee is required to furnish his new employer with his duly certified copy of the Certificate issued by the previous employer, both within the taxable year.</a:t>
            </a:r>
          </a:p>
          <a:p>
            <a:pPr eaLnBrk="0" hangingPunct="0">
              <a:spcBef>
                <a:spcPct val="30000"/>
              </a:spcBef>
            </a:pPr>
            <a:endParaRPr lang="en-US" sz="3600" b="1">
              <a:latin typeface="Times New Roman"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8077200" cy="646113"/>
          </a:xfrm>
          <a:prstGeom prst="rect">
            <a:avLst/>
          </a:prstGeom>
        </p:spPr>
        <p:txBody>
          <a:bodyPr>
            <a:spAutoFit/>
          </a:bodyPr>
          <a:lstStyle/>
          <a:p>
            <a:pPr algn="ctr" eaLnBrk="0" hangingPunct="0">
              <a:spcBef>
                <a:spcPct val="50000"/>
              </a:spcBef>
              <a:defRPr/>
            </a:pPr>
            <a:r>
              <a:rPr lang="en-US" sz="3600" b="1" dirty="0">
                <a:effectLst>
                  <a:outerShdw blurRad="38100" dist="38100" dir="2700000" algn="tl">
                    <a:srgbClr val="000000"/>
                  </a:outerShdw>
                </a:effectLst>
                <a:latin typeface="Times New Roman" charset="0"/>
              </a:rPr>
              <a:t>Uses of BIR Form No. 2316</a:t>
            </a:r>
          </a:p>
        </p:txBody>
      </p:sp>
      <p:sp>
        <p:nvSpPr>
          <p:cNvPr id="45059" name="Rectangle 5"/>
          <p:cNvSpPr>
            <a:spLocks noChangeArrowheads="1"/>
          </p:cNvSpPr>
          <p:nvPr/>
        </p:nvSpPr>
        <p:spPr bwMode="auto">
          <a:xfrm>
            <a:off x="381000" y="1524000"/>
            <a:ext cx="8382000" cy="4616450"/>
          </a:xfrm>
          <a:prstGeom prst="rect">
            <a:avLst/>
          </a:prstGeom>
          <a:noFill/>
          <a:ln w="9525">
            <a:noFill/>
            <a:miter lim="800000"/>
            <a:headEnd/>
            <a:tailEnd/>
          </a:ln>
        </p:spPr>
        <p:txBody>
          <a:bodyPr>
            <a:spAutoFit/>
          </a:bodyPr>
          <a:lstStyle/>
          <a:p>
            <a:pPr eaLnBrk="0" hangingPunct="0"/>
            <a:r>
              <a:rPr lang="en-US">
                <a:latin typeface="Times New Roman" charset="0"/>
              </a:rPr>
              <a:t> </a:t>
            </a:r>
            <a:r>
              <a:rPr lang="en-US" sz="2800">
                <a:latin typeface="Times New Roman" charset="0"/>
              </a:rPr>
              <a:t>1. Proof of financial capacity for purposes of loan,</a:t>
            </a:r>
          </a:p>
          <a:p>
            <a:pPr eaLnBrk="0" hangingPunct="0"/>
            <a:r>
              <a:rPr lang="en-US" sz="2800">
                <a:latin typeface="Times New Roman" charset="0"/>
              </a:rPr>
              <a:t>     credit card, or other applications;</a:t>
            </a:r>
          </a:p>
          <a:p>
            <a:pPr eaLnBrk="0" hangingPunct="0"/>
            <a:endParaRPr lang="en-US" sz="2800">
              <a:latin typeface="Times New Roman" charset="0"/>
            </a:endParaRPr>
          </a:p>
          <a:p>
            <a:pPr eaLnBrk="0" hangingPunct="0"/>
            <a:r>
              <a:rPr lang="en-US" sz="2800">
                <a:latin typeface="Times New Roman" charset="0"/>
              </a:rPr>
              <a:t>2.  Proof of payment of tax or for availing tax credit</a:t>
            </a:r>
          </a:p>
          <a:p>
            <a:pPr eaLnBrk="0" hangingPunct="0"/>
            <a:r>
              <a:rPr lang="en-US" sz="2800">
                <a:latin typeface="Times New Roman" charset="0"/>
              </a:rPr>
              <a:t>     in the employee’s home country;</a:t>
            </a:r>
          </a:p>
          <a:p>
            <a:pPr eaLnBrk="0" hangingPunct="0"/>
            <a:endParaRPr lang="en-US" sz="2800">
              <a:latin typeface="Times New Roman" charset="0"/>
            </a:endParaRPr>
          </a:p>
          <a:p>
            <a:pPr eaLnBrk="0" hangingPunct="0"/>
            <a:r>
              <a:rPr lang="en-US" sz="2800">
                <a:latin typeface="Times New Roman" charset="0"/>
              </a:rPr>
              <a:t>3.  Securing travel exemption, when necessary; and</a:t>
            </a:r>
          </a:p>
          <a:p>
            <a:pPr eaLnBrk="0" hangingPunct="0"/>
            <a:endParaRPr lang="en-US" sz="2800">
              <a:latin typeface="Times New Roman" charset="0"/>
            </a:endParaRPr>
          </a:p>
          <a:p>
            <a:pPr eaLnBrk="0" hangingPunct="0"/>
            <a:r>
              <a:rPr lang="en-US" sz="2800">
                <a:latin typeface="Times New Roman" charset="0"/>
              </a:rPr>
              <a:t>4.  Other purposes with various government 	agencies.</a:t>
            </a:r>
          </a:p>
          <a:p>
            <a:pPr eaLnBrk="0" hangingPunct="0">
              <a:spcBef>
                <a:spcPct val="50000"/>
              </a:spcBef>
            </a:pPr>
            <a:r>
              <a:rPr lang="en-US" sz="2800">
                <a:latin typeface="Times New Roman" charset="0"/>
              </a:rPr>
              <a:t> </a:t>
            </a:r>
            <a:endParaRPr lang="en-US"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E6A394B4-9694-43F0-B53A-97B611015A62}" type="slidenum">
              <a:rPr lang="en-US"/>
              <a:pPr>
                <a:defRPr/>
              </a:pPr>
              <a:t>44</a:t>
            </a:fld>
            <a:endParaRPr lang="en-US"/>
          </a:p>
        </p:txBody>
      </p:sp>
      <p:sp>
        <p:nvSpPr>
          <p:cNvPr id="3" name="Text Box 2"/>
          <p:cNvSpPr txBox="1">
            <a:spLocks noChangeArrowheads="1"/>
          </p:cNvSpPr>
          <p:nvPr/>
        </p:nvSpPr>
        <p:spPr bwMode="auto">
          <a:xfrm>
            <a:off x="533400" y="457200"/>
            <a:ext cx="8610600" cy="5865813"/>
          </a:xfrm>
          <a:prstGeom prst="rect">
            <a:avLst/>
          </a:prstGeom>
          <a:noFill/>
          <a:ln w="9525">
            <a:noFill/>
            <a:miter lim="800000"/>
            <a:headEnd/>
            <a:tailEnd/>
          </a:ln>
          <a:effectLst/>
        </p:spPr>
        <p:txBody>
          <a:bodyPr>
            <a:spAutoFit/>
          </a:bodyPr>
          <a:lstStyle/>
          <a:p>
            <a:pPr algn="ctr" eaLnBrk="0" hangingPunct="0">
              <a:spcBef>
                <a:spcPct val="50000"/>
              </a:spcBef>
              <a:defRPr/>
            </a:pPr>
            <a:endParaRPr lang="en-US" sz="4800" dirty="0">
              <a:effectLst>
                <a:outerShdw blurRad="38100" dist="38100" dir="2700000" algn="tl">
                  <a:srgbClr val="000000">
                    <a:alpha val="43137"/>
                  </a:srgbClr>
                </a:outerShdw>
              </a:effectLst>
              <a:latin typeface="Cooper Black" pitchFamily="18" charset="0"/>
              <a:cs typeface="Arial" pitchFamily="34" charset="0"/>
            </a:endParaRPr>
          </a:p>
          <a:p>
            <a:pPr algn="ctr" eaLnBrk="0" hangingPunct="0">
              <a:spcBef>
                <a:spcPct val="50000"/>
              </a:spcBef>
              <a:defRPr/>
            </a:pPr>
            <a:r>
              <a:rPr lang="en-US" sz="4800" dirty="0">
                <a:effectLst>
                  <a:outerShdw blurRad="38100" dist="38100" dir="2700000" algn="tl">
                    <a:srgbClr val="000000">
                      <a:alpha val="43137"/>
                    </a:srgbClr>
                  </a:outerShdw>
                </a:effectLst>
                <a:latin typeface="Cooper Black" pitchFamily="18" charset="0"/>
                <a:cs typeface="Arial" pitchFamily="34" charset="0"/>
              </a:rPr>
              <a:t>JERRY N. BENANING</a:t>
            </a:r>
            <a:r>
              <a:rPr lang="en-US" sz="4800" dirty="0">
                <a:effectLst>
                  <a:outerShdw blurRad="38100" dist="38100" dir="2700000" algn="tl">
                    <a:srgbClr val="000000">
                      <a:alpha val="43137"/>
                    </a:srgbClr>
                  </a:outerShdw>
                </a:effectLst>
                <a:latin typeface="Albertus Extra Bold" pitchFamily="34" charset="0"/>
                <a:cs typeface="Arial" pitchFamily="34" charset="0"/>
              </a:rPr>
              <a:t/>
            </a:r>
            <a:br>
              <a:rPr lang="en-US" sz="4800" dirty="0">
                <a:effectLst>
                  <a:outerShdw blurRad="38100" dist="38100" dir="2700000" algn="tl">
                    <a:srgbClr val="000000">
                      <a:alpha val="43137"/>
                    </a:srgbClr>
                  </a:outerShdw>
                </a:effectLst>
                <a:latin typeface="Albertus Extra Bold" pitchFamily="34" charset="0"/>
                <a:cs typeface="Arial" pitchFamily="34" charset="0"/>
              </a:rPr>
            </a:br>
            <a:r>
              <a:rPr lang="en-US" sz="4400" dirty="0">
                <a:effectLst>
                  <a:outerShdw blurRad="38100" dist="38100" dir="2700000" algn="tl">
                    <a:srgbClr val="000000">
                      <a:alpha val="43137"/>
                    </a:srgbClr>
                  </a:outerShdw>
                </a:effectLst>
                <a:cs typeface="Arial" pitchFamily="34" charset="0"/>
              </a:rPr>
              <a:t> Withholding Tax Division</a:t>
            </a:r>
          </a:p>
          <a:p>
            <a:pPr eaLnBrk="0" hangingPunct="0">
              <a:spcBef>
                <a:spcPct val="20000"/>
              </a:spcBef>
              <a:buClr>
                <a:schemeClr val="hlink"/>
              </a:buClr>
              <a:buSzPct val="120000"/>
              <a:tabLst>
                <a:tab pos="0" algn="l"/>
              </a:tabLst>
              <a:defRPr/>
            </a:pPr>
            <a:r>
              <a:rPr lang="en-US" sz="4400" b="1" kern="0" dirty="0">
                <a:effectLst>
                  <a:outerShdw blurRad="38100" dist="38100" dir="2700000" algn="tl">
                    <a:srgbClr val="000000"/>
                  </a:outerShdw>
                </a:effectLst>
                <a:latin typeface="Book Antiqua" pitchFamily="18" charset="0"/>
                <a:cs typeface="Arial" pitchFamily="34" charset="0"/>
              </a:rPr>
              <a:t>Telephone Numbers:	</a:t>
            </a:r>
          </a:p>
          <a:p>
            <a:pPr eaLnBrk="0" hangingPunct="0">
              <a:spcBef>
                <a:spcPct val="20000"/>
              </a:spcBef>
              <a:buClr>
                <a:schemeClr val="hlink"/>
              </a:buClr>
              <a:buSzPct val="120000"/>
              <a:tabLst>
                <a:tab pos="0" algn="l"/>
              </a:tabLst>
              <a:defRPr/>
            </a:pPr>
            <a:r>
              <a:rPr lang="en-US" sz="4400" b="1" kern="0" dirty="0">
                <a:effectLst>
                  <a:outerShdw blurRad="38100" dist="38100" dir="2700000" algn="tl">
                    <a:srgbClr val="000000"/>
                  </a:outerShdw>
                </a:effectLst>
                <a:latin typeface="Book Antiqua" pitchFamily="18" charset="0"/>
                <a:cs typeface="Arial" pitchFamily="34" charset="0"/>
              </a:rPr>
              <a:t>926-93-47 / 927-09-98</a:t>
            </a:r>
          </a:p>
          <a:p>
            <a:pPr marL="114300" indent="-114300" eaLnBrk="0" hangingPunct="0">
              <a:spcBef>
                <a:spcPct val="20000"/>
              </a:spcBef>
              <a:buClr>
                <a:schemeClr val="hlink"/>
              </a:buClr>
              <a:buSzPct val="120000"/>
              <a:defRPr/>
            </a:pPr>
            <a:r>
              <a:rPr lang="en-US" sz="4400" b="1" kern="0" dirty="0" err="1">
                <a:effectLst>
                  <a:outerShdw blurRad="38100" dist="38100" dir="2700000" algn="tl">
                    <a:srgbClr val="000000"/>
                  </a:outerShdw>
                </a:effectLst>
                <a:latin typeface="Book Antiqua" pitchFamily="18" charset="0"/>
                <a:cs typeface="Arial" pitchFamily="34" charset="0"/>
              </a:rPr>
              <a:t>Telefax</a:t>
            </a:r>
            <a:r>
              <a:rPr lang="en-US" sz="4400" b="1" kern="0" dirty="0">
                <a:effectLst>
                  <a:outerShdw blurRad="38100" dist="38100" dir="2700000" algn="tl">
                    <a:srgbClr val="000000"/>
                  </a:outerShdw>
                </a:effectLst>
                <a:latin typeface="Book Antiqua" pitchFamily="18" charset="0"/>
                <a:cs typeface="Arial" pitchFamily="34" charset="0"/>
              </a:rPr>
              <a:t>:      926-93-28 </a:t>
            </a:r>
          </a:p>
          <a:p>
            <a:pPr marL="114300" indent="-114300" eaLnBrk="0" hangingPunct="0">
              <a:spcBef>
                <a:spcPct val="20000"/>
              </a:spcBef>
              <a:buClr>
                <a:schemeClr val="hlink"/>
              </a:buClr>
              <a:buSzPct val="120000"/>
              <a:defRPr/>
            </a:pPr>
            <a:r>
              <a:rPr lang="en-US" sz="3600" b="1" i="1" kern="0" dirty="0">
                <a:effectLst>
                  <a:outerShdw blurRad="38100" dist="38100" dir="2700000" algn="tl">
                    <a:srgbClr val="000000"/>
                  </a:outerShdw>
                </a:effectLst>
                <a:latin typeface="Book Antiqua" pitchFamily="18" charset="0"/>
                <a:cs typeface="Arial" pitchFamily="34" charset="0"/>
              </a:rPr>
              <a:t>e-mail:</a:t>
            </a:r>
            <a:r>
              <a:rPr lang="en-US" sz="4400" b="1" kern="0" dirty="0">
                <a:effectLst>
                  <a:outerShdw blurRad="38100" dist="38100" dir="2700000" algn="tl">
                    <a:srgbClr val="000000"/>
                  </a:outerShdw>
                </a:effectLst>
                <a:latin typeface="Book Antiqua" pitchFamily="18" charset="0"/>
                <a:cs typeface="Arial" pitchFamily="34" charset="0"/>
              </a:rPr>
              <a:t> jerry.benaning@bir.gov.ph</a:t>
            </a:r>
            <a:endParaRPr lang="en-US" sz="4400" b="1" dirty="0">
              <a:effectLst>
                <a:outerShdw blurRad="38100" dist="38100" dir="2700000" algn="tl">
                  <a:srgbClr val="000000">
                    <a:alpha val="43137"/>
                  </a:srgbClr>
                </a:outerShdw>
              </a:effectLst>
              <a:latin typeface="Times New Roman" charset="0"/>
            </a:endParaRPr>
          </a:p>
        </p:txBody>
      </p:sp>
      <p:sp>
        <p:nvSpPr>
          <p:cNvPr id="46084" name="Text Box 3"/>
          <p:cNvSpPr txBox="1">
            <a:spLocks noChangeArrowheads="1"/>
          </p:cNvSpPr>
          <p:nvPr/>
        </p:nvSpPr>
        <p:spPr bwMode="auto">
          <a:xfrm>
            <a:off x="1066800" y="2819400"/>
            <a:ext cx="76962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Times New Roman"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28600" y="228600"/>
            <a:ext cx="8915400" cy="5570538"/>
          </a:xfrm>
          <a:prstGeom prst="rect">
            <a:avLst/>
          </a:prstGeom>
          <a:noFill/>
          <a:ln w="9525">
            <a:noFill/>
            <a:miter lim="800000"/>
            <a:headEnd/>
            <a:tailEnd/>
          </a:ln>
        </p:spPr>
        <p:txBody>
          <a:bodyPr anchor="ctr">
            <a:spAutoFit/>
          </a:bodyPr>
          <a:lstStyle/>
          <a:p>
            <a:pPr algn="just" eaLnBrk="0" hangingPunct="0"/>
            <a:r>
              <a:rPr lang="en-US" sz="3600">
                <a:latin typeface="Times New Roman" charset="0"/>
                <a:ea typeface="Calibri" pitchFamily="34" charset="0"/>
                <a:cs typeface="Times New Roman" charset="0"/>
              </a:rPr>
              <a:t> </a:t>
            </a:r>
            <a:r>
              <a:rPr lang="en-US" sz="3200">
                <a:latin typeface="Times New Roman" charset="0"/>
                <a:ea typeface="Calibri" pitchFamily="34" charset="0"/>
                <a:cs typeface="Times New Roman" charset="0"/>
              </a:rPr>
              <a:t>Ano</a:t>
            </a:r>
            <a:r>
              <a:rPr lang="en-US" sz="3200">
                <a:latin typeface="Calibri" pitchFamily="34" charset="0"/>
                <a:ea typeface="Calibri" pitchFamily="34" charset="0"/>
                <a:cs typeface="Times New Roman" charset="0"/>
              </a:rPr>
              <a:t>ther type of creditable withholding tax </a:t>
            </a:r>
          </a:p>
          <a:p>
            <a:pPr algn="just" eaLnBrk="0" hangingPunct="0"/>
            <a:r>
              <a:rPr lang="en-US" sz="3200">
                <a:latin typeface="Calibri" pitchFamily="34" charset="0"/>
                <a:ea typeface="Calibri" pitchFamily="34" charset="0"/>
                <a:cs typeface="Times New Roman" charset="0"/>
              </a:rPr>
              <a:t>is the CREDITABLE WITHHOLDING TAX AT SOURCE </a:t>
            </a:r>
          </a:p>
          <a:p>
            <a:pPr algn="just" eaLnBrk="0" hangingPunct="0"/>
            <a:r>
              <a:rPr lang="en-US" sz="3200">
                <a:latin typeface="Calibri" pitchFamily="34" charset="0"/>
                <a:ea typeface="Calibri" pitchFamily="34" charset="0"/>
                <a:cs typeface="Times New Roman" charset="0"/>
              </a:rPr>
              <a:t>or commonly known as EXPANDED WITHHOLDING</a:t>
            </a:r>
          </a:p>
          <a:p>
            <a:pPr algn="just" eaLnBrk="0" hangingPunct="0"/>
            <a:r>
              <a:rPr lang="en-US" sz="3200">
                <a:latin typeface="Calibri" pitchFamily="34" charset="0"/>
                <a:ea typeface="Calibri" pitchFamily="34" charset="0"/>
                <a:cs typeface="Times New Roman" charset="0"/>
              </a:rPr>
              <a:t> TAX.  Again, under the expanded withholding tax </a:t>
            </a:r>
          </a:p>
          <a:p>
            <a:pPr algn="just" eaLnBrk="0" hangingPunct="0"/>
            <a:r>
              <a:rPr lang="en-US" sz="3200">
                <a:latin typeface="Calibri" pitchFamily="34" charset="0"/>
                <a:ea typeface="Calibri" pitchFamily="34" charset="0"/>
                <a:cs typeface="Times New Roman" charset="0"/>
              </a:rPr>
              <a:t>system, taxes withheld on certain income payments</a:t>
            </a:r>
          </a:p>
          <a:p>
            <a:pPr algn="just" eaLnBrk="0" hangingPunct="0"/>
            <a:r>
              <a:rPr lang="en-US" sz="3200">
                <a:latin typeface="Calibri" pitchFamily="34" charset="0"/>
                <a:ea typeface="Calibri" pitchFamily="34" charset="0"/>
                <a:cs typeface="Times New Roman" charset="0"/>
              </a:rPr>
              <a:t> are intended to equal or at least approximate the </a:t>
            </a:r>
          </a:p>
          <a:p>
            <a:pPr algn="just" eaLnBrk="0" hangingPunct="0"/>
            <a:r>
              <a:rPr lang="en-US" sz="3200">
                <a:latin typeface="Calibri" pitchFamily="34" charset="0"/>
                <a:ea typeface="Calibri" pitchFamily="34" charset="0"/>
                <a:cs typeface="Times New Roman" charset="0"/>
              </a:rPr>
              <a:t>tax due of the payee on said income.  The income </a:t>
            </a:r>
          </a:p>
          <a:p>
            <a:pPr algn="just" eaLnBrk="0" hangingPunct="0"/>
            <a:r>
              <a:rPr lang="en-US" sz="3200">
                <a:latin typeface="Calibri" pitchFamily="34" charset="0"/>
                <a:ea typeface="Calibri" pitchFamily="34" charset="0"/>
                <a:cs typeface="Times New Roman" charset="0"/>
              </a:rPr>
              <a:t>recipient is still required to file income tax returns, </a:t>
            </a:r>
          </a:p>
          <a:p>
            <a:pPr algn="just" eaLnBrk="0" hangingPunct="0"/>
            <a:r>
              <a:rPr lang="en-US" sz="3200">
                <a:latin typeface="Calibri" pitchFamily="34" charset="0"/>
                <a:ea typeface="Calibri" pitchFamily="34" charset="0"/>
                <a:cs typeface="Times New Roman" charset="0"/>
              </a:rPr>
              <a:t>report or declare the income and pay the difference</a:t>
            </a:r>
          </a:p>
          <a:p>
            <a:pPr algn="just" eaLnBrk="0" hangingPunct="0"/>
            <a:r>
              <a:rPr lang="en-US" sz="3200">
                <a:latin typeface="Calibri" pitchFamily="34" charset="0"/>
                <a:ea typeface="Calibri" pitchFamily="34" charset="0"/>
                <a:cs typeface="Times New Roman" charset="0"/>
              </a:rPr>
              <a:t>between the tax withheld and the tax due , as the case may be, on said income.</a:t>
            </a:r>
            <a:endParaRPr lang="en-US" sz="3200">
              <a:latin typeface="Tahoma" pitchFamily="34" charset="0"/>
              <a:ea typeface="Calibri" pitchFamily="34" charset="0"/>
              <a:cs typeface="Times New Roman"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1600200"/>
            <a:ext cx="8310563" cy="3478213"/>
          </a:xfrm>
          <a:prstGeom prst="rect">
            <a:avLst/>
          </a:prstGeom>
          <a:noFill/>
          <a:ln w="9525">
            <a:noFill/>
            <a:miter lim="800000"/>
            <a:headEnd/>
            <a:tailEnd/>
          </a:ln>
        </p:spPr>
        <p:txBody>
          <a:bodyPr wrap="none">
            <a:spAutoFit/>
          </a:bodyPr>
          <a:lstStyle/>
          <a:p>
            <a:pPr algn="ctr">
              <a:spcBef>
                <a:spcPct val="50000"/>
              </a:spcBef>
            </a:pPr>
            <a:r>
              <a:rPr lang="en-US" sz="4000" b="1">
                <a:solidFill>
                  <a:schemeClr val="tx2"/>
                </a:solidFill>
                <a:latin typeface="Times New Roman" charset="0"/>
                <a:cs typeface="Times New Roman" charset="0"/>
              </a:rPr>
              <a:t>WITHHOLDING TAX AT SOURCE</a:t>
            </a:r>
          </a:p>
          <a:p>
            <a:pPr algn="ctr">
              <a:spcBef>
                <a:spcPct val="50000"/>
              </a:spcBef>
            </a:pPr>
            <a:r>
              <a:rPr lang="en-US" sz="4000" b="1">
                <a:solidFill>
                  <a:schemeClr val="tx2"/>
                </a:solidFill>
                <a:latin typeface="Times New Roman" charset="0"/>
                <a:cs typeface="Times New Roman" charset="0"/>
              </a:rPr>
              <a:t>OR</a:t>
            </a:r>
          </a:p>
          <a:p>
            <a:pPr algn="ctr">
              <a:spcBef>
                <a:spcPct val="50000"/>
              </a:spcBef>
            </a:pPr>
            <a:r>
              <a:rPr lang="en-US" sz="4000" b="1">
                <a:solidFill>
                  <a:schemeClr val="tx2"/>
                </a:solidFill>
                <a:latin typeface="Times New Roman" charset="0"/>
                <a:cs typeface="Times New Roman" charset="0"/>
              </a:rPr>
              <a:t>EXPANDED WITHHOLDING TAX</a:t>
            </a:r>
          </a:p>
          <a:p>
            <a:pPr algn="ctr">
              <a:spcBef>
                <a:spcPct val="50000"/>
              </a:spcBef>
            </a:pPr>
            <a:r>
              <a:rPr lang="en-US" sz="4000" b="1">
                <a:solidFill>
                  <a:schemeClr val="tx2"/>
                </a:solidFill>
                <a:latin typeface="Times New Roman" charset="0"/>
                <a:cs typeface="Times New Roman" charset="0"/>
              </a:rPr>
              <a:t>(EWT)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219200" y="457200"/>
            <a:ext cx="7239000" cy="584200"/>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dirty="0">
                <a:solidFill>
                  <a:schemeClr val="tx2"/>
                </a:solidFill>
                <a:latin typeface="Times New Roman" pitchFamily="18" charset="0"/>
              </a:rPr>
              <a:t>EXPANDED WITHHOLDING</a:t>
            </a:r>
            <a:r>
              <a:rPr lang="en-US" sz="3200" b="1" dirty="0">
                <a:solidFill>
                  <a:schemeClr val="tx2"/>
                </a:solidFill>
                <a:effectLst>
                  <a:outerShdw blurRad="38100" dist="38100" dir="2700000" algn="tl">
                    <a:srgbClr val="FFFFFF"/>
                  </a:outerShdw>
                </a:effectLst>
                <a:latin typeface="Times New Roman" pitchFamily="18" charset="0"/>
              </a:rPr>
              <a:t> </a:t>
            </a:r>
            <a:r>
              <a:rPr lang="en-US" sz="3200" b="1" dirty="0">
                <a:solidFill>
                  <a:schemeClr val="tx2"/>
                </a:solidFill>
                <a:latin typeface="Times New Roman" pitchFamily="18" charset="0"/>
              </a:rPr>
              <a:t>TAX </a:t>
            </a:r>
            <a:endParaRPr lang="en-US" sz="3200" dirty="0">
              <a:solidFill>
                <a:schemeClr val="tx2"/>
              </a:solidFill>
              <a:latin typeface="Times New Roman" pitchFamily="18" charset="0"/>
            </a:endParaRPr>
          </a:p>
        </p:txBody>
      </p:sp>
      <p:sp>
        <p:nvSpPr>
          <p:cNvPr id="3" name="Text Box 4"/>
          <p:cNvSpPr txBox="1">
            <a:spLocks noChangeArrowheads="1"/>
          </p:cNvSpPr>
          <p:nvPr/>
        </p:nvSpPr>
        <p:spPr bwMode="auto">
          <a:xfrm>
            <a:off x="685800" y="1828800"/>
            <a:ext cx="7696200" cy="3786188"/>
          </a:xfrm>
          <a:prstGeom prst="rect">
            <a:avLst/>
          </a:prstGeom>
          <a:noFill/>
          <a:ln w="9525">
            <a:noFill/>
            <a:miter lim="800000"/>
            <a:headEnd/>
            <a:tailEnd/>
          </a:ln>
          <a:effectLst/>
        </p:spPr>
        <p:txBody>
          <a:bodyPr>
            <a:spAutoFit/>
          </a:bodyPr>
          <a:lstStyle/>
          <a:p>
            <a:pPr marL="457200" indent="-457200" eaLnBrk="0" hangingPunct="0">
              <a:buFontTx/>
              <a:buAutoNum type="alphaUcPeriod"/>
              <a:defRPr/>
            </a:pPr>
            <a:r>
              <a:rPr lang="en-US" sz="2400" b="1" i="1" dirty="0">
                <a:solidFill>
                  <a:schemeClr val="tx2"/>
                </a:solidFill>
                <a:latin typeface="Times New Roman" pitchFamily="18" charset="0"/>
              </a:rPr>
              <a:t>STATUTORY BASES</a:t>
            </a:r>
            <a:r>
              <a:rPr lang="en-US" sz="2400" dirty="0">
                <a:solidFill>
                  <a:schemeClr val="tx2"/>
                </a:solidFill>
                <a:latin typeface="Times New Roman" pitchFamily="18" charset="0"/>
              </a:rPr>
              <a:t> - Sec. 57-59, R.A. 8424 as implemented by RR Nos. 2-98, 6-2001, 12-2001, </a:t>
            </a:r>
          </a:p>
          <a:p>
            <a:pPr marL="457200" indent="-457200" eaLnBrk="0" hangingPunct="0">
              <a:defRPr/>
            </a:pPr>
            <a:r>
              <a:rPr lang="en-US" sz="2400" dirty="0">
                <a:solidFill>
                  <a:schemeClr val="tx2"/>
                </a:solidFill>
                <a:latin typeface="Times New Roman" pitchFamily="18" charset="0"/>
              </a:rPr>
              <a:t>      4-2002, 14-2002, 17-2003, 30-2003, 1-2004, 3-2004, </a:t>
            </a:r>
          </a:p>
          <a:p>
            <a:pPr marL="457200" indent="-457200" eaLnBrk="0" hangingPunct="0">
              <a:defRPr/>
            </a:pPr>
            <a:r>
              <a:rPr lang="en-US" sz="2400" dirty="0">
                <a:solidFill>
                  <a:schemeClr val="tx2"/>
                </a:solidFill>
                <a:latin typeface="Times New Roman" pitchFamily="18" charset="0"/>
              </a:rPr>
              <a:t>      8-2005, 7-2008, 2-2009; 6-2009; 8-2009; 10-2009</a:t>
            </a:r>
          </a:p>
          <a:p>
            <a:pPr marL="457200" indent="-457200" eaLnBrk="0" hangingPunct="0">
              <a:defRPr/>
            </a:pPr>
            <a:r>
              <a:rPr lang="en-US" sz="2400" dirty="0">
                <a:solidFill>
                  <a:schemeClr val="tx2"/>
                </a:solidFill>
                <a:latin typeface="Times New Roman" pitchFamily="18" charset="0"/>
              </a:rPr>
              <a:t>                                         </a:t>
            </a:r>
          </a:p>
          <a:p>
            <a:pPr eaLnBrk="0" hangingPunct="0">
              <a:defRPr/>
            </a:pPr>
            <a:r>
              <a:rPr lang="en-US" sz="2400" dirty="0">
                <a:solidFill>
                  <a:schemeClr val="tx2"/>
                </a:solidFill>
                <a:latin typeface="Times New Roman" pitchFamily="18" charset="0"/>
              </a:rPr>
              <a:t>B.  </a:t>
            </a:r>
            <a:r>
              <a:rPr lang="en-US" sz="2400" b="1" i="1" dirty="0">
                <a:solidFill>
                  <a:schemeClr val="tx2"/>
                </a:solidFill>
                <a:latin typeface="Times New Roman" pitchFamily="18" charset="0"/>
              </a:rPr>
              <a:t>RATES</a:t>
            </a:r>
            <a:r>
              <a:rPr lang="en-US" sz="2400" dirty="0">
                <a:solidFill>
                  <a:schemeClr val="tx2"/>
                </a:solidFill>
                <a:latin typeface="Times New Roman" pitchFamily="18" charset="0"/>
              </a:rPr>
              <a:t>  -  1% to 32%</a:t>
            </a:r>
          </a:p>
          <a:p>
            <a:pPr eaLnBrk="0" hangingPunct="0">
              <a:defRPr/>
            </a:pPr>
            <a:endParaRPr lang="en-US" sz="2400" dirty="0">
              <a:solidFill>
                <a:schemeClr val="tx2"/>
              </a:solidFill>
              <a:latin typeface="Times New Roman" pitchFamily="18" charset="0"/>
            </a:endParaRPr>
          </a:p>
          <a:p>
            <a:pPr eaLnBrk="0" hangingPunct="0">
              <a:defRPr/>
            </a:pPr>
            <a:r>
              <a:rPr lang="en-US" sz="2400" dirty="0">
                <a:solidFill>
                  <a:schemeClr val="tx2"/>
                </a:solidFill>
                <a:latin typeface="Times New Roman" pitchFamily="18" charset="0"/>
              </a:rPr>
              <a:t>C.</a:t>
            </a:r>
            <a:r>
              <a:rPr lang="en-US" sz="2400" i="1" dirty="0">
                <a:solidFill>
                  <a:schemeClr val="tx2"/>
                </a:solidFill>
                <a:latin typeface="Times New Roman" pitchFamily="18" charset="0"/>
              </a:rPr>
              <a:t> </a:t>
            </a:r>
            <a:r>
              <a:rPr lang="en-US" sz="2400" b="1" i="1" dirty="0">
                <a:solidFill>
                  <a:schemeClr val="tx2"/>
                </a:solidFill>
                <a:latin typeface="Times New Roman" pitchFamily="18" charset="0"/>
              </a:rPr>
              <a:t>TIME OF  WITHHOLDING</a:t>
            </a:r>
            <a:r>
              <a:rPr lang="en-US" sz="2400" b="1" dirty="0">
                <a:solidFill>
                  <a:schemeClr val="tx2"/>
                </a:solidFill>
                <a:latin typeface="Times New Roman" pitchFamily="18" charset="0"/>
              </a:rPr>
              <a:t> </a:t>
            </a:r>
            <a:r>
              <a:rPr lang="en-US" sz="2400" dirty="0">
                <a:solidFill>
                  <a:schemeClr val="tx2"/>
                </a:solidFill>
                <a:latin typeface="Times New Roman" pitchFamily="18" charset="0"/>
              </a:rPr>
              <a:t>- When paid or when </a:t>
            </a:r>
          </a:p>
          <a:p>
            <a:pPr eaLnBrk="0" hangingPunct="0">
              <a:defRPr/>
            </a:pPr>
            <a:r>
              <a:rPr lang="en-US" sz="2400" dirty="0">
                <a:solidFill>
                  <a:schemeClr val="tx2"/>
                </a:solidFill>
                <a:latin typeface="Times New Roman" pitchFamily="18" charset="0"/>
              </a:rPr>
              <a:t>          recognized as a payable in the  book of accounts of </a:t>
            </a:r>
          </a:p>
          <a:p>
            <a:pPr eaLnBrk="0" hangingPunct="0">
              <a:defRPr/>
            </a:pPr>
            <a:r>
              <a:rPr lang="en-US" sz="2400" dirty="0">
                <a:solidFill>
                  <a:schemeClr val="tx2"/>
                </a:solidFill>
                <a:latin typeface="Times New Roman" pitchFamily="18" charset="0"/>
              </a:rPr>
              <a:t>          the </a:t>
            </a:r>
            <a:r>
              <a:rPr lang="en-US" sz="2400" dirty="0" err="1">
                <a:solidFill>
                  <a:schemeClr val="tx2"/>
                </a:solidFill>
                <a:latin typeface="Times New Roman" pitchFamily="18" charset="0"/>
              </a:rPr>
              <a:t>payor</a:t>
            </a:r>
            <a:r>
              <a:rPr lang="en-US" sz="2400" dirty="0">
                <a:solidFill>
                  <a:schemeClr val="tx2"/>
                </a:solidFill>
                <a:latin typeface="Times New Roman" pitchFamily="18" charset="0"/>
              </a:rPr>
              <a:t>, whichever comes first. (RR 12-2001)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out)">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out)">
                                      <p:cBhvr>
                                        <p:cTn id="27" dur="500"/>
                                        <p:tgtEl>
                                          <p:spTgt spid="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out)">
                                      <p:cBhvr>
                                        <p:cTn id="32" dur="500"/>
                                        <p:tgtEl>
                                          <p:spTgt spid="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out)">
                                      <p:cBhvr>
                                        <p:cTn id="37" dur="500"/>
                                        <p:tgtEl>
                                          <p:spTgt spid="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out)">
                                      <p:cBhvr>
                                        <p:cTn id="42" dur="500"/>
                                        <p:tgtEl>
                                          <p:spTgt spid="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out)">
                                      <p:cBhvr>
                                        <p:cTn id="47" dur="500"/>
                                        <p:tgtEl>
                                          <p:spTgt spid="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381000"/>
            <a:ext cx="8534400" cy="646113"/>
          </a:xfrm>
          <a:prstGeom prst="rect">
            <a:avLst/>
          </a:prstGeom>
          <a:noFill/>
          <a:ln w="9525">
            <a:noFill/>
            <a:miter lim="800000"/>
            <a:headEnd/>
            <a:tailEnd/>
          </a:ln>
        </p:spPr>
        <p:txBody>
          <a:bodyPr>
            <a:spAutoFit/>
          </a:bodyPr>
          <a:lstStyle/>
          <a:p>
            <a:pPr algn="just" eaLnBrk="0" hangingPunct="0"/>
            <a:r>
              <a:rPr lang="en-US" sz="3600" b="1" i="1">
                <a:solidFill>
                  <a:schemeClr val="tx2"/>
                </a:solidFill>
                <a:latin typeface="Times New Roman" charset="0"/>
              </a:rPr>
              <a:t>EXPANDED WITHHOLDING TAX </a:t>
            </a:r>
          </a:p>
        </p:txBody>
      </p:sp>
      <p:sp>
        <p:nvSpPr>
          <p:cNvPr id="3" name="Rectangle 3"/>
          <p:cNvSpPr>
            <a:spLocks noChangeArrowheads="1"/>
          </p:cNvSpPr>
          <p:nvPr/>
        </p:nvSpPr>
        <p:spPr bwMode="auto">
          <a:xfrm>
            <a:off x="304800" y="1219200"/>
            <a:ext cx="8839200" cy="5478463"/>
          </a:xfrm>
          <a:prstGeom prst="rect">
            <a:avLst/>
          </a:prstGeom>
          <a:noFill/>
          <a:ln w="9525">
            <a:noFill/>
            <a:miter lim="800000"/>
            <a:headEnd/>
            <a:tailEnd/>
          </a:ln>
        </p:spPr>
        <p:txBody>
          <a:bodyPr>
            <a:spAutoFit/>
          </a:bodyPr>
          <a:lstStyle/>
          <a:p>
            <a:pPr algn="just" eaLnBrk="0" hangingPunct="0">
              <a:spcBef>
                <a:spcPct val="50000"/>
              </a:spcBef>
            </a:pPr>
            <a:r>
              <a:rPr lang="en-US" sz="2800">
                <a:solidFill>
                  <a:schemeClr val="tx2"/>
                </a:solidFill>
                <a:latin typeface="Times New Roman" charset="0"/>
              </a:rPr>
              <a:t>D.  </a:t>
            </a:r>
            <a:r>
              <a:rPr lang="en-US" sz="2800" b="1">
                <a:solidFill>
                  <a:schemeClr val="tx2"/>
                </a:solidFill>
                <a:latin typeface="Times New Roman" charset="0"/>
              </a:rPr>
              <a:t>FILING AND REMITTANCE</a:t>
            </a:r>
            <a:r>
              <a:rPr lang="en-US" sz="2800">
                <a:solidFill>
                  <a:schemeClr val="tx2"/>
                </a:solidFill>
                <a:latin typeface="Times New Roman" charset="0"/>
              </a:rPr>
              <a:t> -  </a:t>
            </a:r>
            <a:r>
              <a:rPr lang="en-US" sz="2000">
                <a:solidFill>
                  <a:schemeClr val="tx2"/>
                </a:solidFill>
                <a:latin typeface="Times New Roman" charset="0"/>
              </a:rPr>
              <a:t>[with MAP, RR 2-2006)]</a:t>
            </a:r>
            <a:r>
              <a:rPr lang="en-US" sz="2800">
                <a:solidFill>
                  <a:schemeClr val="tx2"/>
                </a:solidFill>
                <a:latin typeface="Times New Roman" charset="0"/>
              </a:rPr>
              <a:t>	For regular withholding agents, filing and remittance of return shall be on or before the 10th day of the following month after withholding was made for the months of January to November. On or before January 15 of the following year for the month of December.</a:t>
            </a:r>
            <a:r>
              <a:rPr lang="en-US" sz="2000">
                <a:solidFill>
                  <a:schemeClr val="tx2"/>
                </a:solidFill>
                <a:latin typeface="Times New Roman" charset="0"/>
              </a:rPr>
              <a:t>[with MAP (RR 2-2006)</a:t>
            </a:r>
            <a:endParaRPr lang="en-US" sz="2800">
              <a:solidFill>
                <a:schemeClr val="tx2"/>
              </a:solidFill>
              <a:latin typeface="Times New Roman" charset="0"/>
            </a:endParaRPr>
          </a:p>
          <a:p>
            <a:pPr algn="just" eaLnBrk="0" hangingPunct="0">
              <a:spcBef>
                <a:spcPct val="50000"/>
              </a:spcBef>
            </a:pPr>
            <a:r>
              <a:rPr lang="en-US" sz="2800">
                <a:solidFill>
                  <a:schemeClr val="tx2"/>
                </a:solidFill>
                <a:latin typeface="Times New Roman" charset="0"/>
              </a:rPr>
              <a:t>	For EFPS filers, filing of return shall be governed by the provisions of RR 26-2002 (grouping by industry) while remittance shall be additional five (5) days from that of regular withholding agents.  Remittance returns are BIR Form No. 1601-E and BIR Form No. 1606 (for real property transactions subject to EWT)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750" y="563563"/>
            <a:ext cx="6713538" cy="584200"/>
          </a:xfrm>
          <a:prstGeom prst="rect">
            <a:avLst/>
          </a:prstGeom>
          <a:noFill/>
          <a:ln w="9525">
            <a:noFill/>
            <a:miter lim="800000"/>
            <a:headEnd/>
            <a:tailEnd/>
          </a:ln>
        </p:spPr>
        <p:txBody>
          <a:bodyPr wrap="none">
            <a:spAutoFit/>
          </a:bodyPr>
          <a:lstStyle/>
          <a:p>
            <a:pPr algn="just" eaLnBrk="0" hangingPunct="0">
              <a:spcBef>
                <a:spcPct val="50000"/>
              </a:spcBef>
            </a:pPr>
            <a:r>
              <a:rPr lang="en-US" sz="3200" b="1" i="1">
                <a:solidFill>
                  <a:schemeClr val="tx2"/>
                </a:solidFill>
                <a:latin typeface="Times New Roman" charset="0"/>
              </a:rPr>
              <a:t>EXPANDED WITHHOLDING TAX </a:t>
            </a:r>
          </a:p>
        </p:txBody>
      </p:sp>
      <p:sp>
        <p:nvSpPr>
          <p:cNvPr id="3" name="Text Box 3"/>
          <p:cNvSpPr txBox="1">
            <a:spLocks noChangeArrowheads="1"/>
          </p:cNvSpPr>
          <p:nvPr/>
        </p:nvSpPr>
        <p:spPr bwMode="auto">
          <a:xfrm>
            <a:off x="609600" y="1744663"/>
            <a:ext cx="8153400" cy="4672012"/>
          </a:xfrm>
          <a:prstGeom prst="rect">
            <a:avLst/>
          </a:prstGeom>
          <a:noFill/>
          <a:ln w="9525">
            <a:noFill/>
            <a:miter lim="800000"/>
            <a:headEnd/>
            <a:tailEnd/>
          </a:ln>
        </p:spPr>
        <p:txBody>
          <a:bodyPr>
            <a:spAutoFit/>
          </a:bodyPr>
          <a:lstStyle/>
          <a:p>
            <a:pPr algn="just" eaLnBrk="0" hangingPunct="0">
              <a:spcBef>
                <a:spcPct val="10000"/>
              </a:spcBef>
            </a:pPr>
            <a:r>
              <a:rPr lang="en-US" sz="2400">
                <a:solidFill>
                  <a:schemeClr val="tx2"/>
                </a:solidFill>
                <a:latin typeface="Times New Roman" charset="0"/>
              </a:rPr>
              <a:t>E. </a:t>
            </a:r>
            <a:r>
              <a:rPr lang="en-US" sz="2400" b="1">
                <a:solidFill>
                  <a:schemeClr val="tx2"/>
                </a:solidFill>
                <a:latin typeface="Times New Roman" charset="0"/>
              </a:rPr>
              <a:t>CERTIFICATES</a:t>
            </a:r>
            <a:r>
              <a:rPr lang="en-US" sz="2400">
                <a:solidFill>
                  <a:schemeClr val="tx2"/>
                </a:solidFill>
                <a:latin typeface="Times New Roman" charset="0"/>
              </a:rPr>
              <a:t> -</a:t>
            </a:r>
          </a:p>
          <a:p>
            <a:pPr algn="just" eaLnBrk="0" hangingPunct="0">
              <a:spcBef>
                <a:spcPct val="10000"/>
              </a:spcBef>
            </a:pPr>
            <a:r>
              <a:rPr lang="en-US" sz="2400">
                <a:solidFill>
                  <a:schemeClr val="tx2"/>
                </a:solidFill>
                <a:latin typeface="Times New Roman" charset="0"/>
              </a:rPr>
              <a:t>	 </a:t>
            </a:r>
            <a:r>
              <a:rPr lang="en-US" sz="2400" b="1" i="1">
                <a:solidFill>
                  <a:schemeClr val="tx2"/>
                </a:solidFill>
                <a:latin typeface="Times New Roman" charset="0"/>
              </a:rPr>
              <a:t>BIR Form No. 2307</a:t>
            </a:r>
            <a:r>
              <a:rPr lang="en-US" sz="2400">
                <a:solidFill>
                  <a:schemeClr val="tx2"/>
                </a:solidFill>
                <a:latin typeface="Times New Roman" charset="0"/>
              </a:rPr>
              <a:t> - Certificate of Creditable Tax Withheld at Source is issued by the WA to payee within 20 days after close of quarter or upon request/demand. However, for individual payees, upon request for the 1st calendar quarter.</a:t>
            </a:r>
          </a:p>
          <a:p>
            <a:pPr algn="just" eaLnBrk="0" hangingPunct="0">
              <a:spcBef>
                <a:spcPct val="10000"/>
              </a:spcBef>
            </a:pPr>
            <a:endParaRPr lang="en-US" sz="2400">
              <a:solidFill>
                <a:schemeClr val="tx2"/>
              </a:solidFill>
              <a:latin typeface="Times New Roman" charset="0"/>
            </a:endParaRPr>
          </a:p>
          <a:p>
            <a:pPr algn="just" eaLnBrk="0" hangingPunct="0">
              <a:spcBef>
                <a:spcPct val="10000"/>
              </a:spcBef>
            </a:pPr>
            <a:r>
              <a:rPr lang="en-US" sz="2400">
                <a:solidFill>
                  <a:schemeClr val="tx2"/>
                </a:solidFill>
                <a:latin typeface="Times New Roman" charset="0"/>
              </a:rPr>
              <a:t>F.  </a:t>
            </a:r>
            <a:r>
              <a:rPr lang="en-US" sz="2400" b="1">
                <a:solidFill>
                  <a:schemeClr val="tx2"/>
                </a:solidFill>
                <a:latin typeface="Times New Roman" charset="0"/>
              </a:rPr>
              <a:t>ANNUAL RETURN</a:t>
            </a:r>
            <a:r>
              <a:rPr lang="en-US" sz="2400">
                <a:solidFill>
                  <a:schemeClr val="tx2"/>
                </a:solidFill>
                <a:latin typeface="Times New Roman" charset="0"/>
              </a:rPr>
              <a:t> -</a:t>
            </a:r>
          </a:p>
          <a:p>
            <a:pPr algn="just" eaLnBrk="0" hangingPunct="0">
              <a:spcBef>
                <a:spcPct val="10000"/>
              </a:spcBef>
            </a:pPr>
            <a:r>
              <a:rPr lang="en-US" sz="2400">
                <a:solidFill>
                  <a:schemeClr val="tx2"/>
                </a:solidFill>
                <a:latin typeface="Times New Roman" charset="0"/>
              </a:rPr>
              <a:t>	 Withholding Agent shall file the Annual Information Return (BIR Form No. 1604-E) on or before March 1 of the following year together with the Alphabetical List of payees in hard copy, in diskette, thru e-submission or other mode of submission.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33400" y="381000"/>
            <a:ext cx="8077200" cy="5754688"/>
          </a:xfrm>
          <a:prstGeom prst="rect">
            <a:avLst/>
          </a:prstGeom>
          <a:noFill/>
          <a:ln w="9525">
            <a:noFill/>
            <a:miter lim="800000"/>
            <a:headEnd/>
            <a:tailEnd/>
          </a:ln>
          <a:effectLst/>
        </p:spPr>
        <p:txBody>
          <a:bodyPr anchor="ctr">
            <a:spAutoFit/>
          </a:bodyPr>
          <a:lstStyle/>
          <a:p>
            <a:pPr eaLnBrk="0" hangingPunct="0">
              <a:defRPr/>
            </a:pPr>
            <a:r>
              <a:rPr lang="en-US" sz="2800" b="1" dirty="0">
                <a:latin typeface="Times New Roman" pitchFamily="18" charset="0"/>
                <a:ea typeface="Calibri" pitchFamily="34" charset="0"/>
                <a:cs typeface="Arial" pitchFamily="34" charset="0"/>
              </a:rPr>
              <a:t>Kinds of withholding taxes</a:t>
            </a:r>
          </a:p>
          <a:p>
            <a:pPr eaLnBrk="0" hangingPunct="0">
              <a:defRPr/>
            </a:pPr>
            <a:endParaRPr lang="en-PH" sz="2000" dirty="0">
              <a:cs typeface="Arial" pitchFamily="34" charset="0"/>
            </a:endParaRPr>
          </a:p>
          <a:p>
            <a:pPr marL="628650" indent="-628650" algn="just" eaLnBrk="0" hangingPunct="0">
              <a:defRPr/>
            </a:pPr>
            <a:r>
              <a:rPr lang="en-US" sz="2000" dirty="0">
                <a:latin typeface="Times New Roman" pitchFamily="18" charset="0"/>
                <a:ea typeface="Calibri" pitchFamily="34" charset="0"/>
                <a:cs typeface="Arial" pitchFamily="34" charset="0"/>
              </a:rPr>
              <a:t>     1.  </a:t>
            </a:r>
            <a:r>
              <a:rPr lang="en-US" sz="2000" b="1" i="1" dirty="0">
                <a:latin typeface="Times New Roman" pitchFamily="18" charset="0"/>
                <a:ea typeface="Calibri" pitchFamily="34" charset="0"/>
                <a:cs typeface="Arial" pitchFamily="34" charset="0"/>
              </a:rPr>
              <a:t>Creditable withholding tax</a:t>
            </a:r>
            <a:r>
              <a:rPr lang="en-US" sz="2000" dirty="0">
                <a:latin typeface="Times New Roman" pitchFamily="18" charset="0"/>
                <a:ea typeface="Calibri" pitchFamily="34" charset="0"/>
                <a:cs typeface="Arial" pitchFamily="34" charset="0"/>
              </a:rPr>
              <a:t> </a:t>
            </a:r>
            <a:r>
              <a:rPr lang="en-US" sz="2000" dirty="0">
                <a:latin typeface="Calibri"/>
                <a:ea typeface="Calibri" pitchFamily="34" charset="0"/>
                <a:cs typeface="Arial" pitchFamily="34" charset="0"/>
              </a:rPr>
              <a:t>–</a:t>
            </a:r>
            <a:r>
              <a:rPr lang="en-US" sz="2000" dirty="0">
                <a:latin typeface="Times New Roman" pitchFamily="18" charset="0"/>
                <a:ea typeface="Calibri" pitchFamily="34" charset="0"/>
                <a:cs typeface="Arial" pitchFamily="34" charset="0"/>
              </a:rPr>
              <a:t> Under this kind of withholding tax, taxes withheld on certain income payments are intended to equal or at least approximate the tax due of the payee on said income payments.  The income recipient is still required to file income tax return or business tax return to report the income and/or pay the difference between the tax withheld and the tax due on the income.  Taxes withheld on transactions subject to </a:t>
            </a:r>
            <a:r>
              <a:rPr lang="en-US" sz="2000" b="1" dirty="0">
                <a:latin typeface="Times New Roman" pitchFamily="18" charset="0"/>
                <a:ea typeface="Calibri" pitchFamily="34" charset="0"/>
                <a:cs typeface="Arial" pitchFamily="34" charset="0"/>
              </a:rPr>
              <a:t>expanded withholding tax </a:t>
            </a:r>
            <a:r>
              <a:rPr lang="en-US" sz="2000" b="1" i="1" dirty="0">
                <a:latin typeface="Times New Roman" pitchFamily="18" charset="0"/>
                <a:ea typeface="Calibri" pitchFamily="34" charset="0"/>
                <a:cs typeface="Arial" pitchFamily="34" charset="0"/>
              </a:rPr>
              <a:t>(EWT)</a:t>
            </a:r>
            <a:r>
              <a:rPr lang="en-US" sz="2000" dirty="0">
                <a:latin typeface="Times New Roman" pitchFamily="18" charset="0"/>
                <a:ea typeface="Calibri" pitchFamily="34" charset="0"/>
                <a:cs typeface="Arial" pitchFamily="34" charset="0"/>
              </a:rPr>
              <a:t>, </a:t>
            </a:r>
            <a:r>
              <a:rPr lang="en-US" sz="2000" b="1" dirty="0">
                <a:latin typeface="Times New Roman" pitchFamily="18" charset="0"/>
                <a:ea typeface="Calibri" pitchFamily="34" charset="0"/>
                <a:cs typeface="Arial" pitchFamily="34" charset="0"/>
              </a:rPr>
              <a:t>withholding tax on compensation </a:t>
            </a:r>
            <a:r>
              <a:rPr lang="en-US" sz="2000" b="1" i="1" dirty="0">
                <a:latin typeface="Times New Roman" pitchFamily="18" charset="0"/>
                <a:ea typeface="Calibri" pitchFamily="34" charset="0"/>
                <a:cs typeface="Arial" pitchFamily="34" charset="0"/>
              </a:rPr>
              <a:t>(WTC) </a:t>
            </a:r>
            <a:r>
              <a:rPr lang="en-US" sz="2000" dirty="0">
                <a:latin typeface="Times New Roman" pitchFamily="18" charset="0"/>
                <a:ea typeface="Calibri" pitchFamily="34" charset="0"/>
                <a:cs typeface="Arial" pitchFamily="34" charset="0"/>
              </a:rPr>
              <a:t>and </a:t>
            </a:r>
            <a:r>
              <a:rPr lang="en-US" sz="2000" b="1" dirty="0">
                <a:latin typeface="Times New Roman" pitchFamily="18" charset="0"/>
                <a:ea typeface="Calibri" pitchFamily="34" charset="0"/>
                <a:cs typeface="Arial" pitchFamily="34" charset="0"/>
              </a:rPr>
              <a:t>government Money Payment to Non-VAT taxpayers</a:t>
            </a:r>
            <a:r>
              <a:rPr lang="en-US" sz="2000" b="1" i="1" dirty="0">
                <a:latin typeface="Times New Roman" pitchFamily="18" charset="0"/>
                <a:ea typeface="Calibri" pitchFamily="34" charset="0"/>
                <a:cs typeface="Arial" pitchFamily="34" charset="0"/>
              </a:rPr>
              <a:t> (GMP)</a:t>
            </a:r>
            <a:r>
              <a:rPr lang="en-US" sz="2000" dirty="0">
                <a:latin typeface="Times New Roman" pitchFamily="18" charset="0"/>
                <a:ea typeface="Calibri" pitchFamily="34" charset="0"/>
                <a:cs typeface="Arial" pitchFamily="34" charset="0"/>
              </a:rPr>
              <a:t> subject to percentage  tax are creditable in nature.</a:t>
            </a:r>
            <a:endParaRPr lang="en-PH" sz="2000" dirty="0">
              <a:cs typeface="Arial" pitchFamily="34" charset="0"/>
            </a:endParaRPr>
          </a:p>
          <a:p>
            <a:pPr eaLnBrk="0" hangingPunct="0">
              <a:defRPr/>
            </a:pPr>
            <a:r>
              <a:rPr lang="en-US" sz="2000" dirty="0">
                <a:latin typeface="Times New Roman" pitchFamily="18" charset="0"/>
                <a:ea typeface="Calibri" pitchFamily="34" charset="0"/>
                <a:cs typeface="Arial" pitchFamily="34" charset="0"/>
              </a:rPr>
              <a:t> </a:t>
            </a:r>
          </a:p>
          <a:p>
            <a:pPr marL="628650" indent="-342900" algn="just" eaLnBrk="0" hangingPunct="0">
              <a:defRPr/>
            </a:pPr>
            <a:r>
              <a:rPr lang="en-US" sz="2000" dirty="0">
                <a:latin typeface="Times New Roman" pitchFamily="18" charset="0"/>
                <a:ea typeface="Calibri" pitchFamily="34" charset="0"/>
                <a:cs typeface="Arial" pitchFamily="34" charset="0"/>
              </a:rPr>
              <a:t>2. </a:t>
            </a:r>
            <a:r>
              <a:rPr lang="en-US" sz="2000" b="1" i="1" dirty="0">
                <a:latin typeface="Times New Roman" pitchFamily="18" charset="0"/>
                <a:ea typeface="Calibri" pitchFamily="34" charset="0"/>
                <a:cs typeface="Arial" pitchFamily="34" charset="0"/>
              </a:rPr>
              <a:t>Non-creditable or final withholding tax</a:t>
            </a:r>
            <a:r>
              <a:rPr lang="en-US" sz="2000" dirty="0">
                <a:latin typeface="Times New Roman" pitchFamily="18" charset="0"/>
                <a:ea typeface="Calibri" pitchFamily="34" charset="0"/>
                <a:cs typeface="Arial" pitchFamily="34" charset="0"/>
              </a:rPr>
              <a:t> </a:t>
            </a:r>
            <a:r>
              <a:rPr lang="en-US" sz="2000" dirty="0">
                <a:latin typeface="Tahoma"/>
                <a:ea typeface="Calibri" pitchFamily="34" charset="0"/>
                <a:cs typeface="Arial" pitchFamily="34" charset="0"/>
              </a:rPr>
              <a:t>–</a:t>
            </a:r>
            <a:r>
              <a:rPr lang="en-US" sz="2000" dirty="0">
                <a:latin typeface="Times New Roman" pitchFamily="18" charset="0"/>
                <a:ea typeface="Calibri" pitchFamily="34" charset="0"/>
                <a:cs typeface="Arial" pitchFamily="34" charset="0"/>
              </a:rPr>
              <a:t> Under this kind of withholding tax, the amount of tax withheld by the withholding agent is constituted as a full and final payment of the tax due from the payee on the said income.  The liability for payment/remittance of the tax withheld rests primarily on the </a:t>
            </a:r>
            <a:r>
              <a:rPr lang="en-US" sz="2000" dirty="0" err="1">
                <a:latin typeface="Times New Roman" pitchFamily="18" charset="0"/>
                <a:ea typeface="Calibri" pitchFamily="34" charset="0"/>
                <a:cs typeface="Arial" pitchFamily="34" charset="0"/>
              </a:rPr>
              <a:t>payor</a:t>
            </a:r>
            <a:r>
              <a:rPr lang="en-US" sz="2000" dirty="0">
                <a:latin typeface="Times New Roman" pitchFamily="18" charset="0"/>
                <a:ea typeface="Calibri" pitchFamily="34" charset="0"/>
                <a:cs typeface="Arial" pitchFamily="34" charset="0"/>
              </a:rPr>
              <a:t> as the withholding agent.</a:t>
            </a:r>
            <a:r>
              <a:rPr lang="en-PH" sz="2000" dirty="0">
                <a:cs typeface="Arial" pitchFamily="34"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00150" y="639763"/>
            <a:ext cx="6724650" cy="579437"/>
          </a:xfrm>
          <a:prstGeom prst="rect">
            <a:avLst/>
          </a:prstGeom>
          <a:noFill/>
          <a:ln w="9525">
            <a:noFill/>
            <a:miter lim="800000"/>
            <a:headEnd/>
            <a:tailEnd/>
          </a:ln>
        </p:spPr>
        <p:txBody>
          <a:bodyPr wrap="none">
            <a:spAutoFit/>
          </a:bodyPr>
          <a:lstStyle/>
          <a:p>
            <a:pPr eaLnBrk="0" hangingPunct="0"/>
            <a:r>
              <a:rPr lang="en-US" sz="3200" b="1">
                <a:solidFill>
                  <a:schemeClr val="tx2"/>
                </a:solidFill>
                <a:latin typeface="Times New Roman" charset="0"/>
              </a:rPr>
              <a:t>WITHHOLDING TAX AT SOURCE</a:t>
            </a:r>
          </a:p>
        </p:txBody>
      </p:sp>
      <p:sp>
        <p:nvSpPr>
          <p:cNvPr id="3" name="Rectangle 3"/>
          <p:cNvSpPr>
            <a:spLocks noChangeArrowheads="1"/>
          </p:cNvSpPr>
          <p:nvPr/>
        </p:nvSpPr>
        <p:spPr bwMode="auto">
          <a:xfrm>
            <a:off x="685800" y="1652588"/>
            <a:ext cx="8001000" cy="3754437"/>
          </a:xfrm>
          <a:prstGeom prst="rect">
            <a:avLst/>
          </a:prstGeom>
          <a:noFill/>
          <a:ln w="9525">
            <a:noFill/>
            <a:miter lim="800000"/>
            <a:headEnd/>
            <a:tailEnd/>
          </a:ln>
        </p:spPr>
        <p:txBody>
          <a:bodyPr>
            <a:spAutoFit/>
          </a:bodyPr>
          <a:lstStyle/>
          <a:p>
            <a:pPr eaLnBrk="0" hangingPunct="0">
              <a:spcBef>
                <a:spcPct val="50000"/>
              </a:spcBef>
            </a:pPr>
            <a:r>
              <a:rPr lang="en-US" sz="2800">
                <a:solidFill>
                  <a:schemeClr val="tx2"/>
                </a:solidFill>
                <a:latin typeface="Times New Roman" charset="0"/>
              </a:rPr>
              <a:t>G. </a:t>
            </a:r>
            <a:r>
              <a:rPr lang="en-US" sz="2800" b="1" i="1">
                <a:solidFill>
                  <a:schemeClr val="tx2"/>
                </a:solidFill>
                <a:latin typeface="Times New Roman" charset="0"/>
              </a:rPr>
              <a:t>NATURE OF TAX WITHHELD</a:t>
            </a:r>
            <a:r>
              <a:rPr lang="en-US" sz="2800">
                <a:solidFill>
                  <a:schemeClr val="tx2"/>
                </a:solidFill>
                <a:latin typeface="Times New Roman" charset="0"/>
              </a:rPr>
              <a:t> - 			Creditable against the quarterly or annual    	income tax due.</a:t>
            </a:r>
          </a:p>
          <a:p>
            <a:pPr eaLnBrk="0" hangingPunct="0">
              <a:spcBef>
                <a:spcPct val="50000"/>
              </a:spcBef>
            </a:pPr>
            <a:r>
              <a:rPr lang="en-US" sz="2800">
                <a:solidFill>
                  <a:schemeClr val="tx2"/>
                </a:solidFill>
                <a:latin typeface="Times New Roman" charset="0"/>
              </a:rPr>
              <a:t>H. </a:t>
            </a:r>
            <a:r>
              <a:rPr lang="en-US" sz="2800" b="1" i="1">
                <a:solidFill>
                  <a:schemeClr val="tx2"/>
                </a:solidFill>
                <a:latin typeface="Times New Roman" charset="0"/>
              </a:rPr>
              <a:t>TAX BASE</a:t>
            </a:r>
            <a:r>
              <a:rPr lang="en-US" sz="2800">
                <a:solidFill>
                  <a:schemeClr val="tx2"/>
                </a:solidFill>
                <a:latin typeface="Times New Roman" charset="0"/>
              </a:rPr>
              <a:t> – </a:t>
            </a:r>
          </a:p>
          <a:p>
            <a:pPr eaLnBrk="0" hangingPunct="0">
              <a:spcBef>
                <a:spcPct val="50000"/>
              </a:spcBef>
            </a:pPr>
            <a:r>
              <a:rPr lang="en-US" sz="2800">
                <a:solidFill>
                  <a:schemeClr val="tx2"/>
                </a:solidFill>
                <a:latin typeface="Times New Roman" charset="0"/>
              </a:rPr>
              <a:t>	Gross amount paid </a:t>
            </a:r>
            <a:r>
              <a:rPr lang="en-US" sz="2800" u="sng">
                <a:solidFill>
                  <a:schemeClr val="tx2"/>
                </a:solidFill>
                <a:latin typeface="Times New Roman" charset="0"/>
              </a:rPr>
              <a:t>excluding </a:t>
            </a:r>
            <a:r>
              <a:rPr lang="en-US" sz="2800">
                <a:solidFill>
                  <a:schemeClr val="tx2"/>
                </a:solidFill>
                <a:latin typeface="Times New Roman" charset="0"/>
              </a:rPr>
              <a:t>VAT for 	VAT taxpayers.</a:t>
            </a:r>
          </a:p>
          <a:p>
            <a:pPr eaLnBrk="0" hangingPunct="0">
              <a:spcBef>
                <a:spcPct val="50000"/>
              </a:spcBef>
            </a:pPr>
            <a:r>
              <a:rPr lang="en-US" sz="2800">
                <a:solidFill>
                  <a:schemeClr val="tx2"/>
                </a:solidFill>
                <a:latin typeface="Times New Roman" charset="0"/>
              </a:rPr>
              <a:t>I. </a:t>
            </a:r>
            <a:r>
              <a:rPr lang="en-US" sz="2800" b="1" i="1">
                <a:solidFill>
                  <a:schemeClr val="tx2"/>
                </a:solidFill>
                <a:latin typeface="Times New Roman" charset="0"/>
              </a:rPr>
              <a:t> INCOME PAYMENTS SUBJECT TO EWT: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66800" y="381000"/>
            <a:ext cx="6245225" cy="584200"/>
          </a:xfrm>
          <a:prstGeom prst="rect">
            <a:avLst/>
          </a:prstGeom>
          <a:noFill/>
          <a:ln w="9525">
            <a:noFill/>
            <a:miter lim="800000"/>
            <a:headEnd/>
            <a:tailEnd/>
          </a:ln>
        </p:spPr>
        <p:txBody>
          <a:bodyPr wrap="none">
            <a:spAutoFit/>
          </a:bodyPr>
          <a:lstStyle/>
          <a:p>
            <a:pPr eaLnBrk="0" hangingPunct="0"/>
            <a:r>
              <a:rPr lang="en-US" sz="3200" b="1">
                <a:solidFill>
                  <a:schemeClr val="tx2"/>
                </a:solidFill>
                <a:latin typeface="Arial Black" pitchFamily="34" charset="0"/>
              </a:rPr>
              <a:t>	</a:t>
            </a:r>
            <a:r>
              <a:rPr lang="en-US" sz="3200" b="1">
                <a:solidFill>
                  <a:schemeClr val="tx2"/>
                </a:solidFill>
                <a:latin typeface="Times New Roman" charset="0"/>
                <a:cs typeface="Times New Roman" charset="0"/>
              </a:rPr>
              <a:t>INCOME PAYMENT - EWT</a:t>
            </a:r>
          </a:p>
        </p:txBody>
      </p:sp>
      <p:sp>
        <p:nvSpPr>
          <p:cNvPr id="3" name="Rectangle 4"/>
          <p:cNvSpPr>
            <a:spLocks noChangeArrowheads="1"/>
          </p:cNvSpPr>
          <p:nvPr/>
        </p:nvSpPr>
        <p:spPr bwMode="auto">
          <a:xfrm>
            <a:off x="457200" y="990600"/>
            <a:ext cx="8153400" cy="6494463"/>
          </a:xfrm>
          <a:prstGeom prst="rect">
            <a:avLst/>
          </a:prstGeom>
          <a:noFill/>
          <a:ln w="9525">
            <a:noFill/>
            <a:miter lim="800000"/>
            <a:headEnd/>
            <a:tailEnd/>
          </a:ln>
          <a:effectLst/>
        </p:spPr>
        <p:txBody>
          <a:bodyPr>
            <a:spAutoFit/>
          </a:bodyPr>
          <a:lstStyle/>
          <a:p>
            <a:pPr marL="514350" indent="-514350" eaLnBrk="0" hangingPunct="0">
              <a:buFontTx/>
              <a:buAutoNum type="alphaUcPeriod"/>
              <a:defRPr/>
            </a:pPr>
            <a:r>
              <a:rPr lang="en-US" sz="2800" b="1" dirty="0">
                <a:solidFill>
                  <a:schemeClr val="tx2"/>
                </a:solidFill>
                <a:latin typeface="Times New Roman" pitchFamily="18" charset="0"/>
              </a:rPr>
              <a:t>Professional/Talent Fees for services rendered by individuals</a:t>
            </a:r>
            <a:r>
              <a:rPr lang="en-US" sz="2800" dirty="0">
                <a:solidFill>
                  <a:schemeClr val="tx2"/>
                </a:solidFill>
                <a:latin typeface="Times New Roman" pitchFamily="18" charset="0"/>
              </a:rPr>
              <a:t> – </a:t>
            </a:r>
            <a:r>
              <a:rPr lang="en-US" sz="2800" b="1" i="1" dirty="0">
                <a:solidFill>
                  <a:schemeClr val="tx2"/>
                </a:solidFill>
                <a:latin typeface="Times New Roman" pitchFamily="18" charset="0"/>
              </a:rPr>
              <a:t>15% </a:t>
            </a:r>
            <a:r>
              <a:rPr lang="en-US" sz="2800" dirty="0">
                <a:solidFill>
                  <a:schemeClr val="tx2"/>
                </a:solidFill>
                <a:latin typeface="Times New Roman" pitchFamily="18" charset="0"/>
              </a:rPr>
              <a:t>if the gross income for the current year exceeds P720,000.00 and </a:t>
            </a:r>
            <a:r>
              <a:rPr lang="en-US" sz="2800" b="1" i="1" dirty="0">
                <a:solidFill>
                  <a:schemeClr val="tx2"/>
                </a:solidFill>
                <a:latin typeface="Times New Roman" pitchFamily="18" charset="0"/>
              </a:rPr>
              <a:t>10%</a:t>
            </a:r>
            <a:r>
              <a:rPr lang="en-US" sz="2800" dirty="0">
                <a:solidFill>
                  <a:schemeClr val="tx2"/>
                </a:solidFill>
                <a:latin typeface="Times New Roman" pitchFamily="18" charset="0"/>
              </a:rPr>
              <a:t> if otherwise. </a:t>
            </a:r>
            <a:r>
              <a:rPr lang="en-US" sz="2000" dirty="0">
                <a:solidFill>
                  <a:schemeClr val="tx2"/>
                </a:solidFill>
                <a:latin typeface="Times New Roman" pitchFamily="18" charset="0"/>
              </a:rPr>
              <a:t> (RR 2-98,/6-2001/12-2001/30-2003)</a:t>
            </a:r>
          </a:p>
          <a:p>
            <a:pPr marL="514350" indent="-514350" eaLnBrk="0" hangingPunct="0">
              <a:defRPr/>
            </a:pPr>
            <a:endParaRPr lang="en-US" sz="2400" dirty="0">
              <a:solidFill>
                <a:schemeClr val="tx2"/>
              </a:solidFill>
              <a:latin typeface="Times New Roman" pitchFamily="18" charset="0"/>
            </a:endParaRPr>
          </a:p>
          <a:p>
            <a:pPr marL="971550" lvl="1" indent="-514350" eaLnBrk="0" hangingPunct="0">
              <a:defRPr/>
            </a:pPr>
            <a:r>
              <a:rPr lang="en-US" sz="2800" dirty="0">
                <a:solidFill>
                  <a:schemeClr val="tx2"/>
                </a:solidFill>
                <a:latin typeface="Times New Roman" pitchFamily="18" charset="0"/>
              </a:rPr>
              <a:t> 1. Individually engaged in the practice of profession (Lawyers, CPAs,  Engineers, etc.)</a:t>
            </a:r>
          </a:p>
          <a:p>
            <a:pPr lvl="1" eaLnBrk="0" hangingPunct="0">
              <a:defRPr/>
            </a:pPr>
            <a:r>
              <a:rPr lang="en-US" sz="2800" dirty="0">
                <a:solidFill>
                  <a:schemeClr val="tx2"/>
                </a:solidFill>
                <a:latin typeface="Times New Roman" pitchFamily="18" charset="0"/>
              </a:rPr>
              <a:t>2. Professional Entertainers, etc.</a:t>
            </a:r>
          </a:p>
          <a:p>
            <a:pPr lvl="1" eaLnBrk="0" hangingPunct="0">
              <a:defRPr/>
            </a:pPr>
            <a:r>
              <a:rPr lang="en-US" sz="2800" dirty="0">
                <a:solidFill>
                  <a:schemeClr val="tx2"/>
                </a:solidFill>
                <a:latin typeface="Times New Roman" pitchFamily="18" charset="0"/>
              </a:rPr>
              <a:t>3. Professional athletes</a:t>
            </a:r>
          </a:p>
          <a:p>
            <a:pPr lvl="1" eaLnBrk="0" hangingPunct="0">
              <a:defRPr/>
            </a:pPr>
            <a:r>
              <a:rPr lang="en-US" sz="2800" dirty="0">
                <a:solidFill>
                  <a:schemeClr val="tx2"/>
                </a:solidFill>
                <a:latin typeface="Times New Roman" pitchFamily="18" charset="0"/>
              </a:rPr>
              <a:t>4. Directors and producers involved in movies, 	stage, TV &amp; Musical production;</a:t>
            </a:r>
          </a:p>
          <a:p>
            <a:pPr lvl="1" eaLnBrk="0" hangingPunct="0">
              <a:defRPr/>
            </a:pPr>
            <a:r>
              <a:rPr lang="en-US" sz="2800" dirty="0">
                <a:solidFill>
                  <a:schemeClr val="tx2"/>
                </a:solidFill>
                <a:latin typeface="Times New Roman" pitchFamily="18" charset="0"/>
              </a:rPr>
              <a:t>5. Insurance agents and Insurance Adjusters</a:t>
            </a:r>
          </a:p>
          <a:p>
            <a:pPr lvl="1" eaLnBrk="0" hangingPunct="0">
              <a:defRPr/>
            </a:pPr>
            <a:r>
              <a:rPr lang="en-US" sz="2800" dirty="0">
                <a:solidFill>
                  <a:schemeClr val="tx2"/>
                </a:solidFill>
                <a:latin typeface="Times New Roman" pitchFamily="18" charset="0"/>
              </a:rPr>
              <a:t>6. Management &amp; Technical Consultants</a:t>
            </a:r>
          </a:p>
          <a:p>
            <a:pPr lvl="1" eaLnBrk="0" hangingPunct="0">
              <a:defRPr/>
            </a:pPr>
            <a:r>
              <a:rPr lang="en-US" sz="2800" dirty="0">
                <a:solidFill>
                  <a:schemeClr val="tx2"/>
                </a:solidFill>
                <a:latin typeface="Times New Roman" pitchFamily="18" charset="0"/>
              </a:rPr>
              <a:t>	</a:t>
            </a:r>
          </a:p>
          <a:p>
            <a:pPr lvl="1" eaLnBrk="0" hangingPunct="0">
              <a:defRPr/>
            </a:pPr>
            <a:endParaRPr lang="en-US" sz="28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builtIn="1"/>
                                        </p:tgtEl>
                                      </p:cMediaNode>
                                    </p:audio>
                                  </p:sub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builtIn="1"/>
                                        </p:tgtEl>
                                      </p:cMediaNode>
                                    </p:audio>
                                  </p:sub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builtIn="1"/>
                                        </p:tgtEl>
                                      </p:cMediaNode>
                                    </p:audio>
                                  </p:sub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builtIn="1"/>
                                        </p:tgtEl>
                                      </p:cMediaNode>
                                    </p:audio>
                                  </p:sub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par>
                                <p:cTn id="39" presetID="2" presetClass="entr" presetSubtype="8"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90600" y="304800"/>
            <a:ext cx="6700838" cy="584200"/>
          </a:xfrm>
          <a:prstGeom prst="rect">
            <a:avLst/>
          </a:prstGeom>
          <a:noFill/>
          <a:ln w="9525">
            <a:noFill/>
            <a:miter lim="800000"/>
            <a:headEnd/>
            <a:tailEnd/>
          </a:ln>
        </p:spPr>
        <p:txBody>
          <a:bodyPr wrap="none">
            <a:spAutoFit/>
          </a:bodyPr>
          <a:lstStyle/>
          <a:p>
            <a:r>
              <a:rPr lang="en-US" sz="3200" b="1">
                <a:solidFill>
                  <a:schemeClr val="tx2"/>
                </a:solidFill>
                <a:latin typeface="Arial Black" pitchFamily="34" charset="0"/>
              </a:rPr>
              <a:t>          </a:t>
            </a:r>
            <a:r>
              <a:rPr lang="en-US" sz="3200" b="1">
                <a:solidFill>
                  <a:schemeClr val="tx2"/>
                </a:solidFill>
                <a:latin typeface="Times New Roman" charset="0"/>
                <a:cs typeface="Times New Roman" charset="0"/>
              </a:rPr>
              <a:t>INCOME PAYMENT - EWT</a:t>
            </a:r>
          </a:p>
        </p:txBody>
      </p:sp>
      <p:sp>
        <p:nvSpPr>
          <p:cNvPr id="9219" name="Rectangle 4"/>
          <p:cNvSpPr>
            <a:spLocks noChangeArrowheads="1"/>
          </p:cNvSpPr>
          <p:nvPr/>
        </p:nvSpPr>
        <p:spPr bwMode="auto">
          <a:xfrm>
            <a:off x="762000" y="1371600"/>
            <a:ext cx="8229600" cy="523875"/>
          </a:xfrm>
          <a:prstGeom prst="rect">
            <a:avLst/>
          </a:prstGeom>
          <a:noFill/>
          <a:ln w="9525">
            <a:noFill/>
            <a:miter lim="800000"/>
            <a:headEnd/>
            <a:tailEnd/>
          </a:ln>
        </p:spPr>
        <p:txBody>
          <a:bodyPr>
            <a:spAutoFit/>
          </a:bodyPr>
          <a:lstStyle/>
          <a:p>
            <a:pPr lvl="1" eaLnBrk="0" hangingPunct="0"/>
            <a:r>
              <a:rPr lang="en-US" sz="2800">
                <a:solidFill>
                  <a:srgbClr val="000000"/>
                </a:solidFill>
                <a:latin typeface="Times New Roman" charset="0"/>
              </a:rPr>
              <a:t>			</a:t>
            </a:r>
          </a:p>
        </p:txBody>
      </p:sp>
      <p:sp>
        <p:nvSpPr>
          <p:cNvPr id="4" name="Rectangle 5"/>
          <p:cNvSpPr>
            <a:spLocks noChangeArrowheads="1"/>
          </p:cNvSpPr>
          <p:nvPr/>
        </p:nvSpPr>
        <p:spPr bwMode="auto">
          <a:xfrm>
            <a:off x="381000" y="1066800"/>
            <a:ext cx="8229600" cy="6986588"/>
          </a:xfrm>
          <a:prstGeom prst="rect">
            <a:avLst/>
          </a:prstGeom>
          <a:noFill/>
          <a:ln w="9525">
            <a:noFill/>
            <a:miter lim="800000"/>
            <a:headEnd/>
            <a:tailEnd/>
          </a:ln>
          <a:effectLst/>
        </p:spPr>
        <p:txBody>
          <a:bodyPr>
            <a:spAutoFit/>
          </a:bodyPr>
          <a:lstStyle/>
          <a:p>
            <a:pPr lvl="1" algn="just" eaLnBrk="0" hangingPunct="0">
              <a:defRPr/>
            </a:pPr>
            <a:r>
              <a:rPr lang="en-US" sz="2800" dirty="0">
                <a:solidFill>
                  <a:schemeClr val="tx2"/>
                </a:solidFill>
                <a:latin typeface="Times New Roman" pitchFamily="18" charset="0"/>
              </a:rPr>
              <a:t>7. </a:t>
            </a:r>
            <a:r>
              <a:rPr lang="en-US" sz="2800" dirty="0" err="1">
                <a:solidFill>
                  <a:schemeClr val="tx2"/>
                </a:solidFill>
                <a:latin typeface="Times New Roman" pitchFamily="18" charset="0"/>
              </a:rPr>
              <a:t>Bookeeping</a:t>
            </a:r>
            <a:r>
              <a:rPr lang="en-US" sz="2800" dirty="0">
                <a:solidFill>
                  <a:schemeClr val="tx2"/>
                </a:solidFill>
                <a:latin typeface="Times New Roman" pitchFamily="18" charset="0"/>
              </a:rPr>
              <a:t> agents and agencies</a:t>
            </a:r>
          </a:p>
          <a:p>
            <a:pPr marL="971550" lvl="1" indent="-514350" algn="just" eaLnBrk="0" hangingPunct="0">
              <a:defRPr/>
            </a:pPr>
            <a:r>
              <a:rPr lang="en-US" sz="2800" dirty="0">
                <a:solidFill>
                  <a:schemeClr val="tx2"/>
                </a:solidFill>
                <a:latin typeface="Times New Roman" pitchFamily="18" charset="0"/>
              </a:rPr>
              <a:t>8. Other recipients of talent fees</a:t>
            </a:r>
          </a:p>
          <a:p>
            <a:pPr marL="971550" lvl="1" indent="-514350" algn="just" eaLnBrk="0" hangingPunct="0">
              <a:defRPr/>
            </a:pPr>
            <a:r>
              <a:rPr lang="en-US" sz="2800" dirty="0">
                <a:solidFill>
                  <a:schemeClr val="tx2"/>
                </a:solidFill>
                <a:latin typeface="Times New Roman" pitchFamily="18" charset="0"/>
              </a:rPr>
              <a:t>9. Fees of directors who are not employees of the </a:t>
            </a:r>
            <a:r>
              <a:rPr lang="en-US" sz="2800" dirty="0" err="1">
                <a:solidFill>
                  <a:schemeClr val="tx2"/>
                </a:solidFill>
                <a:latin typeface="Times New Roman" pitchFamily="18" charset="0"/>
              </a:rPr>
              <a:t>payor</a:t>
            </a:r>
            <a:r>
              <a:rPr lang="en-US" sz="2800" dirty="0">
                <a:solidFill>
                  <a:schemeClr val="tx2"/>
                </a:solidFill>
                <a:latin typeface="Times New Roman" pitchFamily="18" charset="0"/>
              </a:rPr>
              <a:t> corporation the duties of which are confined to attendance in the meetings of the Board of Directors</a:t>
            </a:r>
          </a:p>
          <a:p>
            <a:pPr marL="971550" lvl="1" indent="-971550" algn="just" eaLnBrk="0" hangingPunct="0">
              <a:defRPr/>
            </a:pPr>
            <a:endParaRPr lang="en-US" sz="2800" dirty="0">
              <a:solidFill>
                <a:schemeClr val="tx2"/>
              </a:solidFill>
              <a:latin typeface="Times New Roman" pitchFamily="18" charset="0"/>
            </a:endParaRPr>
          </a:p>
          <a:p>
            <a:pPr marL="1479550" lvl="1" indent="-1479550" algn="just" eaLnBrk="0" hangingPunct="0">
              <a:defRPr/>
            </a:pPr>
            <a:r>
              <a:rPr lang="en-US" sz="2800" dirty="0">
                <a:solidFill>
                  <a:schemeClr val="tx2"/>
                </a:solidFill>
                <a:latin typeface="Times New Roman" pitchFamily="18" charset="0"/>
              </a:rPr>
              <a:t>NOTE   :  In order to determine the rate of EWT to be used, </a:t>
            </a:r>
            <a:r>
              <a:rPr lang="en-US" sz="2800" dirty="0">
                <a:solidFill>
                  <a:schemeClr val="tx2"/>
                </a:solidFill>
                <a:latin typeface="Times New Roman" pitchFamily="18" charset="0"/>
                <a:cs typeface="Times New Roman" pitchFamily="18" charset="0"/>
              </a:rPr>
              <a:t>payees are required to file with the    </a:t>
            </a:r>
            <a:r>
              <a:rPr lang="en-US" sz="2800" b="1" i="1" dirty="0">
                <a:solidFill>
                  <a:schemeClr val="tx2"/>
                </a:solidFill>
                <a:latin typeface="Times New Roman" pitchFamily="18" charset="0"/>
                <a:cs typeface="Times New Roman" pitchFamily="18" charset="0"/>
              </a:rPr>
              <a:t>Collection Division</a:t>
            </a:r>
            <a:r>
              <a:rPr lang="en-US" sz="2800" dirty="0">
                <a:solidFill>
                  <a:schemeClr val="tx2"/>
                </a:solidFill>
                <a:latin typeface="Times New Roman" pitchFamily="18" charset="0"/>
                <a:cs typeface="Times New Roman" pitchFamily="18" charset="0"/>
              </a:rPr>
              <a:t> of the BIR regional office  having jurisdiction over the place of business of the taxpayer the duly </a:t>
            </a:r>
            <a:r>
              <a:rPr lang="en-US" sz="2800" b="1" i="1" dirty="0">
                <a:solidFill>
                  <a:schemeClr val="tx2"/>
                </a:solidFill>
                <a:latin typeface="Times New Roman" pitchFamily="18" charset="0"/>
                <a:cs typeface="Times New Roman" pitchFamily="18" charset="0"/>
              </a:rPr>
              <a:t>notarized Sworn Declaration of Income </a:t>
            </a:r>
            <a:r>
              <a:rPr lang="en-US" sz="2800" dirty="0">
                <a:solidFill>
                  <a:schemeClr val="tx2"/>
                </a:solidFill>
                <a:latin typeface="Times New Roman" pitchFamily="18" charset="0"/>
                <a:cs typeface="Times New Roman" pitchFamily="18" charset="0"/>
              </a:rPr>
              <a:t>for the current year. </a:t>
            </a:r>
          </a:p>
          <a:p>
            <a:pPr marL="1479550" lvl="1" indent="-1479550" algn="just" eaLnBrk="0" hangingPunct="0">
              <a:defRPr/>
            </a:pPr>
            <a:r>
              <a:rPr lang="en-US" sz="2800" dirty="0">
                <a:solidFill>
                  <a:schemeClr val="tx2"/>
                </a:solidFill>
                <a:latin typeface="Times New Roman" pitchFamily="18" charset="0"/>
              </a:rPr>
              <a:t>  </a:t>
            </a:r>
          </a:p>
          <a:p>
            <a:pPr algn="just" eaLnBrk="0" hangingPunct="0">
              <a:defRPr/>
            </a:pPr>
            <a:r>
              <a:rPr lang="en-US" sz="2800" dirty="0">
                <a:solidFill>
                  <a:schemeClr val="tx2"/>
                </a:solidFill>
                <a:latin typeface="Times New Roman" pitchFamily="18" charset="0"/>
              </a:rPr>
              <a:t>     </a:t>
            </a:r>
          </a:p>
          <a:p>
            <a:pPr lvl="1" algn="just" eaLnBrk="0" hangingPunct="0">
              <a:buFontTx/>
              <a:buChar char="•"/>
              <a:defRPr/>
            </a:pPr>
            <a:endParaRPr lang="en-US" sz="28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09675" y="563563"/>
            <a:ext cx="6245225" cy="584200"/>
          </a:xfrm>
          <a:prstGeom prst="rect">
            <a:avLst/>
          </a:prstGeom>
          <a:noFill/>
          <a:ln w="9525">
            <a:noFill/>
            <a:miter lim="800000"/>
            <a:headEnd/>
            <a:tailEnd/>
          </a:ln>
        </p:spPr>
        <p:txBody>
          <a:bodyPr wrap="none">
            <a:spAutoFit/>
          </a:bodyPr>
          <a:lstStyle/>
          <a:p>
            <a:pPr eaLnBrk="0" hangingPunct="0"/>
            <a:r>
              <a:rPr lang="en-US" sz="3200" b="1">
                <a:solidFill>
                  <a:schemeClr val="tx2"/>
                </a:solidFill>
                <a:latin typeface="Arial Black" pitchFamily="34" charset="0"/>
              </a:rPr>
              <a:t>	</a:t>
            </a:r>
            <a:r>
              <a:rPr lang="en-US" sz="3200" b="1">
                <a:solidFill>
                  <a:schemeClr val="tx2"/>
                </a:solidFill>
                <a:latin typeface="Times New Roman" charset="0"/>
                <a:cs typeface="Times New Roman" charset="0"/>
              </a:rPr>
              <a:t>INCOME PAYMENT - EWT</a:t>
            </a:r>
          </a:p>
        </p:txBody>
      </p:sp>
      <p:sp>
        <p:nvSpPr>
          <p:cNvPr id="3" name="Rectangle 6"/>
          <p:cNvSpPr>
            <a:spLocks noChangeArrowheads="1"/>
          </p:cNvSpPr>
          <p:nvPr/>
        </p:nvSpPr>
        <p:spPr bwMode="auto">
          <a:xfrm>
            <a:off x="685800" y="1143000"/>
            <a:ext cx="8458200" cy="6862763"/>
          </a:xfrm>
          <a:prstGeom prst="rect">
            <a:avLst/>
          </a:prstGeom>
          <a:noFill/>
          <a:ln w="9525">
            <a:noFill/>
            <a:miter lim="800000"/>
            <a:headEnd/>
            <a:tailEnd/>
          </a:ln>
          <a:effectLst/>
        </p:spPr>
        <p:txBody>
          <a:bodyPr>
            <a:spAutoFit/>
          </a:bodyPr>
          <a:lstStyle/>
          <a:p>
            <a:pPr marL="514350" lvl="1" indent="-514350" eaLnBrk="0" hangingPunct="0">
              <a:defRPr/>
            </a:pPr>
            <a:r>
              <a:rPr lang="en-US" sz="2800" dirty="0">
                <a:solidFill>
                  <a:schemeClr val="tx2"/>
                </a:solidFill>
                <a:latin typeface="Times New Roman" pitchFamily="18" charset="0"/>
              </a:rPr>
              <a:t>B. </a:t>
            </a:r>
            <a:r>
              <a:rPr lang="en-US" sz="2800" b="1" dirty="0">
                <a:solidFill>
                  <a:schemeClr val="tx2"/>
                </a:solidFill>
                <a:latin typeface="Times New Roman" pitchFamily="18" charset="0"/>
              </a:rPr>
              <a:t>Professional/Talent Fees Paid to Juridical Persons</a:t>
            </a:r>
            <a:r>
              <a:rPr lang="en-US" sz="2800" dirty="0">
                <a:solidFill>
                  <a:schemeClr val="tx2"/>
                </a:solidFill>
                <a:latin typeface="Times New Roman" pitchFamily="18" charset="0"/>
              </a:rPr>
              <a:t> -</a:t>
            </a:r>
          </a:p>
          <a:p>
            <a:pPr marL="793750" lvl="1" indent="-514350" eaLnBrk="0" hangingPunct="0">
              <a:defRPr/>
            </a:pPr>
            <a:r>
              <a:rPr lang="en-US" sz="2800" dirty="0">
                <a:solidFill>
                  <a:schemeClr val="tx2"/>
                </a:solidFill>
                <a:latin typeface="Times New Roman" pitchFamily="18" charset="0"/>
              </a:rPr>
              <a:t>      </a:t>
            </a:r>
            <a:r>
              <a:rPr lang="en-US" sz="2800" b="1" i="1" dirty="0">
                <a:solidFill>
                  <a:schemeClr val="tx2"/>
                </a:solidFill>
                <a:latin typeface="Times New Roman" pitchFamily="18" charset="0"/>
              </a:rPr>
              <a:t>15%  </a:t>
            </a:r>
            <a:r>
              <a:rPr lang="en-US" sz="2800" dirty="0">
                <a:solidFill>
                  <a:schemeClr val="tx2"/>
                </a:solidFill>
                <a:latin typeface="Times New Roman" pitchFamily="18" charset="0"/>
              </a:rPr>
              <a:t>or </a:t>
            </a:r>
            <a:r>
              <a:rPr lang="en-US" sz="2800" b="1" i="1" dirty="0">
                <a:solidFill>
                  <a:schemeClr val="tx2"/>
                </a:solidFill>
                <a:latin typeface="Times New Roman" pitchFamily="18" charset="0"/>
              </a:rPr>
              <a:t>10% </a:t>
            </a:r>
            <a:r>
              <a:rPr lang="en-US" sz="2000" b="1" i="1" dirty="0">
                <a:solidFill>
                  <a:schemeClr val="tx2"/>
                </a:solidFill>
                <a:latin typeface="Times New Roman" pitchFamily="18" charset="0"/>
              </a:rPr>
              <a:t>(RR 2-98/6-2001/30-2003)</a:t>
            </a:r>
            <a:endParaRPr lang="en-US" sz="2800" dirty="0">
              <a:solidFill>
                <a:schemeClr val="tx2"/>
              </a:solidFill>
              <a:latin typeface="Times New Roman" pitchFamily="18" charset="0"/>
            </a:endParaRPr>
          </a:p>
          <a:p>
            <a:pPr marL="793750" lvl="1" indent="-514350" eaLnBrk="0" hangingPunct="0">
              <a:defRPr/>
            </a:pPr>
            <a:endParaRPr lang="en-US" sz="2800" dirty="0">
              <a:solidFill>
                <a:schemeClr val="tx2"/>
              </a:solidFill>
              <a:latin typeface="Times New Roman" pitchFamily="18" charset="0"/>
            </a:endParaRPr>
          </a:p>
          <a:p>
            <a:pPr marL="514350" lvl="1" indent="-514350" eaLnBrk="0" hangingPunct="0">
              <a:defRPr/>
            </a:pPr>
            <a:r>
              <a:rPr lang="en-US" sz="2800" dirty="0">
                <a:solidFill>
                  <a:schemeClr val="tx2"/>
                </a:solidFill>
                <a:latin typeface="Times New Roman" pitchFamily="18" charset="0"/>
              </a:rPr>
              <a:t>C. </a:t>
            </a:r>
            <a:r>
              <a:rPr lang="en-US" sz="2800" b="1" dirty="0">
                <a:solidFill>
                  <a:schemeClr val="tx2"/>
                </a:solidFill>
                <a:latin typeface="Times New Roman" pitchFamily="18" charset="0"/>
              </a:rPr>
              <a:t>Rentals</a:t>
            </a:r>
            <a:r>
              <a:rPr lang="en-US" sz="2800" dirty="0">
                <a:solidFill>
                  <a:schemeClr val="tx2"/>
                </a:solidFill>
                <a:latin typeface="Times New Roman" pitchFamily="18" charset="0"/>
              </a:rPr>
              <a:t> of: </a:t>
            </a:r>
          </a:p>
          <a:p>
            <a:pPr marL="514350" lvl="1" indent="-514350" eaLnBrk="0" hangingPunct="0">
              <a:defRPr/>
            </a:pPr>
            <a:r>
              <a:rPr lang="en-US" sz="2800" dirty="0">
                <a:solidFill>
                  <a:schemeClr val="tx2"/>
                </a:solidFill>
                <a:latin typeface="Times New Roman" pitchFamily="18" charset="0"/>
              </a:rPr>
              <a:t>	1.  Real Property</a:t>
            </a:r>
            <a:r>
              <a:rPr lang="en-US" sz="2000" dirty="0">
                <a:solidFill>
                  <a:schemeClr val="tx2"/>
                </a:solidFill>
                <a:latin typeface="Times New Roman" pitchFamily="18" charset="0"/>
              </a:rPr>
              <a:t> (RR 2-98/6-2001)</a:t>
            </a:r>
            <a:r>
              <a:rPr lang="en-US" sz="2800" dirty="0">
                <a:solidFill>
                  <a:schemeClr val="tx2"/>
                </a:solidFill>
                <a:latin typeface="Times New Roman" pitchFamily="18" charset="0"/>
              </a:rPr>
              <a:t>	        -	</a:t>
            </a:r>
            <a:r>
              <a:rPr lang="en-US" sz="2800" b="1" i="1" dirty="0">
                <a:solidFill>
                  <a:schemeClr val="tx2"/>
                </a:solidFill>
                <a:latin typeface="Times New Roman" pitchFamily="18" charset="0"/>
              </a:rPr>
              <a:t>5%</a:t>
            </a:r>
          </a:p>
          <a:p>
            <a:pPr marL="514350" lvl="1" indent="-514350" eaLnBrk="0" hangingPunct="0">
              <a:defRPr/>
            </a:pPr>
            <a:r>
              <a:rPr lang="en-US" sz="2800" dirty="0">
                <a:solidFill>
                  <a:schemeClr val="tx2"/>
                </a:solidFill>
                <a:latin typeface="Times New Roman" pitchFamily="18" charset="0"/>
              </a:rPr>
              <a:t>      2.  Personal Property	</a:t>
            </a:r>
            <a:r>
              <a:rPr lang="en-US" sz="2000" dirty="0">
                <a:solidFill>
                  <a:schemeClr val="tx2"/>
                </a:solidFill>
                <a:latin typeface="Times New Roman" pitchFamily="18" charset="0"/>
              </a:rPr>
              <a:t>(RR 14-2002/17-2003)</a:t>
            </a:r>
            <a:r>
              <a:rPr lang="en-US" sz="2800" dirty="0">
                <a:solidFill>
                  <a:schemeClr val="tx2"/>
                </a:solidFill>
                <a:latin typeface="Times New Roman" pitchFamily="18" charset="0"/>
              </a:rPr>
              <a:t>   -	</a:t>
            </a:r>
            <a:r>
              <a:rPr lang="en-US" sz="2800" b="1" i="1" dirty="0">
                <a:solidFill>
                  <a:schemeClr val="tx2"/>
                </a:solidFill>
                <a:latin typeface="Times New Roman" pitchFamily="18" charset="0"/>
              </a:rPr>
              <a:t>5%</a:t>
            </a:r>
          </a:p>
          <a:p>
            <a:pPr marL="514350" lvl="1" indent="-514350" eaLnBrk="0" hangingPunct="0">
              <a:defRPr/>
            </a:pPr>
            <a:endParaRPr lang="en-US" sz="2800" dirty="0">
              <a:solidFill>
                <a:schemeClr val="tx2"/>
              </a:solidFill>
              <a:latin typeface="Times New Roman" pitchFamily="18" charset="0"/>
            </a:endParaRPr>
          </a:p>
          <a:p>
            <a:pPr marL="514350" lvl="1" indent="-514350" eaLnBrk="0" hangingPunct="0">
              <a:defRPr/>
            </a:pPr>
            <a:r>
              <a:rPr lang="en-US" sz="2800" dirty="0">
                <a:solidFill>
                  <a:schemeClr val="tx2"/>
                </a:solidFill>
                <a:latin typeface="Times New Roman" pitchFamily="18" charset="0"/>
              </a:rPr>
              <a:t>D.  </a:t>
            </a:r>
            <a:r>
              <a:rPr lang="en-US" sz="2800" b="1" dirty="0">
                <a:solidFill>
                  <a:schemeClr val="tx2"/>
                </a:solidFill>
                <a:latin typeface="Times New Roman" pitchFamily="18" charset="0"/>
              </a:rPr>
              <a:t>Cinematographic film rentals and                                           </a:t>
            </a:r>
          </a:p>
          <a:p>
            <a:pPr marL="514350" lvl="1" indent="-514350" eaLnBrk="0" hangingPunct="0">
              <a:defRPr/>
            </a:pPr>
            <a:r>
              <a:rPr lang="en-US" sz="2800" b="1" dirty="0">
                <a:solidFill>
                  <a:schemeClr val="tx2"/>
                </a:solidFill>
                <a:latin typeface="Times New Roman" pitchFamily="18" charset="0"/>
              </a:rPr>
              <a:t>	other payments </a:t>
            </a:r>
            <a:r>
              <a:rPr lang="en-US" sz="2000" b="1" dirty="0">
                <a:solidFill>
                  <a:schemeClr val="tx2"/>
                </a:solidFill>
                <a:latin typeface="Times New Roman" pitchFamily="18" charset="0"/>
              </a:rPr>
              <a:t>(</a:t>
            </a:r>
            <a:r>
              <a:rPr lang="en-US" sz="2000" dirty="0">
                <a:solidFill>
                  <a:schemeClr val="tx2"/>
                </a:solidFill>
                <a:latin typeface="Times New Roman" pitchFamily="18" charset="0"/>
              </a:rPr>
              <a:t>RR 2-98/^-2001)</a:t>
            </a:r>
            <a:r>
              <a:rPr lang="en-US" sz="2800" b="1" dirty="0">
                <a:solidFill>
                  <a:schemeClr val="tx2"/>
                </a:solidFill>
                <a:latin typeface="Times New Roman" pitchFamily="18" charset="0"/>
              </a:rPr>
              <a:t>	   -	</a:t>
            </a:r>
            <a:r>
              <a:rPr lang="en-US" sz="2800" b="1" i="1" dirty="0">
                <a:solidFill>
                  <a:schemeClr val="tx2"/>
                </a:solidFill>
                <a:latin typeface="Times New Roman" pitchFamily="18" charset="0"/>
              </a:rPr>
              <a:t>5%</a:t>
            </a:r>
          </a:p>
          <a:p>
            <a:pPr marL="514350" lvl="1" indent="-514350" eaLnBrk="0" hangingPunct="0">
              <a:defRPr/>
            </a:pPr>
            <a:endParaRPr lang="en-US" sz="2800" dirty="0">
              <a:solidFill>
                <a:schemeClr val="tx2"/>
              </a:solidFill>
              <a:latin typeface="Times New Roman" pitchFamily="18" charset="0"/>
            </a:endParaRPr>
          </a:p>
          <a:p>
            <a:pPr marL="514350" lvl="1" indent="-514350" eaLnBrk="0" hangingPunct="0">
              <a:buFontTx/>
              <a:buAutoNum type="alphaUcPeriod" startAt="5"/>
              <a:defRPr/>
            </a:pPr>
            <a:r>
              <a:rPr lang="en-US" sz="2800" b="1" dirty="0">
                <a:solidFill>
                  <a:schemeClr val="tx2"/>
                </a:solidFill>
                <a:latin typeface="Times New Roman" pitchFamily="18" charset="0"/>
              </a:rPr>
              <a:t>Income payments to contractors</a:t>
            </a:r>
            <a:r>
              <a:rPr lang="en-US" sz="2800" dirty="0">
                <a:solidFill>
                  <a:schemeClr val="tx2"/>
                </a:solidFill>
                <a:latin typeface="Times New Roman" pitchFamily="18" charset="0"/>
              </a:rPr>
              <a:t>	   -</a:t>
            </a:r>
            <a:r>
              <a:rPr lang="en-US" sz="2800" b="1" i="1" dirty="0">
                <a:solidFill>
                  <a:schemeClr val="tx2"/>
                </a:solidFill>
                <a:latin typeface="Times New Roman" pitchFamily="18" charset="0"/>
              </a:rPr>
              <a:t>	2%</a:t>
            </a:r>
          </a:p>
          <a:p>
            <a:pPr marL="514350" lvl="1" indent="-514350" eaLnBrk="0" hangingPunct="0">
              <a:defRPr/>
            </a:pPr>
            <a:r>
              <a:rPr lang="en-US" sz="2800" b="1" i="1" dirty="0">
                <a:solidFill>
                  <a:schemeClr val="tx2"/>
                </a:solidFill>
                <a:latin typeface="Times New Roman" pitchFamily="18" charset="0"/>
              </a:rPr>
              <a:t>      </a:t>
            </a:r>
            <a:r>
              <a:rPr lang="en-US" sz="2000" dirty="0">
                <a:solidFill>
                  <a:schemeClr val="tx2"/>
                </a:solidFill>
                <a:latin typeface="Times New Roman" pitchFamily="18" charset="0"/>
              </a:rPr>
              <a:t>(RR 2-98/6-2001/14-2002/17-2003)</a:t>
            </a:r>
            <a:r>
              <a:rPr lang="en-US" sz="2800" b="1" i="1" dirty="0">
                <a:solidFill>
                  <a:schemeClr val="tx2"/>
                </a:solidFill>
                <a:latin typeface="Times New Roman" pitchFamily="18" charset="0"/>
              </a:rPr>
              <a:t>      </a:t>
            </a:r>
          </a:p>
          <a:p>
            <a:pPr marL="514350" lvl="1" indent="-514350" eaLnBrk="0" hangingPunct="0">
              <a:defRPr/>
            </a:pPr>
            <a:r>
              <a:rPr lang="en-US" sz="2000" dirty="0">
                <a:solidFill>
                  <a:schemeClr val="tx2"/>
                </a:solidFill>
                <a:latin typeface="Times New Roman" pitchFamily="18" charset="0"/>
              </a:rPr>
              <a:t>(General Building, Engineering, Specialty &amp; Other Contractors)</a:t>
            </a:r>
            <a:endParaRPr lang="en-US" sz="2800" b="1" i="1" dirty="0">
              <a:solidFill>
                <a:schemeClr val="tx2"/>
              </a:solidFill>
              <a:latin typeface="Times New Roman" pitchFamily="18" charset="0"/>
            </a:endParaRPr>
          </a:p>
          <a:p>
            <a:pPr marL="514350" lvl="1" indent="-514350" eaLnBrk="0" hangingPunct="0">
              <a:defRPr/>
            </a:pPr>
            <a:r>
              <a:rPr lang="en-US" sz="2800" dirty="0">
                <a:solidFill>
                  <a:schemeClr val="tx2"/>
                </a:solidFill>
                <a:latin typeface="Times New Roman" pitchFamily="18" charset="0"/>
              </a:rPr>
              <a:t>         			</a:t>
            </a:r>
          </a:p>
          <a:p>
            <a:pPr eaLnBrk="0" hangingPunct="0">
              <a:defRPr/>
            </a:pPr>
            <a:r>
              <a:rPr lang="en-US" sz="2800" dirty="0">
                <a:solidFill>
                  <a:schemeClr val="tx2"/>
                </a:solidFill>
                <a:latin typeface="Times New Roman" pitchFamily="18" charset="0"/>
                <a:cs typeface="Times New Roman" pitchFamily="18" charset="0"/>
              </a:rPr>
              <a:t>			</a:t>
            </a:r>
          </a:p>
          <a:p>
            <a:pPr eaLnBrk="0" hangingPunct="0">
              <a:defRPr/>
            </a:pPr>
            <a:endParaRPr lang="en-US" sz="2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builtIn="1"/>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builtIn="1"/>
                                        </p:tgtEl>
                                      </p:cMediaNode>
                                    </p:audio>
                                  </p:subTnLst>
                                </p:cTn>
                              </p:par>
                              <p:par>
                                <p:cTn id="55" presetID="2" presetClass="entr" presetSubtype="8"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WHOOSH.WAV" builtIn="1"/>
                                        </p:tgtEl>
                                      </p:cMediaNode>
                                    </p:audio>
                                  </p:subTnLst>
                                </p:cTn>
                              </p:par>
                              <p:par>
                                <p:cTn id="59" presetID="2" presetClass="entr" presetSubtype="8"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builtIn="1"/>
                                        </p:tgtEl>
                                      </p:cMediaNode>
                                    </p:audio>
                                  </p:subTnLst>
                                </p:cTn>
                              </p:par>
                              <p:par>
                                <p:cTn id="63" presetID="2" presetClass="entr" presetSubtype="8"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WAV" builtIn="1"/>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438400" y="762000"/>
            <a:ext cx="4687888" cy="523875"/>
          </a:xfrm>
          <a:prstGeom prst="rect">
            <a:avLst/>
          </a:prstGeom>
          <a:noFill/>
          <a:ln w="9525">
            <a:noFill/>
            <a:miter lim="800000"/>
            <a:headEnd/>
            <a:tailEnd/>
          </a:ln>
        </p:spPr>
        <p:txBody>
          <a:bodyPr>
            <a:spAutoFit/>
          </a:bodyPr>
          <a:lstStyle/>
          <a:p>
            <a:r>
              <a:rPr lang="en-US" sz="2800" b="1">
                <a:solidFill>
                  <a:schemeClr val="tx2"/>
                </a:solidFill>
                <a:latin typeface="Times New Roman" charset="0"/>
                <a:cs typeface="Times New Roman" charset="0"/>
              </a:rPr>
              <a:t>INCOME PAYMENT</a:t>
            </a:r>
            <a:endParaRPr lang="en-US" sz="2800">
              <a:solidFill>
                <a:schemeClr val="tx2"/>
              </a:solidFill>
              <a:latin typeface="Tahoma" pitchFamily="34" charset="0"/>
            </a:endParaRPr>
          </a:p>
        </p:txBody>
      </p:sp>
      <p:sp>
        <p:nvSpPr>
          <p:cNvPr id="3" name="Text Box 2"/>
          <p:cNvSpPr txBox="1">
            <a:spLocks noChangeArrowheads="1"/>
          </p:cNvSpPr>
          <p:nvPr/>
        </p:nvSpPr>
        <p:spPr bwMode="auto">
          <a:xfrm>
            <a:off x="609600" y="76200"/>
            <a:ext cx="8229600" cy="8648700"/>
          </a:xfrm>
          <a:prstGeom prst="rect">
            <a:avLst/>
          </a:prstGeom>
          <a:noFill/>
          <a:ln w="9525">
            <a:noFill/>
            <a:miter lim="800000"/>
            <a:headEnd/>
            <a:tailEnd/>
          </a:ln>
          <a:effectLst/>
        </p:spPr>
        <p:txBody>
          <a:bodyPr>
            <a:spAutoFit/>
          </a:bodyPr>
          <a:lstStyle/>
          <a:p>
            <a:pPr>
              <a:spcBef>
                <a:spcPct val="50000"/>
              </a:spcBef>
              <a:defRPr/>
            </a:pPr>
            <a:endParaRPr lang="en-US" sz="2800" dirty="0">
              <a:solidFill>
                <a:schemeClr val="tx2"/>
              </a:solidFill>
              <a:latin typeface="Tahoma" pitchFamily="34" charset="0"/>
            </a:endParaRPr>
          </a:p>
          <a:p>
            <a:pPr>
              <a:spcBef>
                <a:spcPct val="50000"/>
              </a:spcBef>
              <a:defRPr/>
            </a:pPr>
            <a:endParaRPr lang="en-US" sz="2800" dirty="0">
              <a:solidFill>
                <a:schemeClr val="tx2"/>
              </a:solidFill>
              <a:latin typeface="Times New Roman" pitchFamily="18" charset="0"/>
              <a:cs typeface="Times New Roman" pitchFamily="18" charset="0"/>
            </a:endParaRPr>
          </a:p>
          <a:p>
            <a:pPr marL="514350" indent="-514350">
              <a:spcBef>
                <a:spcPct val="50000"/>
              </a:spcBef>
              <a:defRPr/>
            </a:pPr>
            <a:r>
              <a:rPr lang="en-US" sz="2800" dirty="0">
                <a:solidFill>
                  <a:schemeClr val="tx2"/>
                </a:solidFill>
                <a:latin typeface="Times New Roman" pitchFamily="18" charset="0"/>
                <a:cs typeface="Times New Roman" pitchFamily="18" charset="0"/>
              </a:rPr>
              <a:t>F.   </a:t>
            </a:r>
            <a:r>
              <a:rPr lang="en-US" sz="2800" b="1" dirty="0">
                <a:solidFill>
                  <a:schemeClr val="tx2"/>
                </a:solidFill>
                <a:latin typeface="Times New Roman" pitchFamily="18" charset="0"/>
                <a:cs typeface="Times New Roman" pitchFamily="18" charset="0"/>
              </a:rPr>
              <a:t>Income distribution to beneficiaries</a:t>
            </a:r>
            <a:r>
              <a:rPr lang="en-US" sz="2800" dirty="0">
                <a:solidFill>
                  <a:schemeClr val="tx2"/>
                </a:solidFill>
                <a:latin typeface="Times New Roman" pitchFamily="18" charset="0"/>
                <a:cs typeface="Times New Roman" pitchFamily="18" charset="0"/>
              </a:rPr>
              <a:t> </a:t>
            </a:r>
            <a:r>
              <a:rPr lang="en-US" sz="2800" b="1" dirty="0">
                <a:solidFill>
                  <a:schemeClr val="tx2"/>
                </a:solidFill>
                <a:latin typeface="Times New Roman" pitchFamily="18" charset="0"/>
                <a:cs typeface="Times New Roman" pitchFamily="18" charset="0"/>
              </a:rPr>
              <a:t>of estates       and trusts</a:t>
            </a:r>
            <a:r>
              <a:rPr lang="en-US" sz="2800" dirty="0">
                <a:solidFill>
                  <a:schemeClr val="tx2"/>
                </a:solidFill>
                <a:latin typeface="Times New Roman" pitchFamily="18" charset="0"/>
                <a:cs typeface="Times New Roman" pitchFamily="18" charset="0"/>
              </a:rPr>
              <a:t> under Section 60 of the Tax Code,       except such income is subject to final tax                  and tax exempt income  </a:t>
            </a:r>
            <a:r>
              <a:rPr lang="en-US" sz="2000" dirty="0">
                <a:solidFill>
                  <a:schemeClr val="tx2"/>
                </a:solidFill>
                <a:latin typeface="Times New Roman" pitchFamily="18" charset="0"/>
                <a:cs typeface="Times New Roman" pitchFamily="18" charset="0"/>
              </a:rPr>
              <a:t>(RR 2-98/6-2001)   - - - - - - - - </a:t>
            </a:r>
            <a:r>
              <a:rPr lang="en-US" sz="2800" dirty="0">
                <a:solidFill>
                  <a:schemeClr val="tx2"/>
                </a:solidFill>
                <a:latin typeface="Times New Roman" pitchFamily="18" charset="0"/>
                <a:cs typeface="Times New Roman" pitchFamily="18" charset="0"/>
              </a:rPr>
              <a:t> </a:t>
            </a:r>
            <a:r>
              <a:rPr lang="en-US" sz="2800" b="1" i="1" dirty="0">
                <a:solidFill>
                  <a:schemeClr val="tx2"/>
                </a:solidFill>
                <a:latin typeface="Times New Roman" pitchFamily="18" charset="0"/>
                <a:cs typeface="Times New Roman" pitchFamily="18" charset="0"/>
              </a:rPr>
              <a:t>15%</a:t>
            </a:r>
          </a:p>
          <a:p>
            <a:pPr>
              <a:spcBef>
                <a:spcPct val="50000"/>
              </a:spcBef>
              <a:defRPr/>
            </a:pPr>
            <a:r>
              <a:rPr lang="en-US" sz="2800" dirty="0">
                <a:solidFill>
                  <a:schemeClr val="tx2"/>
                </a:solidFill>
                <a:latin typeface="Times New Roman" pitchFamily="18" charset="0"/>
                <a:cs typeface="Times New Roman" pitchFamily="18" charset="0"/>
              </a:rPr>
              <a:t>G. </a:t>
            </a:r>
            <a:r>
              <a:rPr lang="en-US" sz="2800" b="1" dirty="0">
                <a:solidFill>
                  <a:schemeClr val="tx2"/>
                </a:solidFill>
                <a:latin typeface="Times New Roman" pitchFamily="18" charset="0"/>
                <a:cs typeface="Times New Roman" pitchFamily="18" charset="0"/>
              </a:rPr>
              <a:t>Income payments to certain brokers and agents</a:t>
            </a:r>
            <a:r>
              <a:rPr lang="en-US" sz="2800" dirty="0">
                <a:solidFill>
                  <a:schemeClr val="tx2"/>
                </a:solidFill>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(Customs, insurance, stock, real state, immigration and 	commercial brokers and fees of agents of professional 	entertainers </a:t>
            </a:r>
            <a:r>
              <a:rPr lang="en-US" sz="2000" dirty="0">
                <a:solidFill>
                  <a:schemeClr val="tx2"/>
                </a:solidFill>
                <a:latin typeface="Times New Roman" pitchFamily="18" charset="0"/>
                <a:cs typeface="Times New Roman" pitchFamily="18" charset="0"/>
              </a:rPr>
              <a:t>(RR 2-98/6-2001/14-2002/17-2003) - - - - - - - -</a:t>
            </a:r>
            <a:r>
              <a:rPr lang="en-US" sz="2800" b="1" i="1" dirty="0">
                <a:solidFill>
                  <a:schemeClr val="tx2"/>
                </a:solidFill>
                <a:latin typeface="Times New Roman" pitchFamily="18" charset="0"/>
                <a:cs typeface="Times New Roman" pitchFamily="18" charset="0"/>
              </a:rPr>
              <a:t>10%</a:t>
            </a:r>
          </a:p>
          <a:p>
            <a:pPr marL="514350" indent="-514350">
              <a:spcBef>
                <a:spcPct val="50000"/>
              </a:spcBef>
              <a:buFontTx/>
              <a:buAutoNum type="alphaUcPeriod" startAt="8"/>
              <a:defRPr/>
            </a:pPr>
            <a:r>
              <a:rPr lang="en-US" sz="2800" dirty="0">
                <a:solidFill>
                  <a:schemeClr val="tx2"/>
                </a:solidFill>
                <a:latin typeface="Times New Roman" pitchFamily="18" charset="0"/>
                <a:cs typeface="Times New Roman" pitchFamily="18" charset="0"/>
              </a:rPr>
              <a:t>Income payments to partners of General Professional Partnership (GPP ) </a:t>
            </a:r>
            <a:r>
              <a:rPr lang="en-US" sz="2000" dirty="0">
                <a:solidFill>
                  <a:schemeClr val="tx2"/>
                </a:solidFill>
                <a:latin typeface="Times New Roman" pitchFamily="18" charset="0"/>
                <a:cs typeface="Times New Roman" pitchFamily="18" charset="0"/>
              </a:rPr>
              <a:t>(RR 2-98/6-2001/30-2003)</a:t>
            </a:r>
          </a:p>
          <a:p>
            <a:pPr marL="514350" indent="-514350">
              <a:spcBef>
                <a:spcPct val="50000"/>
              </a:spcBef>
              <a:defRPr/>
            </a:pPr>
            <a:r>
              <a:rPr lang="en-US" sz="2000" dirty="0">
                <a:solidFill>
                  <a:schemeClr val="tx2"/>
                </a:solidFill>
                <a:latin typeface="Times New Roman" pitchFamily="18" charset="0"/>
                <a:cs typeface="Times New Roman" pitchFamily="18" charset="0"/>
              </a:rPr>
              <a:t>         </a:t>
            </a:r>
            <a:r>
              <a:rPr lang="en-US" sz="2800" dirty="0">
                <a:solidFill>
                  <a:schemeClr val="tx2"/>
                </a:solidFill>
                <a:latin typeface="Times New Roman" pitchFamily="18" charset="0"/>
                <a:cs typeface="Times New Roman" pitchFamily="18" charset="0"/>
              </a:rPr>
              <a:t>– </a:t>
            </a:r>
            <a:r>
              <a:rPr lang="en-US" sz="2800" b="1" i="1" dirty="0">
                <a:solidFill>
                  <a:schemeClr val="tx2"/>
                </a:solidFill>
                <a:latin typeface="Times New Roman" pitchFamily="18" charset="0"/>
                <a:cs typeface="Times New Roman" pitchFamily="18" charset="0"/>
              </a:rPr>
              <a:t>15% or 10%</a:t>
            </a:r>
          </a:p>
          <a:p>
            <a:pPr marL="514350" indent="-514350">
              <a:spcBef>
                <a:spcPct val="50000"/>
              </a:spcBef>
              <a:defRPr/>
            </a:pPr>
            <a:endParaRPr lang="en-US" sz="2800" dirty="0">
              <a:solidFill>
                <a:schemeClr val="tx2"/>
              </a:solidFill>
              <a:latin typeface="Times New Roman" pitchFamily="18" charset="0"/>
              <a:cs typeface="Times New Roman" pitchFamily="18" charset="0"/>
            </a:endParaRPr>
          </a:p>
          <a:p>
            <a:pPr>
              <a:spcBef>
                <a:spcPct val="50000"/>
              </a:spcBef>
              <a:defRPr/>
            </a:pPr>
            <a:endParaRPr lang="en-US" sz="2800" dirty="0">
              <a:solidFill>
                <a:schemeClr val="tx2"/>
              </a:solidFill>
              <a:latin typeface="Tahoma" pitchFamily="34" charset="0"/>
            </a:endParaRPr>
          </a:p>
          <a:p>
            <a:pPr>
              <a:spcBef>
                <a:spcPct val="50000"/>
              </a:spcBef>
              <a:defRPr/>
            </a:pPr>
            <a:endParaRPr lang="en-US" sz="2800" dirty="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0"/>
            <a:ext cx="8458200" cy="4032250"/>
          </a:xfrm>
          <a:prstGeom prst="rect">
            <a:avLst/>
          </a:prstGeom>
          <a:noFill/>
          <a:ln w="9525">
            <a:noFill/>
            <a:miter lim="800000"/>
            <a:headEnd/>
            <a:tailEnd/>
          </a:ln>
        </p:spPr>
        <p:txBody>
          <a:bodyPr>
            <a:spAutoFit/>
          </a:bodyPr>
          <a:lstStyle/>
          <a:p>
            <a:pPr algn="ctr" eaLnBrk="0" hangingPunct="0">
              <a:defRPr/>
            </a:pPr>
            <a:r>
              <a:rPr lang="en-US" sz="3200" b="1" dirty="0">
                <a:solidFill>
                  <a:schemeClr val="tx2"/>
                </a:solidFill>
                <a:latin typeface="Times New Roman" pitchFamily="18" charset="0"/>
              </a:rPr>
              <a:t>INCOME PAYMENT – EWT</a:t>
            </a:r>
          </a:p>
          <a:p>
            <a:pPr marL="571500" indent="-571500" eaLnBrk="0" hangingPunct="0">
              <a:buFontTx/>
              <a:buAutoNum type="romanUcPeriod"/>
              <a:defRPr/>
            </a:pPr>
            <a:r>
              <a:rPr lang="en-US" sz="3200" b="1" dirty="0">
                <a:solidFill>
                  <a:schemeClr val="tx2"/>
                </a:solidFill>
                <a:latin typeface="Times New Roman" pitchFamily="18" charset="0"/>
                <a:cs typeface="Times New Roman" pitchFamily="18" charset="0"/>
              </a:rPr>
              <a:t>Professional fees</a:t>
            </a:r>
            <a:r>
              <a:rPr lang="en-US" sz="3200" dirty="0">
                <a:solidFill>
                  <a:schemeClr val="tx2"/>
                </a:solidFill>
                <a:latin typeface="Times New Roman" pitchFamily="18" charset="0"/>
                <a:cs typeface="Times New Roman" pitchFamily="18" charset="0"/>
              </a:rPr>
              <a:t> paid to medical practitioners</a:t>
            </a:r>
          </a:p>
          <a:p>
            <a:pPr marL="571500" indent="-571500" eaLnBrk="0" hangingPunct="0">
              <a:defRPr/>
            </a:pPr>
            <a:r>
              <a:rPr lang="en-US" sz="3200" dirty="0">
                <a:solidFill>
                  <a:schemeClr val="tx2"/>
                </a:solidFill>
                <a:latin typeface="Times New Roman" pitchFamily="18" charset="0"/>
                <a:cs typeface="Times New Roman" pitchFamily="18" charset="0"/>
              </a:rPr>
              <a:t>      by patients admitted and confined to hospitals or clinics </a:t>
            </a:r>
            <a:r>
              <a:rPr lang="en-US" sz="2000" dirty="0">
                <a:solidFill>
                  <a:schemeClr val="tx2"/>
                </a:solidFill>
                <a:latin typeface="Times New Roman" pitchFamily="18" charset="0"/>
                <a:cs typeface="Times New Roman" pitchFamily="18" charset="0"/>
              </a:rPr>
              <a:t>(RR 2-98/12-98/3-99/14-2002/17-2003/30-2003) </a:t>
            </a:r>
            <a:r>
              <a:rPr lang="en-US" sz="3200" dirty="0">
                <a:solidFill>
                  <a:schemeClr val="tx2"/>
                </a:solidFill>
                <a:latin typeface="Times New Roman" pitchFamily="18" charset="0"/>
                <a:cs typeface="Times New Roman" pitchFamily="18" charset="0"/>
              </a:rPr>
              <a:t>– </a:t>
            </a:r>
            <a:r>
              <a:rPr lang="en-US" sz="3200" b="1" i="1" dirty="0">
                <a:solidFill>
                  <a:schemeClr val="tx2"/>
                </a:solidFill>
                <a:latin typeface="Times New Roman" pitchFamily="18" charset="0"/>
                <a:cs typeface="Times New Roman" pitchFamily="18" charset="0"/>
              </a:rPr>
              <a:t>15% or 10%</a:t>
            </a:r>
            <a:endParaRPr lang="en-US" sz="3200" dirty="0">
              <a:solidFill>
                <a:schemeClr val="tx2"/>
              </a:solidFill>
              <a:latin typeface="Times New Roman" pitchFamily="18" charset="0"/>
            </a:endParaRPr>
          </a:p>
          <a:p>
            <a:pPr algn="just" eaLnBrk="0" hangingPunct="0">
              <a:defRPr/>
            </a:pPr>
            <a:endParaRPr lang="en-US" sz="3200" dirty="0">
              <a:solidFill>
                <a:schemeClr val="tx2"/>
              </a:solidFill>
              <a:latin typeface="Times New Roman" pitchFamily="18" charset="0"/>
            </a:endParaRPr>
          </a:p>
          <a:p>
            <a:pPr algn="just" eaLnBrk="0" hangingPunct="0">
              <a:defRPr/>
            </a:pPr>
            <a:endParaRPr lang="en-US" sz="3200" dirty="0">
              <a:solidFill>
                <a:schemeClr val="tx2"/>
              </a:solidFill>
              <a:latin typeface="Times New Roman" pitchFamily="18" charset="0"/>
            </a:endParaRPr>
          </a:p>
          <a:p>
            <a:pPr algn="just" eaLnBrk="0" hangingPunct="0">
              <a:defRPr/>
            </a:pPr>
            <a:endParaRPr lang="en-US" sz="3200" dirty="0">
              <a:solidFill>
                <a:schemeClr val="tx2"/>
              </a:solidFill>
              <a:latin typeface="Lucida Handwriting" pitchFamily="66" charset="0"/>
            </a:endParaRPr>
          </a:p>
        </p:txBody>
      </p:sp>
      <p:sp>
        <p:nvSpPr>
          <p:cNvPr id="3" name="Rectangle 2"/>
          <p:cNvSpPr/>
          <p:nvPr/>
        </p:nvSpPr>
        <p:spPr>
          <a:xfrm>
            <a:off x="457200" y="2362200"/>
            <a:ext cx="8534400" cy="5091113"/>
          </a:xfrm>
          <a:prstGeom prst="rect">
            <a:avLst/>
          </a:prstGeom>
        </p:spPr>
        <p:txBody>
          <a:bodyPr>
            <a:spAutoFit/>
          </a:bodyPr>
          <a:lstStyle/>
          <a:p>
            <a:pPr marL="514350" indent="-514350">
              <a:spcBef>
                <a:spcPct val="50000"/>
              </a:spcBef>
              <a:buFontTx/>
              <a:buAutoNum type="alphaUcPeriod" startAt="10"/>
              <a:defRPr/>
            </a:pPr>
            <a:r>
              <a:rPr lang="en-US" sz="2800" dirty="0">
                <a:solidFill>
                  <a:schemeClr val="tx2"/>
                </a:solidFill>
                <a:latin typeface="Times New Roman" pitchFamily="18" charset="0"/>
                <a:cs typeface="Times New Roman" pitchFamily="18" charset="0"/>
              </a:rPr>
              <a:t>Payment for the </a:t>
            </a:r>
            <a:r>
              <a:rPr lang="en-US" sz="2800" b="1" dirty="0">
                <a:solidFill>
                  <a:schemeClr val="tx2"/>
                </a:solidFill>
                <a:latin typeface="Times New Roman" pitchFamily="18" charset="0"/>
                <a:cs typeface="Times New Roman" pitchFamily="18" charset="0"/>
              </a:rPr>
              <a:t>sale, exchange or transfer of real property</a:t>
            </a:r>
            <a:r>
              <a:rPr lang="en-US" sz="2800" dirty="0">
                <a:solidFill>
                  <a:schemeClr val="tx2"/>
                </a:solidFill>
                <a:latin typeface="Times New Roman" pitchFamily="18" charset="0"/>
                <a:cs typeface="Times New Roman" pitchFamily="18" charset="0"/>
              </a:rPr>
              <a:t> classified as ordinary asset if seller is </a:t>
            </a:r>
            <a:r>
              <a:rPr lang="en-US" sz="2800" b="1" i="1" dirty="0">
                <a:solidFill>
                  <a:schemeClr val="tx2"/>
                </a:solidFill>
                <a:latin typeface="Times New Roman" pitchFamily="18" charset="0"/>
                <a:cs typeface="Times New Roman" pitchFamily="18" charset="0"/>
              </a:rPr>
              <a:t>habitually engaged</a:t>
            </a:r>
            <a:r>
              <a:rPr lang="en-US" sz="2800" dirty="0">
                <a:solidFill>
                  <a:schemeClr val="tx2"/>
                </a:solidFill>
                <a:latin typeface="Times New Roman" pitchFamily="18" charset="0"/>
                <a:cs typeface="Times New Roman" pitchFamily="18" charset="0"/>
              </a:rPr>
              <a:t> in the real estate business </a:t>
            </a:r>
            <a:r>
              <a:rPr lang="en-US" sz="2000" dirty="0">
                <a:solidFill>
                  <a:schemeClr val="tx2"/>
                </a:solidFill>
                <a:latin typeface="Times New Roman" pitchFamily="18" charset="0"/>
                <a:cs typeface="Times New Roman" pitchFamily="18" charset="0"/>
              </a:rPr>
              <a:t>(RR 2-98/6-2001/17-2003)</a:t>
            </a:r>
            <a:endParaRPr lang="en-US" sz="2800" dirty="0">
              <a:solidFill>
                <a:schemeClr val="tx2"/>
              </a:solidFill>
              <a:latin typeface="Times New Roman" pitchFamily="18" charset="0"/>
              <a:cs typeface="Times New Roman" pitchFamily="18" charset="0"/>
            </a:endParaRPr>
          </a:p>
          <a:p>
            <a:pPr lvl="1" eaLnBrk="0" hangingPunct="0">
              <a:spcBef>
                <a:spcPct val="50000"/>
              </a:spcBef>
              <a:defRPr/>
            </a:pPr>
            <a:r>
              <a:rPr lang="en-US" sz="2400" dirty="0">
                <a:solidFill>
                  <a:schemeClr val="tx2"/>
                </a:solidFill>
                <a:latin typeface="Times New Roman" pitchFamily="18" charset="0"/>
                <a:cs typeface="Times New Roman" pitchFamily="18" charset="0"/>
              </a:rPr>
              <a:t>   -  Exempt transaction		     		 -   </a:t>
            </a:r>
            <a:r>
              <a:rPr lang="en-US" sz="2400" b="1" i="1" dirty="0">
                <a:solidFill>
                  <a:schemeClr val="tx2"/>
                </a:solidFill>
                <a:latin typeface="Times New Roman" pitchFamily="18" charset="0"/>
                <a:cs typeface="Times New Roman" pitchFamily="18" charset="0"/>
              </a:rPr>
              <a:t>0%</a:t>
            </a:r>
          </a:p>
          <a:p>
            <a:pPr lvl="1" eaLnBrk="0" hangingPunct="0">
              <a:spcBef>
                <a:spcPct val="50000"/>
              </a:spcBef>
              <a:defRPr/>
            </a:pPr>
            <a:r>
              <a:rPr lang="en-US" sz="2400" dirty="0">
                <a:solidFill>
                  <a:schemeClr val="tx2"/>
                </a:solidFill>
                <a:latin typeface="Times New Roman" pitchFamily="18" charset="0"/>
                <a:cs typeface="Times New Roman" pitchFamily="18" charset="0"/>
              </a:rPr>
              <a:t>   -  Selling price is </a:t>
            </a:r>
            <a:r>
              <a:rPr lang="en-US" sz="2400" b="1" dirty="0">
                <a:solidFill>
                  <a:schemeClr val="tx2"/>
                </a:solidFill>
                <a:latin typeface="Times New Roman" pitchFamily="18" charset="0"/>
                <a:cs typeface="Times New Roman" pitchFamily="18" charset="0"/>
              </a:rPr>
              <a:t>n</a:t>
            </a:r>
            <a:r>
              <a:rPr lang="en-US" sz="2400" b="1" dirty="0">
                <a:solidFill>
                  <a:schemeClr val="tx2"/>
                </a:solidFill>
                <a:latin typeface="Times New Roman" pitchFamily="18" charset="0"/>
              </a:rPr>
              <a:t>ot over</a:t>
            </a:r>
            <a:r>
              <a:rPr lang="en-US" sz="2400" dirty="0">
                <a:solidFill>
                  <a:schemeClr val="tx2"/>
                </a:solidFill>
                <a:latin typeface="Times New Roman" pitchFamily="18" charset="0"/>
              </a:rPr>
              <a:t> P500,000                  -  </a:t>
            </a:r>
            <a:r>
              <a:rPr lang="en-US" sz="2400" b="1" i="1" dirty="0">
                <a:solidFill>
                  <a:schemeClr val="tx2"/>
                </a:solidFill>
                <a:latin typeface="Times New Roman" pitchFamily="18" charset="0"/>
              </a:rPr>
              <a:t>1.5%</a:t>
            </a:r>
            <a:r>
              <a:rPr lang="en-US" sz="2400" dirty="0">
                <a:solidFill>
                  <a:schemeClr val="tx2"/>
                </a:solidFill>
                <a:latin typeface="Times New Roman" pitchFamily="18" charset="0"/>
              </a:rPr>
              <a:t>     </a:t>
            </a:r>
          </a:p>
          <a:p>
            <a:pPr lvl="1" eaLnBrk="0" hangingPunct="0">
              <a:spcBef>
                <a:spcPct val="50000"/>
              </a:spcBef>
              <a:defRPr/>
            </a:pPr>
            <a:r>
              <a:rPr lang="en-US" sz="2400" dirty="0">
                <a:solidFill>
                  <a:schemeClr val="tx2"/>
                </a:solidFill>
                <a:latin typeface="Times New Roman" pitchFamily="18" charset="0"/>
              </a:rPr>
              <a:t>   -  SP is over P500,000 but not over P2M            -  </a:t>
            </a:r>
            <a:r>
              <a:rPr lang="en-US" sz="2400" b="1" i="1" dirty="0">
                <a:solidFill>
                  <a:schemeClr val="tx2"/>
                </a:solidFill>
                <a:latin typeface="Times New Roman" pitchFamily="18" charset="0"/>
              </a:rPr>
              <a:t> 3%</a:t>
            </a:r>
          </a:p>
          <a:p>
            <a:pPr lvl="2" eaLnBrk="0" hangingPunct="0">
              <a:lnSpc>
                <a:spcPct val="80000"/>
              </a:lnSpc>
              <a:defRPr/>
            </a:pPr>
            <a:endParaRPr lang="en-US" sz="2400" b="1" i="1" dirty="0">
              <a:solidFill>
                <a:schemeClr val="tx2"/>
              </a:solidFill>
              <a:latin typeface="Times New Roman" pitchFamily="18" charset="0"/>
            </a:endParaRPr>
          </a:p>
          <a:p>
            <a:pPr marL="685800" lvl="2" eaLnBrk="0" hangingPunct="0">
              <a:lnSpc>
                <a:spcPct val="80000"/>
              </a:lnSpc>
              <a:defRPr/>
            </a:pPr>
            <a:r>
              <a:rPr lang="en-US" sz="2400" dirty="0">
                <a:solidFill>
                  <a:schemeClr val="tx2"/>
                </a:solidFill>
                <a:latin typeface="Times New Roman" pitchFamily="18" charset="0"/>
              </a:rPr>
              <a:t>-  Selling price is over P2 M	                          -  </a:t>
            </a:r>
            <a:r>
              <a:rPr lang="en-US" sz="2400" b="1" i="1" dirty="0">
                <a:solidFill>
                  <a:schemeClr val="tx2"/>
                </a:solidFill>
                <a:latin typeface="Times New Roman" pitchFamily="18" charset="0"/>
              </a:rPr>
              <a:t>5%</a:t>
            </a:r>
          </a:p>
          <a:p>
            <a:pPr lvl="2" eaLnBrk="0" hangingPunct="0">
              <a:lnSpc>
                <a:spcPct val="80000"/>
              </a:lnSpc>
              <a:defRPr/>
            </a:pPr>
            <a:endParaRPr lang="en-US" sz="2400" dirty="0">
              <a:solidFill>
                <a:schemeClr val="tx2"/>
              </a:solidFill>
              <a:latin typeface="Times New Roman" pitchFamily="18" charset="0"/>
            </a:endParaRPr>
          </a:p>
          <a:p>
            <a:pPr marL="685800" lvl="2" eaLnBrk="0" hangingPunct="0">
              <a:lnSpc>
                <a:spcPct val="80000"/>
              </a:lnSpc>
              <a:defRPr/>
            </a:pPr>
            <a:r>
              <a:rPr lang="en-US" sz="2400" dirty="0">
                <a:solidFill>
                  <a:schemeClr val="tx2"/>
                </a:solidFill>
                <a:latin typeface="Times New Roman" pitchFamily="18" charset="0"/>
              </a:rPr>
              <a:t>-  Seller is </a:t>
            </a:r>
            <a:r>
              <a:rPr lang="en-US" sz="2400" b="1" i="1" dirty="0">
                <a:solidFill>
                  <a:schemeClr val="tx2"/>
                </a:solidFill>
                <a:latin typeface="Times New Roman" pitchFamily="18" charset="0"/>
              </a:rPr>
              <a:t>not habitually engaged  in REB</a:t>
            </a:r>
            <a:r>
              <a:rPr lang="en-US" sz="2400" dirty="0">
                <a:solidFill>
                  <a:schemeClr val="tx2"/>
                </a:solidFill>
                <a:latin typeface="Times New Roman" pitchFamily="18" charset="0"/>
              </a:rPr>
              <a:t>	</a:t>
            </a:r>
            <a:r>
              <a:rPr lang="en-US" sz="2400" dirty="0" smtClean="0">
                <a:solidFill>
                  <a:schemeClr val="tx2"/>
                </a:solidFill>
                <a:latin typeface="Times New Roman" pitchFamily="18" charset="0"/>
              </a:rPr>
              <a:t> </a:t>
            </a:r>
            <a:r>
              <a:rPr lang="en-US" sz="2400" dirty="0">
                <a:solidFill>
                  <a:schemeClr val="tx2"/>
                </a:solidFill>
                <a:latin typeface="Times New Roman" pitchFamily="18" charset="0"/>
              </a:rPr>
              <a:t>-   </a:t>
            </a:r>
            <a:r>
              <a:rPr lang="en-US" sz="2400" b="1" i="1" dirty="0">
                <a:solidFill>
                  <a:schemeClr val="tx2"/>
                </a:solidFill>
                <a:latin typeface="Times New Roman" pitchFamily="18" charset="0"/>
              </a:rPr>
              <a:t>6%</a:t>
            </a:r>
          </a:p>
          <a:p>
            <a:pPr marL="514350" indent="-514350">
              <a:spcBef>
                <a:spcPct val="50000"/>
              </a:spcBef>
              <a:defRPr/>
            </a:pPr>
            <a:endParaRPr lang="en-US"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0" y="55563"/>
            <a:ext cx="8153400" cy="7110412"/>
          </a:xfrm>
          <a:prstGeom prst="rect">
            <a:avLst/>
          </a:prstGeom>
          <a:noFill/>
          <a:ln w="9525">
            <a:noFill/>
            <a:miter lim="800000"/>
            <a:headEnd/>
            <a:tailEnd/>
          </a:ln>
          <a:effectLst/>
        </p:spPr>
        <p:txBody>
          <a:bodyPr>
            <a:spAutoFit/>
          </a:bodyPr>
          <a:lstStyle/>
          <a:p>
            <a:pPr>
              <a:defRPr/>
            </a:pPr>
            <a:r>
              <a:rPr lang="en-US" sz="3200" b="1" dirty="0">
                <a:solidFill>
                  <a:schemeClr val="tx2"/>
                </a:solidFill>
                <a:latin typeface="Times New Roman" pitchFamily="18" charset="0"/>
              </a:rPr>
              <a:t>	    INCOME PAYMENT</a:t>
            </a:r>
          </a:p>
          <a:p>
            <a:pPr>
              <a:defRPr/>
            </a:pPr>
            <a:endParaRPr lang="en-US" sz="3200" b="1" dirty="0">
              <a:solidFill>
                <a:schemeClr val="tx2"/>
              </a:solidFill>
              <a:latin typeface="Times New Roman" pitchFamily="18" charset="0"/>
            </a:endParaRPr>
          </a:p>
          <a:p>
            <a:pPr marL="571500" indent="-571500">
              <a:buFontTx/>
              <a:buAutoNum type="alphaUcPeriod" startAt="11"/>
              <a:defRPr/>
            </a:pPr>
            <a:r>
              <a:rPr lang="en-US" sz="2800" dirty="0">
                <a:solidFill>
                  <a:schemeClr val="tx2"/>
                </a:solidFill>
                <a:latin typeface="Times New Roman" pitchFamily="18" charset="0"/>
              </a:rPr>
              <a:t>Additional income payments to government personnel from importers, shipping, airline companies or their agents</a:t>
            </a:r>
            <a:r>
              <a:rPr lang="en-US" sz="2800" i="1" dirty="0">
                <a:solidFill>
                  <a:schemeClr val="tx2"/>
                </a:solidFill>
                <a:latin typeface="Times New Roman" pitchFamily="18" charset="0"/>
              </a:rPr>
              <a:t>  </a:t>
            </a:r>
            <a:r>
              <a:rPr lang="en-US" sz="2000" dirty="0">
                <a:solidFill>
                  <a:schemeClr val="tx2"/>
                </a:solidFill>
                <a:latin typeface="Times New Roman" pitchFamily="18" charset="0"/>
              </a:rPr>
              <a:t>(RR 2-98/6-2001)  </a:t>
            </a:r>
            <a:r>
              <a:rPr lang="en-US" sz="2800" i="1" dirty="0">
                <a:solidFill>
                  <a:schemeClr val="tx2"/>
                </a:solidFill>
                <a:latin typeface="Times New Roman" pitchFamily="18" charset="0"/>
              </a:rPr>
              <a:t>–</a:t>
            </a:r>
            <a:r>
              <a:rPr lang="en-US" sz="2800" b="1" i="1" dirty="0">
                <a:solidFill>
                  <a:schemeClr val="tx2"/>
                </a:solidFill>
                <a:latin typeface="Times New Roman" pitchFamily="18" charset="0"/>
              </a:rPr>
              <a:t> 15%</a:t>
            </a:r>
          </a:p>
          <a:p>
            <a:pPr marL="571500" indent="-571500">
              <a:buFontTx/>
              <a:buAutoNum type="alphaUcPeriod" startAt="11"/>
              <a:defRPr/>
            </a:pPr>
            <a:endParaRPr lang="en-US" sz="2800" b="1" dirty="0">
              <a:solidFill>
                <a:schemeClr val="tx2"/>
              </a:solidFill>
              <a:latin typeface="Times New Roman" pitchFamily="18" charset="0"/>
            </a:endParaRPr>
          </a:p>
          <a:p>
            <a:pPr marL="571500" indent="-571500">
              <a:buFontTx/>
              <a:buAutoNum type="alphaUcPeriod" startAt="12"/>
              <a:defRPr/>
            </a:pPr>
            <a:r>
              <a:rPr lang="en-US" sz="2800" dirty="0">
                <a:solidFill>
                  <a:schemeClr val="tx2"/>
                </a:solidFill>
                <a:latin typeface="Times New Roman" pitchFamily="18" charset="0"/>
              </a:rPr>
              <a:t>Certain payments made by credit card companies –</a:t>
            </a:r>
            <a:r>
              <a:rPr lang="en-US" sz="2800" b="1" dirty="0">
                <a:solidFill>
                  <a:schemeClr val="tx2"/>
                </a:solidFill>
                <a:latin typeface="Times New Roman" pitchFamily="18" charset="0"/>
              </a:rPr>
              <a:t> </a:t>
            </a:r>
            <a:r>
              <a:rPr lang="en-US" sz="2000" dirty="0">
                <a:solidFill>
                  <a:schemeClr val="tx2"/>
                </a:solidFill>
                <a:latin typeface="Times New Roman" pitchFamily="18" charset="0"/>
              </a:rPr>
              <a:t>(RR 2-98/6-2001) </a:t>
            </a:r>
            <a:r>
              <a:rPr lang="en-US" sz="2800" b="1" i="1" dirty="0">
                <a:solidFill>
                  <a:schemeClr val="tx2"/>
                </a:solidFill>
                <a:latin typeface="Times New Roman" pitchFamily="18" charset="0"/>
              </a:rPr>
              <a:t>1% of ½</a:t>
            </a:r>
            <a:r>
              <a:rPr lang="en-US" sz="2800" b="1" dirty="0">
                <a:solidFill>
                  <a:schemeClr val="tx2"/>
                </a:solidFill>
                <a:latin typeface="Times New Roman" pitchFamily="18" charset="0"/>
              </a:rPr>
              <a:t> of gross payment</a:t>
            </a:r>
          </a:p>
          <a:p>
            <a:pPr marL="571500" indent="-571500">
              <a:buFontTx/>
              <a:buAutoNum type="alphaUcPeriod" startAt="12"/>
              <a:defRPr/>
            </a:pPr>
            <a:endParaRPr lang="en-US" sz="2800" b="1" dirty="0">
              <a:solidFill>
                <a:schemeClr val="tx2"/>
              </a:solidFill>
              <a:latin typeface="Times New Roman" pitchFamily="18" charset="0"/>
            </a:endParaRPr>
          </a:p>
          <a:p>
            <a:pPr marL="571500" indent="-571500">
              <a:buFontTx/>
              <a:buAutoNum type="alphaUcPeriod" startAt="12"/>
              <a:defRPr/>
            </a:pPr>
            <a:r>
              <a:rPr lang="en-US" sz="2800" dirty="0">
                <a:solidFill>
                  <a:schemeClr val="tx2"/>
                </a:solidFill>
                <a:latin typeface="Times New Roman" pitchFamily="18" charset="0"/>
              </a:rPr>
              <a:t>Income payments made by the top 20,000 private corporations </a:t>
            </a:r>
            <a:r>
              <a:rPr lang="en-US" sz="2000" dirty="0">
                <a:solidFill>
                  <a:schemeClr val="tx2"/>
                </a:solidFill>
                <a:latin typeface="Times New Roman" pitchFamily="18" charset="0"/>
              </a:rPr>
              <a:t>(RRs 12-94,17-2003, 30-2003, 14-2008) .  With conditions on agricultural products per Section 2, RR 6-2009)</a:t>
            </a:r>
            <a:endParaRPr lang="en-US" sz="2800" dirty="0">
              <a:solidFill>
                <a:schemeClr val="tx2"/>
              </a:solidFill>
              <a:latin typeface="Times New Roman" pitchFamily="18" charset="0"/>
            </a:endParaRPr>
          </a:p>
          <a:p>
            <a:pPr marL="571500" indent="-571500">
              <a:defRPr/>
            </a:pPr>
            <a:r>
              <a:rPr lang="en-US" sz="2800" b="1" dirty="0">
                <a:solidFill>
                  <a:schemeClr val="tx2"/>
                </a:solidFill>
                <a:latin typeface="Times New Roman" pitchFamily="18" charset="0"/>
              </a:rPr>
              <a:t>              </a:t>
            </a:r>
            <a:r>
              <a:rPr lang="en-US" sz="2800" dirty="0">
                <a:solidFill>
                  <a:schemeClr val="tx2"/>
                </a:solidFill>
                <a:latin typeface="Times New Roman" pitchFamily="18" charset="0"/>
              </a:rPr>
              <a:t>Goods	</a:t>
            </a:r>
            <a:r>
              <a:rPr lang="en-US" sz="2800" b="1" dirty="0">
                <a:solidFill>
                  <a:schemeClr val="tx2"/>
                </a:solidFill>
                <a:latin typeface="Times New Roman" pitchFamily="18" charset="0"/>
              </a:rPr>
              <a:t>-	</a:t>
            </a:r>
            <a:r>
              <a:rPr lang="en-US" sz="2800" b="1" i="1" dirty="0">
                <a:solidFill>
                  <a:schemeClr val="tx2"/>
                </a:solidFill>
                <a:latin typeface="Times New Roman" pitchFamily="18" charset="0"/>
              </a:rPr>
              <a:t>1%</a:t>
            </a:r>
          </a:p>
          <a:p>
            <a:pPr marL="571500" indent="-571500">
              <a:defRPr/>
            </a:pPr>
            <a:r>
              <a:rPr lang="en-US" sz="2800" b="1" i="1" dirty="0">
                <a:solidFill>
                  <a:schemeClr val="tx2"/>
                </a:solidFill>
                <a:latin typeface="Times New Roman" pitchFamily="18" charset="0"/>
              </a:rPr>
              <a:t>		   </a:t>
            </a:r>
            <a:r>
              <a:rPr lang="en-US" sz="2800" i="1" dirty="0">
                <a:solidFill>
                  <a:schemeClr val="tx2"/>
                </a:solidFill>
                <a:latin typeface="Times New Roman" pitchFamily="18" charset="0"/>
              </a:rPr>
              <a:t> </a:t>
            </a:r>
            <a:r>
              <a:rPr lang="en-US" sz="2800" dirty="0">
                <a:solidFill>
                  <a:schemeClr val="tx2"/>
                </a:solidFill>
                <a:latin typeface="Times New Roman" pitchFamily="18" charset="0"/>
              </a:rPr>
              <a:t>Services</a:t>
            </a:r>
            <a:r>
              <a:rPr lang="en-US" sz="2800" b="1" dirty="0">
                <a:solidFill>
                  <a:schemeClr val="tx2"/>
                </a:solidFill>
                <a:latin typeface="Times New Roman" pitchFamily="18" charset="0"/>
              </a:rPr>
              <a:t>	-         </a:t>
            </a:r>
            <a:r>
              <a:rPr lang="en-US" sz="2800" b="1" i="1" dirty="0">
                <a:solidFill>
                  <a:schemeClr val="tx2"/>
                </a:solidFill>
                <a:latin typeface="Times New Roman" pitchFamily="18" charset="0"/>
              </a:rPr>
              <a:t>2%</a:t>
            </a:r>
            <a:r>
              <a:rPr lang="en-US" sz="2800" b="1" dirty="0">
                <a:solidFill>
                  <a:schemeClr val="tx2"/>
                </a:solidFill>
                <a:latin typeface="Times New Roman" pitchFamily="18" charset="0"/>
              </a:rPr>
              <a:t>			</a:t>
            </a:r>
          </a:p>
          <a:p>
            <a:pPr>
              <a:defRPr/>
            </a:pPr>
            <a:endParaRPr lang="en-US" sz="3200" b="1" dirty="0">
              <a:solidFill>
                <a:schemeClr val="tx2"/>
              </a:solidFill>
              <a:latin typeface="Times New Roman" pitchFamily="18" charset="0"/>
            </a:endParaRPr>
          </a:p>
          <a:p>
            <a:pPr>
              <a:defRPr/>
            </a:pPr>
            <a:endParaRPr lang="en-US" sz="3200" b="1"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304800"/>
            <a:ext cx="4645025" cy="584200"/>
          </a:xfrm>
          <a:prstGeom prst="rect">
            <a:avLst/>
          </a:prstGeom>
          <a:noFill/>
          <a:ln w="9525">
            <a:noFill/>
            <a:miter lim="800000"/>
            <a:headEnd/>
            <a:tailEnd/>
          </a:ln>
        </p:spPr>
        <p:txBody>
          <a:bodyPr wrap="none">
            <a:spAutoFit/>
          </a:bodyPr>
          <a:lstStyle/>
          <a:p>
            <a:pPr algn="ctr" eaLnBrk="0" hangingPunct="0"/>
            <a:r>
              <a:rPr lang="en-US" sz="3200" b="1">
                <a:solidFill>
                  <a:schemeClr val="tx2"/>
                </a:solidFill>
                <a:latin typeface="Times New Roman" charset="0"/>
              </a:rPr>
              <a:t>      INCOME PAYMENT</a:t>
            </a:r>
            <a:endParaRPr lang="en-US" sz="3200" b="1">
              <a:solidFill>
                <a:schemeClr val="tx2"/>
              </a:solidFill>
              <a:latin typeface="Lucida Handwriting" pitchFamily="66" charset="0"/>
            </a:endParaRPr>
          </a:p>
        </p:txBody>
      </p:sp>
      <p:sp>
        <p:nvSpPr>
          <p:cNvPr id="3" name="Text Box 3"/>
          <p:cNvSpPr txBox="1">
            <a:spLocks noChangeArrowheads="1"/>
          </p:cNvSpPr>
          <p:nvPr/>
        </p:nvSpPr>
        <p:spPr bwMode="auto">
          <a:xfrm>
            <a:off x="609600" y="990600"/>
            <a:ext cx="8001000" cy="6862763"/>
          </a:xfrm>
          <a:prstGeom prst="rect">
            <a:avLst/>
          </a:prstGeom>
          <a:noFill/>
          <a:ln w="9525">
            <a:noFill/>
            <a:miter lim="800000"/>
            <a:headEnd/>
            <a:tailEnd/>
          </a:ln>
        </p:spPr>
        <p:txBody>
          <a:bodyPr>
            <a:spAutoFit/>
          </a:bodyPr>
          <a:lstStyle/>
          <a:p>
            <a:pPr marL="514350" indent="-514350" eaLnBrk="0" hangingPunct="0">
              <a:buFontTx/>
              <a:buAutoNum type="alphaUcPeriod" startAt="14"/>
            </a:pPr>
            <a:r>
              <a:rPr lang="en-US" sz="2800">
                <a:solidFill>
                  <a:schemeClr val="tx2"/>
                </a:solidFill>
                <a:latin typeface="Times New Roman" charset="0"/>
              </a:rPr>
              <a:t>Income payments by government </a:t>
            </a:r>
            <a:r>
              <a:rPr lang="en-US" sz="2000">
                <a:solidFill>
                  <a:schemeClr val="tx2"/>
                </a:solidFill>
                <a:latin typeface="Times New Roman" charset="0"/>
              </a:rPr>
              <a:t>(RR 2-98/6-2001/14-2002/17-2003/30-2003)</a:t>
            </a:r>
            <a:endParaRPr lang="en-US" sz="2800">
              <a:solidFill>
                <a:schemeClr val="tx2"/>
              </a:solidFill>
              <a:latin typeface="Times New Roman" charset="0"/>
            </a:endParaRPr>
          </a:p>
          <a:p>
            <a:pPr marL="514350" indent="-514350" eaLnBrk="0" hangingPunct="0"/>
            <a:r>
              <a:rPr lang="en-US" sz="2800">
                <a:solidFill>
                  <a:schemeClr val="tx2"/>
                </a:solidFill>
                <a:latin typeface="Times New Roman" charset="0"/>
              </a:rPr>
              <a:t>             Goods	-	</a:t>
            </a:r>
            <a:r>
              <a:rPr lang="en-US" sz="2800" b="1" i="1">
                <a:solidFill>
                  <a:schemeClr val="tx2"/>
                </a:solidFill>
                <a:latin typeface="Times New Roman" charset="0"/>
              </a:rPr>
              <a:t>1%</a:t>
            </a:r>
          </a:p>
          <a:p>
            <a:pPr marL="514350" indent="-514350" eaLnBrk="0" hangingPunct="0"/>
            <a:r>
              <a:rPr lang="en-US" sz="2800" b="1">
                <a:solidFill>
                  <a:schemeClr val="tx2"/>
                </a:solidFill>
                <a:latin typeface="Times New Roman" charset="0"/>
              </a:rPr>
              <a:t>		   </a:t>
            </a:r>
            <a:r>
              <a:rPr lang="en-US" sz="2800">
                <a:solidFill>
                  <a:schemeClr val="tx2"/>
                </a:solidFill>
                <a:latin typeface="Times New Roman" charset="0"/>
              </a:rPr>
              <a:t>Services    -</a:t>
            </a:r>
            <a:r>
              <a:rPr lang="en-US" sz="2800" b="1">
                <a:solidFill>
                  <a:schemeClr val="tx2"/>
                </a:solidFill>
                <a:latin typeface="Times New Roman" charset="0"/>
              </a:rPr>
              <a:t>         </a:t>
            </a:r>
            <a:r>
              <a:rPr lang="en-US" sz="2800" b="1" i="1">
                <a:solidFill>
                  <a:schemeClr val="tx2"/>
                </a:solidFill>
                <a:latin typeface="Times New Roman" charset="0"/>
              </a:rPr>
              <a:t>2%</a:t>
            </a:r>
          </a:p>
          <a:p>
            <a:pPr marL="514350" indent="-514350" eaLnBrk="0" hangingPunct="0"/>
            <a:endParaRPr lang="en-US" sz="2800" b="1">
              <a:solidFill>
                <a:schemeClr val="tx2"/>
              </a:solidFill>
              <a:latin typeface="Times New Roman" charset="0"/>
            </a:endParaRPr>
          </a:p>
          <a:p>
            <a:pPr marL="514350" indent="-514350" eaLnBrk="0" hangingPunct="0">
              <a:buFontTx/>
              <a:buAutoNum type="alphaUcPeriod" startAt="15"/>
            </a:pPr>
            <a:r>
              <a:rPr lang="en-US" sz="2800">
                <a:solidFill>
                  <a:schemeClr val="tx2"/>
                </a:solidFill>
                <a:latin typeface="Times New Roman" charset="0"/>
              </a:rPr>
              <a:t>Commission of independent and exclusive distributors, medical, technical and sales representatives and marketing agents of multi-level marketing companies  </a:t>
            </a:r>
            <a:r>
              <a:rPr lang="en-US" sz="2000">
                <a:solidFill>
                  <a:schemeClr val="tx2"/>
                </a:solidFill>
                <a:latin typeface="Times New Roman" charset="0"/>
              </a:rPr>
              <a:t>(RR 2-98/17-2003)     </a:t>
            </a:r>
            <a:r>
              <a:rPr lang="en-US" sz="2800">
                <a:solidFill>
                  <a:schemeClr val="tx2"/>
                </a:solidFill>
                <a:latin typeface="Times New Roman" charset="0"/>
              </a:rPr>
              <a:t>-  </a:t>
            </a:r>
            <a:r>
              <a:rPr lang="en-US" sz="2800" b="1">
                <a:solidFill>
                  <a:schemeClr val="tx2"/>
                </a:solidFill>
                <a:latin typeface="Times New Roman" charset="0"/>
              </a:rPr>
              <a:t>   </a:t>
            </a:r>
            <a:r>
              <a:rPr lang="en-US" sz="2800" b="1" i="1">
                <a:solidFill>
                  <a:schemeClr val="tx2"/>
                </a:solidFill>
                <a:latin typeface="Times New Roman" charset="0"/>
              </a:rPr>
              <a:t>10%</a:t>
            </a:r>
          </a:p>
          <a:p>
            <a:pPr marL="514350" indent="-514350" eaLnBrk="0" hangingPunct="0">
              <a:buFontTx/>
              <a:buAutoNum type="alphaUcPeriod" startAt="15"/>
            </a:pPr>
            <a:endParaRPr lang="en-US" sz="2800">
              <a:solidFill>
                <a:schemeClr val="tx2"/>
              </a:solidFill>
              <a:latin typeface="Times New Roman" charset="0"/>
            </a:endParaRPr>
          </a:p>
          <a:p>
            <a:pPr marL="514350" indent="-514350" eaLnBrk="0" hangingPunct="0">
              <a:buFontTx/>
              <a:buAutoNum type="alphaUcPeriod" startAt="16"/>
            </a:pPr>
            <a:r>
              <a:rPr lang="en-US" sz="2800">
                <a:solidFill>
                  <a:schemeClr val="tx2"/>
                </a:solidFill>
                <a:latin typeface="Times New Roman" charset="0"/>
              </a:rPr>
              <a:t>Tolling fees paid to refineries </a:t>
            </a:r>
            <a:r>
              <a:rPr lang="en-US" sz="2000">
                <a:solidFill>
                  <a:schemeClr val="tx2"/>
                </a:solidFill>
                <a:latin typeface="Times New Roman" charset="0"/>
              </a:rPr>
              <a:t>(RR 14-2002)</a:t>
            </a:r>
            <a:r>
              <a:rPr lang="en-US" sz="2800">
                <a:solidFill>
                  <a:schemeClr val="tx2"/>
                </a:solidFill>
                <a:latin typeface="Times New Roman" charset="0"/>
              </a:rPr>
              <a:t>   - </a:t>
            </a:r>
            <a:r>
              <a:rPr lang="en-US" sz="2800" b="1">
                <a:solidFill>
                  <a:schemeClr val="tx2"/>
                </a:solidFill>
                <a:latin typeface="Times New Roman" charset="0"/>
              </a:rPr>
              <a:t> </a:t>
            </a:r>
            <a:r>
              <a:rPr lang="en-US" sz="2800" b="1" i="1">
                <a:solidFill>
                  <a:schemeClr val="tx2"/>
                </a:solidFill>
                <a:latin typeface="Times New Roman" charset="0"/>
              </a:rPr>
              <a:t> 5%</a:t>
            </a:r>
          </a:p>
          <a:p>
            <a:pPr marL="514350" indent="-514350" eaLnBrk="0" hangingPunct="0">
              <a:buFontTx/>
              <a:buAutoNum type="alphaUcPeriod" startAt="16"/>
            </a:pPr>
            <a:endParaRPr lang="en-US" sz="2800" i="1">
              <a:solidFill>
                <a:schemeClr val="tx2"/>
              </a:solidFill>
              <a:latin typeface="Times New Roman" charset="0"/>
            </a:endParaRPr>
          </a:p>
          <a:p>
            <a:pPr marL="514350" indent="-514350" eaLnBrk="0" hangingPunct="0"/>
            <a:r>
              <a:rPr lang="en-US" sz="2800">
                <a:solidFill>
                  <a:schemeClr val="tx2"/>
                </a:solidFill>
                <a:latin typeface="Times New Roman" charset="0"/>
              </a:rPr>
              <a:t>Q.  Payments made by pre-need companies to funeral parlors  </a:t>
            </a:r>
            <a:r>
              <a:rPr lang="en-US" sz="2000">
                <a:solidFill>
                  <a:schemeClr val="tx2"/>
                </a:solidFill>
                <a:latin typeface="Times New Roman" charset="0"/>
              </a:rPr>
              <a:t>(RR 14-2002)</a:t>
            </a:r>
            <a:r>
              <a:rPr lang="en-US" sz="2800">
                <a:solidFill>
                  <a:schemeClr val="tx2"/>
                </a:solidFill>
                <a:latin typeface="Times New Roman" charset="0"/>
              </a:rPr>
              <a:t>    -  </a:t>
            </a:r>
            <a:r>
              <a:rPr lang="en-US" sz="2800" b="1">
                <a:solidFill>
                  <a:schemeClr val="tx2"/>
                </a:solidFill>
                <a:latin typeface="Times New Roman" charset="0"/>
              </a:rPr>
              <a:t>  </a:t>
            </a:r>
            <a:r>
              <a:rPr lang="en-US" sz="2800" b="1" i="1">
                <a:solidFill>
                  <a:schemeClr val="tx2"/>
                </a:solidFill>
                <a:latin typeface="Times New Roman" charset="0"/>
              </a:rPr>
              <a:t> 1%</a:t>
            </a:r>
          </a:p>
          <a:p>
            <a:pPr marL="514350" indent="-514350" eaLnBrk="0" hangingPunct="0"/>
            <a:endParaRPr lang="en-US" sz="2800" b="1">
              <a:solidFill>
                <a:schemeClr val="tx2"/>
              </a:solidFill>
              <a:latin typeface="Times New Roman" charset="0"/>
            </a:endParaRPr>
          </a:p>
          <a:p>
            <a:pPr marL="514350" indent="-514350" eaLnBrk="0" hangingPunct="0"/>
            <a:r>
              <a:rPr lang="en-US" sz="2800" b="1">
                <a:solidFill>
                  <a:schemeClr val="tx2"/>
                </a:solidFill>
                <a:latin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out)">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out)">
                                      <p:cBhvr>
                                        <p:cTn id="27" dur="500"/>
                                        <p:tgtEl>
                                          <p:spTgt spid="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out)">
                                      <p:cBhvr>
                                        <p:cTn id="32" dur="500"/>
                                        <p:tgtEl>
                                          <p:spTgt spid="3">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out)">
                                      <p:cBhvr>
                                        <p:cTn id="37" dur="500"/>
                                        <p:tgtEl>
                                          <p:spTgt spid="3">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ox(out)">
                                      <p:cBhvr>
                                        <p:cTn id="42" dur="500"/>
                                        <p:tgtEl>
                                          <p:spTgt spid="3">
                                            <p:txEl>
                                              <p:pRg st="10" end="1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304800"/>
            <a:ext cx="5937250" cy="584200"/>
          </a:xfrm>
          <a:prstGeom prst="rect">
            <a:avLst/>
          </a:prstGeom>
          <a:noFill/>
          <a:ln w="9525">
            <a:noFill/>
            <a:miter lim="800000"/>
            <a:headEnd/>
            <a:tailEnd/>
          </a:ln>
        </p:spPr>
        <p:txBody>
          <a:bodyPr wrap="none">
            <a:spAutoFit/>
          </a:bodyPr>
          <a:lstStyle/>
          <a:p>
            <a:r>
              <a:rPr lang="en-US" sz="3200" b="1">
                <a:solidFill>
                  <a:schemeClr val="tx2"/>
                </a:solidFill>
                <a:latin typeface="Times New Roman" charset="0"/>
              </a:rPr>
              <a:t>      INCOME PAYMENT - EWT</a:t>
            </a:r>
          </a:p>
        </p:txBody>
      </p:sp>
      <p:sp>
        <p:nvSpPr>
          <p:cNvPr id="15363" name="Rectangle 3"/>
          <p:cNvSpPr>
            <a:spLocks noChangeArrowheads="1"/>
          </p:cNvSpPr>
          <p:nvPr/>
        </p:nvSpPr>
        <p:spPr bwMode="auto">
          <a:xfrm>
            <a:off x="304800" y="1143000"/>
            <a:ext cx="8610600" cy="5694363"/>
          </a:xfrm>
          <a:prstGeom prst="rect">
            <a:avLst/>
          </a:prstGeom>
          <a:noFill/>
          <a:ln w="9525">
            <a:noFill/>
            <a:miter lim="800000"/>
            <a:headEnd/>
            <a:tailEnd/>
          </a:ln>
        </p:spPr>
        <p:txBody>
          <a:bodyPr>
            <a:spAutoFit/>
          </a:bodyPr>
          <a:lstStyle/>
          <a:p>
            <a:pPr marL="514350" indent="-514350" algn="just" eaLnBrk="0" hangingPunct="0">
              <a:buFontTx/>
              <a:buAutoNum type="alphaUcPeriod" startAt="18"/>
            </a:pPr>
            <a:r>
              <a:rPr lang="en-US" sz="2800">
                <a:solidFill>
                  <a:schemeClr val="tx2"/>
                </a:solidFill>
                <a:latin typeface="Times New Roman" charset="0"/>
              </a:rPr>
              <a:t>Payments of funeral parlors to embalmers  </a:t>
            </a:r>
            <a:r>
              <a:rPr lang="en-US" sz="2000">
                <a:solidFill>
                  <a:schemeClr val="tx2"/>
                </a:solidFill>
                <a:latin typeface="Times New Roman" charset="0"/>
              </a:rPr>
              <a:t>(RR  14-2002)</a:t>
            </a:r>
            <a:r>
              <a:rPr lang="en-US" sz="2800" b="1">
                <a:solidFill>
                  <a:schemeClr val="tx2"/>
                </a:solidFill>
                <a:latin typeface="Times New Roman" charset="0"/>
              </a:rPr>
              <a:t>   -  </a:t>
            </a:r>
            <a:r>
              <a:rPr lang="en-US" sz="2800" b="1" i="1">
                <a:solidFill>
                  <a:schemeClr val="tx2"/>
                </a:solidFill>
                <a:latin typeface="Times New Roman" charset="0"/>
              </a:rPr>
              <a:t>1%</a:t>
            </a:r>
          </a:p>
          <a:p>
            <a:pPr marL="514350" indent="-514350" algn="just" eaLnBrk="0" hangingPunct="0">
              <a:buFontTx/>
              <a:buAutoNum type="alphaUcPeriod" startAt="18"/>
            </a:pPr>
            <a:endParaRPr lang="en-US" sz="2800" b="1">
              <a:solidFill>
                <a:schemeClr val="tx2"/>
              </a:solidFill>
              <a:latin typeface="Times New Roman" charset="0"/>
            </a:endParaRPr>
          </a:p>
          <a:p>
            <a:pPr marL="514350" indent="-514350" algn="just" eaLnBrk="0" hangingPunct="0">
              <a:buFontTx/>
              <a:buAutoNum type="alphaUcPeriod" startAt="18"/>
            </a:pPr>
            <a:r>
              <a:rPr lang="en-US" sz="2800">
                <a:solidFill>
                  <a:schemeClr val="tx2"/>
                </a:solidFill>
                <a:latin typeface="Times New Roman" charset="0"/>
              </a:rPr>
              <a:t>Income payments made to suppliers of agricultural products [applies only to top 20000 corporations, government offices and top 5000 individual taxpayers (with conditions)  </a:t>
            </a:r>
            <a:r>
              <a:rPr lang="en-US" sz="2000">
                <a:solidFill>
                  <a:schemeClr val="tx2"/>
                </a:solidFill>
                <a:latin typeface="Times New Roman" charset="0"/>
              </a:rPr>
              <a:t>(RR 17-2003/30-2003/1-2004/3-2004/6-2009)</a:t>
            </a:r>
            <a:r>
              <a:rPr lang="en-US" sz="2800">
                <a:solidFill>
                  <a:schemeClr val="tx2"/>
                </a:solidFill>
                <a:latin typeface="Times New Roman" charset="0"/>
              </a:rPr>
              <a:t> </a:t>
            </a:r>
            <a:r>
              <a:rPr lang="en-US" sz="2800" b="1">
                <a:solidFill>
                  <a:schemeClr val="tx2"/>
                </a:solidFill>
                <a:latin typeface="Times New Roman" charset="0"/>
              </a:rPr>
              <a:t>  </a:t>
            </a:r>
            <a:r>
              <a:rPr lang="en-US" sz="2800" b="1" i="1">
                <a:solidFill>
                  <a:schemeClr val="tx2"/>
                </a:solidFill>
                <a:latin typeface="Times New Roman" charset="0"/>
              </a:rPr>
              <a:t>      --1%</a:t>
            </a:r>
            <a:r>
              <a:rPr lang="en-US" sz="2800" b="1">
                <a:solidFill>
                  <a:schemeClr val="tx2"/>
                </a:solidFill>
                <a:latin typeface="Times New Roman" charset="0"/>
              </a:rPr>
              <a:t> </a:t>
            </a:r>
          </a:p>
          <a:p>
            <a:pPr marL="514350" indent="-514350" algn="just" eaLnBrk="0" hangingPunct="0">
              <a:buFontTx/>
              <a:buAutoNum type="alphaUcPeriod" startAt="18"/>
            </a:pPr>
            <a:endParaRPr lang="en-US" sz="2800" b="1">
              <a:solidFill>
                <a:schemeClr val="tx2"/>
              </a:solidFill>
              <a:latin typeface="Times New Roman" charset="0"/>
            </a:endParaRPr>
          </a:p>
          <a:p>
            <a:pPr marL="514350" indent="-514350" algn="just" eaLnBrk="0" hangingPunct="0">
              <a:buFontTx/>
              <a:buAutoNum type="alphaUcPeriod" startAt="18"/>
            </a:pPr>
            <a:r>
              <a:rPr lang="en-US" sz="2800">
                <a:solidFill>
                  <a:schemeClr val="tx2"/>
                </a:solidFill>
                <a:latin typeface="Times New Roman" charset="0"/>
              </a:rPr>
              <a:t>Income payments on purchases of minerals, mineral products and quarry resources as defined and discussed in Section 151 of the Tax Code  </a:t>
            </a:r>
            <a:r>
              <a:rPr lang="en-US" sz="2000">
                <a:solidFill>
                  <a:schemeClr val="tx2"/>
                </a:solidFill>
                <a:latin typeface="Times New Roman" charset="0"/>
              </a:rPr>
              <a:t>(RR 17-2003/7-2008) </a:t>
            </a:r>
            <a:r>
              <a:rPr lang="en-US" sz="2800">
                <a:solidFill>
                  <a:schemeClr val="tx2"/>
                </a:solidFill>
                <a:latin typeface="Times New Roman" charset="0"/>
              </a:rPr>
              <a:t>–</a:t>
            </a:r>
            <a:r>
              <a:rPr lang="en-US" sz="2800" b="1">
                <a:solidFill>
                  <a:schemeClr val="tx2"/>
                </a:solidFill>
                <a:latin typeface="Times New Roman" charset="0"/>
              </a:rPr>
              <a:t> 10%</a:t>
            </a:r>
          </a:p>
          <a:p>
            <a:pPr marL="514350" indent="-514350" algn="just" eaLnBrk="0" hangingPunct="0"/>
            <a:endParaRPr lang="en-US" sz="2800" b="1">
              <a:solidFill>
                <a:schemeClr val="tx2"/>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304800"/>
            <a:ext cx="8153400" cy="7971413"/>
          </a:xfrm>
          <a:prstGeom prst="rect">
            <a:avLst/>
          </a:prstGeom>
          <a:noFill/>
          <a:ln w="9525">
            <a:noFill/>
            <a:miter lim="800000"/>
            <a:headEnd/>
            <a:tailEnd/>
          </a:ln>
          <a:effectLst/>
        </p:spPr>
        <p:txBody>
          <a:bodyPr wrap="square">
            <a:spAutoFit/>
          </a:bodyPr>
          <a:lstStyle/>
          <a:p>
            <a:pPr algn="just" eaLnBrk="0" hangingPunct="0">
              <a:defRPr/>
            </a:pPr>
            <a:r>
              <a:rPr lang="en-US" sz="3200" b="1" dirty="0">
                <a:solidFill>
                  <a:schemeClr val="tx2"/>
                </a:solidFill>
                <a:latin typeface="Times New Roman" pitchFamily="18" charset="0"/>
              </a:rPr>
              <a:t>           INCOME PAYMENT – EWT</a:t>
            </a:r>
          </a:p>
          <a:p>
            <a:pPr algn="just" eaLnBrk="0" hangingPunct="0">
              <a:defRPr/>
            </a:pPr>
            <a:endParaRPr lang="en-US" sz="3200" b="1" dirty="0">
              <a:solidFill>
                <a:schemeClr val="tx2"/>
              </a:solidFill>
              <a:latin typeface="Times New Roman" pitchFamily="18" charset="0"/>
            </a:endParaRPr>
          </a:p>
          <a:p>
            <a:pPr marL="514350" indent="-514350" algn="just" eaLnBrk="0" hangingPunct="0">
              <a:buFontTx/>
              <a:buAutoNum type="alphaUcPeriod" startAt="21"/>
              <a:defRPr/>
            </a:pPr>
            <a:r>
              <a:rPr lang="en-US" sz="3200" dirty="0" err="1">
                <a:solidFill>
                  <a:schemeClr val="tx2"/>
                </a:solidFill>
                <a:latin typeface="Times New Roman" pitchFamily="18" charset="0"/>
              </a:rPr>
              <a:t>Meralco</a:t>
            </a:r>
            <a:r>
              <a:rPr lang="en-US" sz="3200" dirty="0">
                <a:solidFill>
                  <a:schemeClr val="tx2"/>
                </a:solidFill>
                <a:latin typeface="Times New Roman" pitchFamily="18" charset="0"/>
              </a:rPr>
              <a:t> refund</a:t>
            </a:r>
            <a:r>
              <a:rPr lang="en-US" sz="3200" i="1" dirty="0">
                <a:solidFill>
                  <a:schemeClr val="tx2"/>
                </a:solidFill>
                <a:latin typeface="Times New Roman" pitchFamily="18" charset="0"/>
              </a:rPr>
              <a:t> to customers </a:t>
            </a:r>
            <a:r>
              <a:rPr lang="en-US" sz="3200" dirty="0">
                <a:solidFill>
                  <a:schemeClr val="tx2"/>
                </a:solidFill>
                <a:latin typeface="Times New Roman" pitchFamily="18" charset="0"/>
              </a:rPr>
              <a:t>arising from </a:t>
            </a:r>
          </a:p>
          <a:p>
            <a:pPr marL="514350" indent="-514350" algn="just" eaLnBrk="0" hangingPunct="0">
              <a:defRPr/>
            </a:pPr>
            <a:r>
              <a:rPr lang="en-US" sz="3200" dirty="0">
                <a:solidFill>
                  <a:schemeClr val="tx2"/>
                </a:solidFill>
                <a:latin typeface="Times New Roman" pitchFamily="18" charset="0"/>
              </a:rPr>
              <a:t>     Supreme Court decision under SC case </a:t>
            </a:r>
          </a:p>
          <a:p>
            <a:pPr marL="514350" indent="-514350" algn="just" eaLnBrk="0" hangingPunct="0">
              <a:defRPr/>
            </a:pPr>
            <a:r>
              <a:rPr lang="en-US" sz="3200" dirty="0">
                <a:solidFill>
                  <a:schemeClr val="tx2"/>
                </a:solidFill>
                <a:latin typeface="Times New Roman" pitchFamily="18" charset="0"/>
              </a:rPr>
              <a:t>     GR 14814 dated April 9, 2003 as approved </a:t>
            </a:r>
          </a:p>
          <a:p>
            <a:pPr marL="514350" indent="-514350" algn="just" eaLnBrk="0" hangingPunct="0">
              <a:defRPr/>
            </a:pPr>
            <a:r>
              <a:rPr lang="en-US" sz="3200" dirty="0">
                <a:solidFill>
                  <a:schemeClr val="tx2"/>
                </a:solidFill>
                <a:latin typeface="Times New Roman" pitchFamily="18" charset="0"/>
              </a:rPr>
              <a:t>     by ERC:  </a:t>
            </a:r>
            <a:r>
              <a:rPr lang="en-US" sz="2000" dirty="0">
                <a:solidFill>
                  <a:schemeClr val="tx2"/>
                </a:solidFill>
                <a:latin typeface="Times New Roman" pitchFamily="18" charset="0"/>
              </a:rPr>
              <a:t>(RR 8-2005/2-2009)</a:t>
            </a:r>
            <a:endParaRPr lang="en-US" sz="3200" dirty="0">
              <a:solidFill>
                <a:schemeClr val="tx2"/>
              </a:solidFill>
              <a:latin typeface="Times New Roman" pitchFamily="18" charset="0"/>
            </a:endParaRPr>
          </a:p>
          <a:p>
            <a:pPr marL="635000" algn="just" eaLnBrk="0" hangingPunct="0">
              <a:defRPr/>
            </a:pPr>
            <a:r>
              <a:rPr lang="en-US" sz="3200" dirty="0">
                <a:solidFill>
                  <a:schemeClr val="tx2"/>
                </a:solidFill>
                <a:latin typeface="Times New Roman" pitchFamily="18" charset="0"/>
              </a:rPr>
              <a:t> 	-  With active contracts      	 	 -   </a:t>
            </a:r>
            <a:r>
              <a:rPr lang="en-US" sz="3200" b="1" i="1" dirty="0">
                <a:solidFill>
                  <a:schemeClr val="tx2"/>
                </a:solidFill>
                <a:latin typeface="Times New Roman" pitchFamily="18" charset="0"/>
              </a:rPr>
              <a:t>25%</a:t>
            </a:r>
          </a:p>
          <a:p>
            <a:pPr marL="635000" algn="just" eaLnBrk="0" hangingPunct="0">
              <a:defRPr/>
            </a:pPr>
            <a:r>
              <a:rPr lang="en-US" sz="3200" dirty="0">
                <a:solidFill>
                  <a:schemeClr val="tx2"/>
                </a:solidFill>
                <a:latin typeface="Times New Roman" pitchFamily="18" charset="0"/>
              </a:rPr>
              <a:t>	-  With </a:t>
            </a:r>
            <a:r>
              <a:rPr lang="en-US" sz="3200" dirty="0" smtClean="0">
                <a:solidFill>
                  <a:schemeClr val="tx2"/>
                </a:solidFill>
                <a:latin typeface="Times New Roman" pitchFamily="18" charset="0"/>
              </a:rPr>
              <a:t>terminated contracts </a:t>
            </a:r>
            <a:r>
              <a:rPr lang="en-US" sz="3200" dirty="0">
                <a:solidFill>
                  <a:schemeClr val="tx2"/>
                </a:solidFill>
                <a:latin typeface="Times New Roman" pitchFamily="18" charset="0"/>
              </a:rPr>
              <a:t>	</a:t>
            </a:r>
            <a:r>
              <a:rPr lang="en-US" sz="3200" b="1" dirty="0">
                <a:solidFill>
                  <a:schemeClr val="tx2"/>
                </a:solidFill>
                <a:latin typeface="Times New Roman" pitchFamily="18" charset="0"/>
              </a:rPr>
              <a:t> </a:t>
            </a:r>
            <a:r>
              <a:rPr lang="en-US" sz="3200" i="1" dirty="0">
                <a:solidFill>
                  <a:schemeClr val="tx2"/>
                </a:solidFill>
                <a:latin typeface="Times New Roman" pitchFamily="18" charset="0"/>
              </a:rPr>
              <a:t>-</a:t>
            </a:r>
            <a:r>
              <a:rPr lang="en-US" sz="3200" b="1" dirty="0">
                <a:solidFill>
                  <a:schemeClr val="tx2"/>
                </a:solidFill>
                <a:latin typeface="Times New Roman" pitchFamily="18" charset="0"/>
              </a:rPr>
              <a:t>   </a:t>
            </a:r>
            <a:r>
              <a:rPr lang="en-US" sz="3200" b="1" i="1" dirty="0">
                <a:solidFill>
                  <a:schemeClr val="tx2"/>
                </a:solidFill>
                <a:latin typeface="Times New Roman" pitchFamily="18" charset="0"/>
              </a:rPr>
              <a:t>32%</a:t>
            </a:r>
          </a:p>
          <a:p>
            <a:pPr marL="635000" algn="just" eaLnBrk="0" hangingPunct="0">
              <a:defRPr/>
            </a:pPr>
            <a:endParaRPr lang="en-US" sz="3200" b="1" i="1" dirty="0">
              <a:solidFill>
                <a:schemeClr val="tx2"/>
              </a:solidFill>
              <a:latin typeface="Times New Roman" pitchFamily="18" charset="0"/>
            </a:endParaRPr>
          </a:p>
          <a:p>
            <a:pPr marL="571500" indent="-571500" algn="just" eaLnBrk="0" hangingPunct="0">
              <a:buFontTx/>
              <a:buAutoNum type="romanUcPeriod" startAt="5"/>
              <a:defRPr/>
            </a:pPr>
            <a:r>
              <a:rPr lang="en-US" sz="3200" dirty="0">
                <a:solidFill>
                  <a:schemeClr val="tx2"/>
                </a:solidFill>
                <a:latin typeface="Times New Roman" pitchFamily="18" charset="0"/>
              </a:rPr>
              <a:t>Interest income on the refund of electric</a:t>
            </a:r>
          </a:p>
          <a:p>
            <a:pPr marL="571500" indent="-571500" algn="just" eaLnBrk="0" hangingPunct="0">
              <a:defRPr/>
            </a:pPr>
            <a:r>
              <a:rPr lang="en-US" sz="3200" dirty="0">
                <a:solidFill>
                  <a:schemeClr val="tx2"/>
                </a:solidFill>
                <a:latin typeface="Times New Roman" pitchFamily="18" charset="0"/>
              </a:rPr>
              <a:t>      meter deposits by </a:t>
            </a:r>
            <a:r>
              <a:rPr lang="en-US" sz="3200" dirty="0" err="1">
                <a:solidFill>
                  <a:schemeClr val="tx2"/>
                </a:solidFill>
                <a:latin typeface="Times New Roman" pitchFamily="18" charset="0"/>
              </a:rPr>
              <a:t>Meralco</a:t>
            </a:r>
            <a:r>
              <a:rPr lang="en-US" sz="3200" dirty="0">
                <a:solidFill>
                  <a:schemeClr val="tx2"/>
                </a:solidFill>
                <a:latin typeface="Times New Roman" pitchFamily="18" charset="0"/>
              </a:rPr>
              <a:t> and other </a:t>
            </a:r>
          </a:p>
          <a:p>
            <a:pPr marL="571500" indent="-571500" algn="just" eaLnBrk="0" hangingPunct="0">
              <a:defRPr/>
            </a:pPr>
            <a:r>
              <a:rPr lang="en-US" sz="3200" dirty="0">
                <a:solidFill>
                  <a:schemeClr val="tx2"/>
                </a:solidFill>
                <a:latin typeface="Times New Roman" pitchFamily="18" charset="0"/>
              </a:rPr>
              <a:t>      electric Distribution Utilities: </a:t>
            </a:r>
            <a:r>
              <a:rPr lang="en-US" sz="2000" dirty="0">
                <a:solidFill>
                  <a:schemeClr val="tx2"/>
                </a:solidFill>
                <a:latin typeface="Times New Roman" pitchFamily="18" charset="0"/>
              </a:rPr>
              <a:t>(RR 2-2009)</a:t>
            </a:r>
            <a:endParaRPr lang="en-US" sz="3200" dirty="0">
              <a:solidFill>
                <a:schemeClr val="tx2"/>
              </a:solidFill>
              <a:latin typeface="Times New Roman" pitchFamily="18" charset="0"/>
            </a:endParaRPr>
          </a:p>
          <a:p>
            <a:pPr marL="571500" indent="-571500" algn="just" eaLnBrk="0" hangingPunct="0">
              <a:defRPr/>
            </a:pPr>
            <a:r>
              <a:rPr lang="en-US" sz="3200" b="1" dirty="0">
                <a:solidFill>
                  <a:schemeClr val="tx2"/>
                </a:solidFill>
                <a:latin typeface="Times New Roman" pitchFamily="18" charset="0"/>
              </a:rPr>
              <a:t>      </a:t>
            </a:r>
          </a:p>
          <a:p>
            <a:pPr algn="just" eaLnBrk="0" hangingPunct="0">
              <a:defRPr/>
            </a:pPr>
            <a:r>
              <a:rPr lang="en-US" sz="3200" b="1" dirty="0">
                <a:solidFill>
                  <a:schemeClr val="tx2"/>
                </a:solidFill>
                <a:latin typeface="Times New Roman" pitchFamily="18" charset="0"/>
              </a:rPr>
              <a:t>      </a:t>
            </a:r>
          </a:p>
          <a:p>
            <a:pPr algn="just" eaLnBrk="0" hangingPunct="0">
              <a:defRPr/>
            </a:pPr>
            <a:endParaRPr lang="en-US" sz="3200" b="1" dirty="0">
              <a:solidFill>
                <a:schemeClr val="tx2"/>
              </a:solidFill>
              <a:latin typeface="Times New Roman" pitchFamily="18" charset="0"/>
            </a:endParaRPr>
          </a:p>
          <a:p>
            <a:pPr algn="just" eaLnBrk="0" hangingPunct="0">
              <a:defRPr/>
            </a:pPr>
            <a:endParaRPr lang="en-US" sz="3200"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85800" y="673100"/>
            <a:ext cx="7848600" cy="5632450"/>
          </a:xfrm>
          <a:prstGeom prst="rect">
            <a:avLst/>
          </a:prstGeom>
          <a:noFill/>
          <a:ln w="9525">
            <a:noFill/>
            <a:miter lim="800000"/>
            <a:headEnd/>
            <a:tailEnd/>
          </a:ln>
        </p:spPr>
        <p:txBody>
          <a:bodyPr anchor="ctr">
            <a:spAutoFit/>
          </a:bodyPr>
          <a:lstStyle/>
          <a:p>
            <a:pPr algn="just" eaLnBrk="0" hangingPunct="0">
              <a:defRPr/>
            </a:pPr>
            <a:r>
              <a:rPr lang="en-US" sz="2400" b="1" dirty="0">
                <a:latin typeface="Times New Roman" pitchFamily="18" charset="0"/>
              </a:rPr>
              <a:t>        WITHHOLDING TAX ON COMPENSATION</a:t>
            </a:r>
          </a:p>
          <a:p>
            <a:pPr algn="just" eaLnBrk="0" hangingPunct="0">
              <a:defRPr/>
            </a:pPr>
            <a:endParaRPr lang="en-PH" sz="2800" dirty="0"/>
          </a:p>
          <a:p>
            <a:pPr marL="2286000" indent="-2286000" algn="just" eaLnBrk="0" hangingPunct="0">
              <a:defRPr/>
            </a:pPr>
            <a:r>
              <a:rPr lang="en-US" sz="2800" b="1" dirty="0">
                <a:latin typeface="Times New Roman" pitchFamily="18" charset="0"/>
              </a:rPr>
              <a:t>Requirement</a:t>
            </a:r>
            <a:r>
              <a:rPr lang="en-US" sz="2800" dirty="0">
                <a:latin typeface="Times New Roman" pitchFamily="18" charset="0"/>
              </a:rPr>
              <a:t>:  There must be an employer-employee relationship as defined under Section 2.78.3 of Revenue Regulations No. 2-98 (RR 2-98).</a:t>
            </a:r>
          </a:p>
          <a:p>
            <a:pPr algn="just" eaLnBrk="0" hangingPunct="0">
              <a:defRPr/>
            </a:pPr>
            <a:endParaRPr lang="en-PH" sz="2800" b="1" dirty="0">
              <a:latin typeface="Times New Roman" pitchFamily="18" charset="0"/>
            </a:endParaRPr>
          </a:p>
          <a:p>
            <a:pPr marL="1028700" indent="-1028700" algn="just" eaLnBrk="0" hangingPunct="0">
              <a:defRPr/>
            </a:pPr>
            <a:r>
              <a:rPr lang="en-US" sz="2800" b="1" dirty="0">
                <a:latin typeface="Times New Roman" pitchFamily="18" charset="0"/>
              </a:rPr>
              <a:t>Note:</a:t>
            </a:r>
            <a:r>
              <a:rPr lang="en-US" sz="2800" dirty="0">
                <a:latin typeface="Times New Roman" pitchFamily="18" charset="0"/>
              </a:rPr>
              <a:t>  Minimum wage earners are no longer subject to income tax including their statutory minimum wage, overtime pay, holiday pay, hazard pay and night shift differential pay pursuant to RA 9504 as implemented by RR 10-2008.</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533400"/>
            <a:ext cx="8382000" cy="6002338"/>
          </a:xfrm>
          <a:prstGeom prst="rect">
            <a:avLst/>
          </a:prstGeom>
          <a:noFill/>
          <a:ln w="9525">
            <a:noFill/>
            <a:miter lim="800000"/>
            <a:headEnd/>
            <a:tailEnd/>
          </a:ln>
        </p:spPr>
        <p:txBody>
          <a:bodyPr>
            <a:spAutoFit/>
          </a:bodyPr>
          <a:lstStyle/>
          <a:p>
            <a:pPr algn="ctr">
              <a:defRPr/>
            </a:pPr>
            <a:r>
              <a:rPr lang="en-US" sz="3200" b="1" dirty="0">
                <a:solidFill>
                  <a:schemeClr val="tx2"/>
                </a:solidFill>
                <a:latin typeface="Times New Roman" pitchFamily="18" charset="0"/>
              </a:rPr>
              <a:t>      INCOME PAYMENT – EWT</a:t>
            </a:r>
          </a:p>
          <a:p>
            <a:pPr algn="ctr">
              <a:defRPr/>
            </a:pPr>
            <a:endParaRPr lang="en-US" sz="3200" b="1" dirty="0">
              <a:solidFill>
                <a:schemeClr val="tx2"/>
              </a:solidFill>
              <a:latin typeface="Times New Roman" pitchFamily="18" charset="0"/>
            </a:endParaRPr>
          </a:p>
          <a:p>
            <a:pPr marL="571500" indent="-571500" eaLnBrk="0" hangingPunct="0">
              <a:defRPr/>
            </a:pPr>
            <a:r>
              <a:rPr lang="en-US" sz="3200" dirty="0">
                <a:solidFill>
                  <a:schemeClr val="tx2"/>
                </a:solidFill>
                <a:latin typeface="Times New Roman" pitchFamily="18" charset="0"/>
              </a:rPr>
              <a:t>     1. Residential and General Service</a:t>
            </a:r>
            <a:endParaRPr lang="en-US" sz="3200" b="1" dirty="0">
              <a:solidFill>
                <a:schemeClr val="tx2"/>
              </a:solidFill>
              <a:latin typeface="Times New Roman" pitchFamily="18" charset="0"/>
            </a:endParaRPr>
          </a:p>
          <a:p>
            <a:pPr algn="just">
              <a:defRPr/>
            </a:pPr>
            <a:r>
              <a:rPr lang="en-US" sz="3200" b="1" dirty="0">
                <a:solidFill>
                  <a:schemeClr val="tx2"/>
                </a:solidFill>
                <a:latin typeface="Times New Roman" pitchFamily="18" charset="0"/>
              </a:rPr>
              <a:t>           </a:t>
            </a:r>
            <a:r>
              <a:rPr lang="en-US" sz="3200" dirty="0">
                <a:solidFill>
                  <a:schemeClr val="tx2"/>
                </a:solidFill>
                <a:latin typeface="Times New Roman" pitchFamily="18" charset="0"/>
              </a:rPr>
              <a:t>customers whose monthly electric</a:t>
            </a:r>
          </a:p>
          <a:p>
            <a:pPr algn="just">
              <a:defRPr/>
            </a:pPr>
            <a:r>
              <a:rPr lang="en-US" sz="3200" dirty="0">
                <a:solidFill>
                  <a:schemeClr val="tx2"/>
                </a:solidFill>
                <a:latin typeface="Times New Roman" pitchFamily="18" charset="0"/>
              </a:rPr>
              <a:t>           consumption exceeds 200kwh </a:t>
            </a:r>
          </a:p>
          <a:p>
            <a:pPr algn="just">
              <a:defRPr/>
            </a:pPr>
            <a:r>
              <a:rPr lang="en-US" sz="3200" dirty="0">
                <a:solidFill>
                  <a:schemeClr val="tx2"/>
                </a:solidFill>
                <a:latin typeface="Times New Roman" pitchFamily="18" charset="0"/>
              </a:rPr>
              <a:t>           as classified by the concerned DU   - </a:t>
            </a:r>
            <a:r>
              <a:rPr lang="en-US" sz="3200" b="1" i="1" dirty="0">
                <a:solidFill>
                  <a:schemeClr val="tx2"/>
                </a:solidFill>
                <a:latin typeface="Times New Roman" pitchFamily="18" charset="0"/>
              </a:rPr>
              <a:t> 10%</a:t>
            </a:r>
          </a:p>
          <a:p>
            <a:pPr algn="just">
              <a:defRPr/>
            </a:pPr>
            <a:r>
              <a:rPr lang="en-US" sz="3200" b="1" i="1" dirty="0">
                <a:solidFill>
                  <a:schemeClr val="tx2"/>
                </a:solidFill>
                <a:latin typeface="Times New Roman" pitchFamily="18" charset="0"/>
              </a:rPr>
              <a:t>     </a:t>
            </a:r>
          </a:p>
          <a:p>
            <a:pPr algn="just">
              <a:defRPr/>
            </a:pPr>
            <a:r>
              <a:rPr lang="en-US" sz="3200" b="1" i="1" dirty="0">
                <a:solidFill>
                  <a:schemeClr val="tx2"/>
                </a:solidFill>
                <a:latin typeface="Times New Roman" pitchFamily="18" charset="0"/>
              </a:rPr>
              <a:t>     </a:t>
            </a:r>
            <a:r>
              <a:rPr lang="en-US" sz="3200" dirty="0">
                <a:solidFill>
                  <a:schemeClr val="tx2"/>
                </a:solidFill>
                <a:latin typeface="Times New Roman" pitchFamily="18" charset="0"/>
              </a:rPr>
              <a:t>2.   Non-residential, etc. 	- - - - - - - - - - - </a:t>
            </a:r>
            <a:r>
              <a:rPr lang="en-US" sz="3200" b="1" i="1" dirty="0">
                <a:solidFill>
                  <a:schemeClr val="tx2"/>
                </a:solidFill>
                <a:latin typeface="Times New Roman" pitchFamily="18" charset="0"/>
              </a:rPr>
              <a:t> 20%</a:t>
            </a:r>
          </a:p>
          <a:p>
            <a:pPr algn="just">
              <a:defRPr/>
            </a:pPr>
            <a:endParaRPr lang="en-US" sz="3200" b="1" i="1" dirty="0">
              <a:solidFill>
                <a:schemeClr val="tx2"/>
              </a:solidFill>
              <a:latin typeface="Times New Roman" pitchFamily="18" charset="0"/>
            </a:endParaRPr>
          </a:p>
          <a:p>
            <a:pPr algn="just">
              <a:defRPr/>
            </a:pPr>
            <a:r>
              <a:rPr lang="en-US" sz="3200" dirty="0">
                <a:solidFill>
                  <a:schemeClr val="tx2"/>
                </a:solidFill>
                <a:latin typeface="Times New Roman" pitchFamily="18" charset="0"/>
              </a:rPr>
              <a:t>   </a:t>
            </a:r>
            <a:endParaRPr lang="en-US" sz="3200" b="1" i="1" dirty="0">
              <a:solidFill>
                <a:schemeClr val="tx2"/>
              </a:solidFill>
              <a:latin typeface="Times New Roman" pitchFamily="18" charset="0"/>
            </a:endParaRPr>
          </a:p>
          <a:p>
            <a:pPr algn="ctr">
              <a:defRPr/>
            </a:pPr>
            <a:endParaRPr lang="en-US" sz="3200" b="1" dirty="0">
              <a:solidFill>
                <a:schemeClr val="tx2"/>
              </a:solidFill>
              <a:latin typeface="Times New Roman" pitchFamily="18" charset="0"/>
            </a:endParaRPr>
          </a:p>
          <a:p>
            <a:pPr algn="ctr">
              <a:defRPr/>
            </a:pPr>
            <a:endParaRPr lang="en-US" sz="3200"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463"/>
          </a:xfrm>
          <a:prstGeom prst="rect">
            <a:avLst/>
          </a:prstGeom>
        </p:spPr>
        <p:txBody>
          <a:bodyPr>
            <a:spAutoFit/>
          </a:bodyPr>
          <a:lstStyle/>
          <a:p>
            <a:pPr algn="ctr">
              <a:defRPr/>
            </a:pPr>
            <a:r>
              <a:rPr lang="en-US" sz="3200" b="1" dirty="0">
                <a:solidFill>
                  <a:schemeClr val="tx2"/>
                </a:solidFill>
                <a:latin typeface="Times New Roman" pitchFamily="18" charset="0"/>
              </a:rPr>
              <a:t>INCOME PAYMENT – EWT</a:t>
            </a:r>
          </a:p>
          <a:p>
            <a:pPr marL="514350" indent="-514350" algn="just">
              <a:buFontTx/>
              <a:buAutoNum type="alphaUcPeriod" startAt="23"/>
              <a:defRPr/>
            </a:pPr>
            <a:r>
              <a:rPr lang="en-US" sz="3200" dirty="0">
                <a:solidFill>
                  <a:schemeClr val="tx2"/>
                </a:solidFill>
                <a:latin typeface="Times New Roman" pitchFamily="18" charset="0"/>
              </a:rPr>
              <a:t> Payments made by the Top 5,000 Individual TPs</a:t>
            </a:r>
          </a:p>
          <a:p>
            <a:pPr marL="514350" indent="-514350" algn="just">
              <a:defRPr/>
            </a:pPr>
            <a:r>
              <a:rPr lang="en-US" sz="3200" dirty="0">
                <a:solidFill>
                  <a:schemeClr val="tx2"/>
                </a:solidFill>
                <a:latin typeface="Times New Roman" pitchFamily="18" charset="0"/>
              </a:rPr>
              <a:t>      to their local/resident suppliers of goods and ser-</a:t>
            </a:r>
          </a:p>
          <a:p>
            <a:pPr marL="514350" indent="-514350" algn="just">
              <a:defRPr/>
            </a:pPr>
            <a:r>
              <a:rPr lang="en-US" sz="3200" dirty="0">
                <a:solidFill>
                  <a:schemeClr val="tx2"/>
                </a:solidFill>
                <a:latin typeface="Times New Roman" pitchFamily="18" charset="0"/>
              </a:rPr>
              <a:t>      vices other than those covered by other rates of </a:t>
            </a:r>
          </a:p>
          <a:p>
            <a:pPr marL="514350" indent="-514350" algn="just">
              <a:defRPr/>
            </a:pPr>
            <a:r>
              <a:rPr lang="en-US" sz="3200" dirty="0">
                <a:solidFill>
                  <a:schemeClr val="tx2"/>
                </a:solidFill>
                <a:latin typeface="Times New Roman" pitchFamily="18" charset="0"/>
              </a:rPr>
              <a:t>      withholding tax:  </a:t>
            </a:r>
            <a:r>
              <a:rPr lang="en-US" sz="2000" dirty="0">
                <a:solidFill>
                  <a:schemeClr val="tx2"/>
                </a:solidFill>
                <a:latin typeface="Times New Roman" pitchFamily="18" charset="0"/>
              </a:rPr>
              <a:t>(RR 6-2009) –    </a:t>
            </a:r>
            <a:r>
              <a:rPr lang="en-US" sz="3200" dirty="0">
                <a:solidFill>
                  <a:schemeClr val="tx2"/>
                </a:solidFill>
                <a:latin typeface="Times New Roman" pitchFamily="18" charset="0"/>
              </a:rPr>
              <a:t>Goods	 -   </a:t>
            </a:r>
            <a:r>
              <a:rPr lang="en-US" sz="3200" b="1" i="1" dirty="0">
                <a:solidFill>
                  <a:schemeClr val="tx2"/>
                </a:solidFill>
                <a:latin typeface="Times New Roman" pitchFamily="18" charset="0"/>
              </a:rPr>
              <a:t>1%</a:t>
            </a:r>
          </a:p>
          <a:p>
            <a:pPr marL="514350" indent="-514350" algn="just">
              <a:defRPr/>
            </a:pPr>
            <a:r>
              <a:rPr lang="en-US" sz="3200" b="1" i="1" dirty="0">
                <a:solidFill>
                  <a:schemeClr val="tx2"/>
                </a:solidFill>
                <a:latin typeface="Times New Roman" pitchFamily="18" charset="0"/>
              </a:rPr>
              <a:t>	</a:t>
            </a:r>
            <a:r>
              <a:rPr lang="en-US" sz="3200" dirty="0">
                <a:solidFill>
                  <a:schemeClr val="tx2"/>
                </a:solidFill>
                <a:latin typeface="Times New Roman" pitchFamily="18" charset="0"/>
              </a:rPr>
              <a:t>		                                 Services-     </a:t>
            </a:r>
            <a:r>
              <a:rPr lang="en-US" sz="3200" b="1" i="1" dirty="0">
                <a:solidFill>
                  <a:schemeClr val="tx2"/>
                </a:solidFill>
                <a:latin typeface="Times New Roman" pitchFamily="18" charset="0"/>
              </a:rPr>
              <a:t>2%</a:t>
            </a:r>
          </a:p>
          <a:p>
            <a:pPr marL="514350" indent="-514350" algn="just">
              <a:defRPr/>
            </a:pPr>
            <a:r>
              <a:rPr lang="en-US" sz="3200" dirty="0">
                <a:solidFill>
                  <a:schemeClr val="tx2"/>
                </a:solidFill>
                <a:latin typeface="Times New Roman" pitchFamily="18" charset="0"/>
              </a:rPr>
              <a:t>X. Payments made by political parties and candidates of local and national elections of all their purchase of goods and services as campaign expenditures and payments made by an individual or juridical persons forming part of their campaign contributions to candidates of local and national elections and to political parties – 5% </a:t>
            </a:r>
            <a:r>
              <a:rPr lang="en-US" sz="2000" dirty="0">
                <a:solidFill>
                  <a:schemeClr val="tx2"/>
                </a:solidFill>
                <a:latin typeface="Times New Roman" pitchFamily="18" charset="0"/>
              </a:rPr>
              <a:t>(RR 8-2009/10-2009)</a:t>
            </a:r>
            <a:endParaRPr lang="en-US" sz="3200" dirty="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609600" y="533400"/>
            <a:ext cx="7848600" cy="4267200"/>
          </a:xfrm>
          <a:prstGeom prst="rect">
            <a:avLst/>
          </a:prstGeom>
        </p:spPr>
        <p:txBody>
          <a:bodyPr/>
          <a:lstStyle/>
          <a:p>
            <a:pPr marL="342900" indent="-342900" algn="ctr" eaLnBrk="0" hangingPunct="0">
              <a:spcBef>
                <a:spcPct val="20000"/>
              </a:spcBef>
              <a:buClr>
                <a:schemeClr val="hlink"/>
              </a:buClr>
              <a:buSzPct val="120000"/>
              <a:defRPr/>
            </a:pPr>
            <a:r>
              <a:rPr lang="en-US" sz="3200" b="1" kern="0" dirty="0">
                <a:effectLst>
                  <a:outerShdw blurRad="38100" dist="38100" dir="2700000" algn="tl">
                    <a:srgbClr val="000000"/>
                  </a:outerShdw>
                </a:effectLst>
                <a:latin typeface="Times New Roman" pitchFamily="18" charset="0"/>
                <a:cs typeface="+mn-cs"/>
              </a:rPr>
              <a:t>MARAMING SALAMAT PO!</a:t>
            </a:r>
          </a:p>
          <a:p>
            <a:pPr marL="342900" indent="-342900" algn="ctr" eaLnBrk="0" hangingPunct="0">
              <a:spcBef>
                <a:spcPct val="20000"/>
              </a:spcBef>
              <a:buClr>
                <a:schemeClr val="hlink"/>
              </a:buClr>
              <a:buSzPct val="120000"/>
              <a:defRPr/>
            </a:pPr>
            <a:endParaRPr lang="en-US" sz="3200" b="1" kern="0" dirty="0">
              <a:effectLst>
                <a:outerShdw blurRad="38100" dist="38100" dir="2700000" algn="tl">
                  <a:srgbClr val="000000"/>
                </a:outerShdw>
              </a:effectLst>
              <a:latin typeface="Times New Roman" pitchFamily="18" charset="0"/>
              <a:cs typeface="+mn-cs"/>
            </a:endParaRPr>
          </a:p>
          <a:p>
            <a:pPr marL="342900" indent="-342900" algn="ctr" eaLnBrk="0" hangingPunct="0">
              <a:spcBef>
                <a:spcPct val="20000"/>
              </a:spcBef>
              <a:buClr>
                <a:schemeClr val="hlink"/>
              </a:buClr>
              <a:buSzPct val="120000"/>
              <a:defRPr/>
            </a:pPr>
            <a:r>
              <a:rPr lang="en-US" sz="4800" b="1" kern="0" dirty="0">
                <a:effectLst>
                  <a:outerShdw blurRad="38100" dist="38100" dir="2700000" algn="tl">
                    <a:srgbClr val="000000"/>
                  </a:outerShdw>
                </a:effectLst>
                <a:latin typeface="Times New Roman" pitchFamily="18" charset="0"/>
                <a:cs typeface="+mn-cs"/>
              </a:rPr>
              <a:t>JERRY N. BENANING</a:t>
            </a:r>
            <a:endParaRPr lang="en-US" sz="4800" kern="0" dirty="0">
              <a:effectLst>
                <a:outerShdw blurRad="38100" dist="38100" dir="2700000" algn="tl">
                  <a:srgbClr val="000000"/>
                </a:outerShdw>
              </a:effectLst>
              <a:latin typeface="Times New Roman" pitchFamily="18" charset="0"/>
              <a:cs typeface="+mn-cs"/>
            </a:endParaRPr>
          </a:p>
          <a:p>
            <a:pPr marL="342900" indent="-342900" algn="ctr" eaLnBrk="0" hangingPunct="0">
              <a:spcBef>
                <a:spcPct val="20000"/>
              </a:spcBef>
              <a:buClr>
                <a:schemeClr val="hlink"/>
              </a:buClr>
              <a:buSzPct val="120000"/>
              <a:defRPr/>
            </a:pPr>
            <a:r>
              <a:rPr lang="en-US" sz="2800" kern="0" dirty="0">
                <a:effectLst>
                  <a:outerShdw blurRad="38100" dist="38100" dir="2700000" algn="tl">
                    <a:srgbClr val="000000"/>
                  </a:outerShdw>
                </a:effectLst>
                <a:latin typeface="Times New Roman" pitchFamily="18" charset="0"/>
                <a:cs typeface="+mn-cs"/>
              </a:rPr>
              <a:t>WITHHOLDING TAX DIVISION</a:t>
            </a:r>
          </a:p>
          <a:p>
            <a:pPr marL="342900" indent="-342900" algn="ctr" eaLnBrk="0" hangingPunct="0">
              <a:spcBef>
                <a:spcPct val="20000"/>
              </a:spcBef>
              <a:buClr>
                <a:schemeClr val="hlink"/>
              </a:buClr>
              <a:buSzPct val="120000"/>
              <a:defRPr/>
            </a:pPr>
            <a:r>
              <a:rPr lang="en-US" sz="2800" kern="0" dirty="0">
                <a:effectLst>
                  <a:outerShdw blurRad="38100" dist="38100" dir="2700000" algn="tl">
                    <a:srgbClr val="000000"/>
                  </a:outerShdw>
                </a:effectLst>
                <a:latin typeface="Times New Roman" pitchFamily="18" charset="0"/>
                <a:cs typeface="+mn-cs"/>
              </a:rPr>
              <a:t>  Bureau of Internal Revenue</a:t>
            </a:r>
          </a:p>
          <a:p>
            <a:pPr eaLnBrk="0" hangingPunct="0">
              <a:spcBef>
                <a:spcPct val="20000"/>
              </a:spcBef>
              <a:buClr>
                <a:schemeClr val="hlink"/>
              </a:buClr>
              <a:buSzPct val="120000"/>
              <a:tabLst>
                <a:tab pos="0" algn="l"/>
              </a:tabLst>
              <a:defRPr/>
            </a:pPr>
            <a:r>
              <a:rPr lang="en-US" sz="3200" b="1" kern="0" dirty="0">
                <a:effectLst>
                  <a:outerShdw blurRad="38100" dist="38100" dir="2700000" algn="tl">
                    <a:srgbClr val="000000"/>
                  </a:outerShdw>
                </a:effectLst>
                <a:latin typeface="Book Antiqua" pitchFamily="18" charset="0"/>
                <a:cs typeface="+mn-cs"/>
              </a:rPr>
              <a:t>Telephone Numbers:	926-93-47</a:t>
            </a:r>
          </a:p>
          <a:p>
            <a:pPr marL="342900" indent="-342900" algn="ctr" eaLnBrk="0" hangingPunct="0">
              <a:spcBef>
                <a:spcPct val="20000"/>
              </a:spcBef>
              <a:buClr>
                <a:schemeClr val="hlink"/>
              </a:buClr>
              <a:buSzPct val="120000"/>
              <a:defRPr/>
            </a:pPr>
            <a:r>
              <a:rPr lang="en-US" sz="3200" b="1" kern="0" dirty="0">
                <a:effectLst>
                  <a:outerShdw blurRad="38100" dist="38100" dir="2700000" algn="tl">
                    <a:srgbClr val="000000"/>
                  </a:outerShdw>
                </a:effectLst>
                <a:latin typeface="Book Antiqua" pitchFamily="18" charset="0"/>
                <a:cs typeface="+mn-cs"/>
              </a:rPr>
              <a:t>			             927-09-98</a:t>
            </a:r>
          </a:p>
          <a:p>
            <a:pPr marL="342900" indent="-342900" eaLnBrk="0" hangingPunct="0">
              <a:spcBef>
                <a:spcPct val="20000"/>
              </a:spcBef>
              <a:buClr>
                <a:schemeClr val="hlink"/>
              </a:buClr>
              <a:buSzPct val="120000"/>
              <a:defRPr/>
            </a:pPr>
            <a:r>
              <a:rPr lang="en-US" sz="3200" b="1" kern="0" dirty="0" err="1">
                <a:effectLst>
                  <a:outerShdw blurRad="38100" dist="38100" dir="2700000" algn="tl">
                    <a:srgbClr val="000000"/>
                  </a:outerShdw>
                </a:effectLst>
                <a:latin typeface="Book Antiqua" pitchFamily="18" charset="0"/>
                <a:cs typeface="+mn-cs"/>
              </a:rPr>
              <a:t>Telefax</a:t>
            </a:r>
            <a:r>
              <a:rPr lang="en-US" sz="3200" b="1" kern="0" dirty="0">
                <a:effectLst>
                  <a:outerShdw blurRad="38100" dist="38100" dir="2700000" algn="tl">
                    <a:srgbClr val="000000"/>
                  </a:outerShdw>
                </a:effectLst>
                <a:latin typeface="Book Antiqua" pitchFamily="18" charset="0"/>
                <a:cs typeface="+mn-cs"/>
              </a:rPr>
              <a:t>			  :      926-93-28  			</a:t>
            </a:r>
          </a:p>
          <a:p>
            <a:pPr marL="342900" indent="-342900" algn="ctr" eaLnBrk="0" hangingPunct="0">
              <a:spcBef>
                <a:spcPct val="20000"/>
              </a:spcBef>
              <a:buClr>
                <a:schemeClr val="hlink"/>
              </a:buClr>
              <a:buSzPct val="120000"/>
              <a:defRPr/>
            </a:pPr>
            <a:r>
              <a:rPr lang="en-US" sz="3200" b="1" kern="0" dirty="0">
                <a:effectLst>
                  <a:outerShdw blurRad="38100" dist="38100" dir="2700000" algn="tl">
                    <a:srgbClr val="000000"/>
                  </a:outerShdw>
                </a:effectLst>
                <a:latin typeface="Book Antiqua" pitchFamily="18" charset="0"/>
                <a:cs typeface="+mn-cs"/>
              </a:rPr>
              <a:t>Email:   jerry.benaning@bir.gov.ph</a:t>
            </a:r>
          </a:p>
          <a:p>
            <a:pPr marL="342900" indent="-342900" algn="ctr" eaLnBrk="0" hangingPunct="0">
              <a:spcBef>
                <a:spcPct val="20000"/>
              </a:spcBef>
              <a:buClr>
                <a:schemeClr val="hlink"/>
              </a:buClr>
              <a:buSzPct val="120000"/>
              <a:buFontTx/>
              <a:buChar char="•"/>
              <a:defRPr/>
            </a:pPr>
            <a:endParaRPr lang="en-US" sz="32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274638"/>
            <a:ext cx="8229600" cy="1143000"/>
          </a:xfrm>
          <a:prstGeom prst="rect">
            <a:avLst/>
          </a:prstGeom>
        </p:spPr>
        <p:txBody>
          <a:bodyPr/>
          <a:lstStyle/>
          <a:p>
            <a:pPr eaLnBrk="0" hangingPunct="0">
              <a:defRPr/>
            </a:pPr>
            <a:r>
              <a:rPr lang="en-US" sz="36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p>
        </p:txBody>
      </p:sp>
      <p:sp>
        <p:nvSpPr>
          <p:cNvPr id="3" name="Content Placeholder 2"/>
          <p:cNvSpPr txBox="1">
            <a:spLocks/>
          </p:cNvSpPr>
          <p:nvPr/>
        </p:nvSpPr>
        <p:spPr>
          <a:xfrm>
            <a:off x="457200" y="1600200"/>
            <a:ext cx="8229600" cy="4525963"/>
          </a:xfrm>
          <a:prstGeom prst="rect">
            <a:avLst/>
          </a:prstGeom>
        </p:spPr>
        <p:txBody>
          <a:bodyPr/>
          <a:lstStyle/>
          <a:p>
            <a:pPr marL="342900" indent="-342900" algn="just" eaLnBrk="0" hangingPunct="0">
              <a:spcBef>
                <a:spcPct val="20000"/>
              </a:spcBef>
              <a:buClr>
                <a:schemeClr val="hlink"/>
              </a:buClr>
              <a:buSzPct val="120000"/>
              <a:buFontTx/>
              <a:buChar char="•"/>
              <a:defRPr/>
            </a:pPr>
            <a:r>
              <a:rPr lang="en-US" sz="3200" kern="0" dirty="0">
                <a:effectLst>
                  <a:outerShdw blurRad="38100" dist="38100" dir="2700000" algn="tl">
                    <a:srgbClr val="000000"/>
                  </a:outerShdw>
                </a:effectLst>
                <a:latin typeface="Times New Roman" pitchFamily="18" charset="0"/>
                <a:cs typeface="Times New Roman" pitchFamily="18" charset="0"/>
              </a:rPr>
              <a:t>Under the Final Withholding Tax System, the tax withheld by the withholding agent is constituted as a full and final payment of the income tax due from the payee on said income.  The payee is not required to file an income tax return.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Times New Roman" pitchFamily="18" charset="0"/>
              <a:ea typeface="+mj-ea"/>
              <a:cs typeface="Times New Roman" pitchFamily="18" charset="0"/>
            </a:endParaRPr>
          </a:p>
        </p:txBody>
      </p:sp>
      <p:sp>
        <p:nvSpPr>
          <p:cNvPr id="3" name="Content Placeholder 2"/>
          <p:cNvSpPr txBox="1">
            <a:spLocks/>
          </p:cNvSpPr>
          <p:nvPr/>
        </p:nvSpPr>
        <p:spPr>
          <a:xfrm>
            <a:off x="533400" y="1371600"/>
            <a:ext cx="8382000" cy="5486400"/>
          </a:xfrm>
          <a:prstGeom prst="rect">
            <a:avLst/>
          </a:prstGeom>
        </p:spPr>
        <p:txBody>
          <a:bodyPr>
            <a:normAutofit fontScale="92500" lnSpcReduction="10000"/>
          </a:bodyPr>
          <a:lstStyle/>
          <a:p>
            <a:pPr marL="342900" indent="-342900" eaLnBrk="0" fontAlgn="auto" hangingPunct="0">
              <a:spcBef>
                <a:spcPct val="20000"/>
              </a:spcBef>
              <a:spcAft>
                <a:spcPts val="0"/>
              </a:spcAft>
              <a:buClr>
                <a:schemeClr val="hlink"/>
              </a:buClr>
              <a:buSzPct val="120000"/>
              <a:buFont typeface="Arial" pitchFamily="34" charset="0"/>
              <a:buChar char="•"/>
              <a:defRPr/>
            </a:pPr>
            <a:r>
              <a:rPr lang="en-US" sz="3200" kern="0" dirty="0">
                <a:effectLst>
                  <a:outerShdw blurRad="38100" dist="38100" dir="2700000" algn="tl">
                    <a:srgbClr val="000000"/>
                  </a:outerShdw>
                </a:effectLst>
                <a:latin typeface="Times New Roman" pitchFamily="18" charset="0"/>
                <a:cs typeface="Times New Roman" pitchFamily="18" charset="0"/>
              </a:rPr>
              <a:t>The following are payments or transactions  subject to final withholding tax or final tax:</a:t>
            </a:r>
          </a:p>
          <a:p>
            <a:pPr marL="863600" indent="-863600" eaLnBrk="0" fontAlgn="auto" hangingPunct="0">
              <a:spcBef>
                <a:spcPct val="20000"/>
              </a:spcBef>
              <a:spcAft>
                <a:spcPts val="0"/>
              </a:spcAft>
              <a:buClr>
                <a:schemeClr val="hlink"/>
              </a:buClr>
              <a:buSzPct val="120000"/>
              <a:buFont typeface="Arial" pitchFamily="34" charset="0"/>
              <a:buNone/>
              <a:defRPr/>
            </a:pPr>
            <a:r>
              <a:rPr lang="en-US" sz="3200" kern="0" dirty="0">
                <a:effectLst>
                  <a:outerShdw blurRad="38100" dist="38100" dir="2700000" algn="tl">
                    <a:srgbClr val="000000"/>
                  </a:outerShdw>
                </a:effectLst>
                <a:latin typeface="Times New Roman" pitchFamily="18" charset="0"/>
                <a:cs typeface="Times New Roman" pitchFamily="18" charset="0"/>
              </a:rPr>
              <a:t>   A.  </a:t>
            </a:r>
            <a:r>
              <a:rPr lang="en-US" sz="2800" b="1" kern="0" dirty="0">
                <a:effectLst>
                  <a:outerShdw blurRad="38100" dist="38100" dir="2700000" algn="tl">
                    <a:srgbClr val="000000"/>
                  </a:outerShdw>
                </a:effectLst>
                <a:latin typeface="Times New Roman" pitchFamily="18" charset="0"/>
                <a:cs typeface="Times New Roman" pitchFamily="18" charset="0"/>
              </a:rPr>
              <a:t> </a:t>
            </a:r>
            <a:r>
              <a:rPr lang="en-US" sz="3200" kern="0" dirty="0">
                <a:effectLst>
                  <a:outerShdw blurRad="38100" dist="38100" dir="2700000" algn="tl">
                    <a:srgbClr val="000000"/>
                  </a:outerShdw>
                </a:effectLst>
                <a:latin typeface="Times New Roman" pitchFamily="18" charset="0"/>
                <a:cs typeface="Times New Roman" pitchFamily="18" charset="0"/>
              </a:rPr>
              <a:t>Granting or payment by the employer of FRINGE BENEFITS </a:t>
            </a:r>
            <a:r>
              <a:rPr lang="en-US" sz="2000" kern="0" dirty="0">
                <a:effectLst>
                  <a:outerShdw blurRad="38100" dist="38100" dir="2700000" algn="tl">
                    <a:srgbClr val="000000"/>
                  </a:outerShdw>
                </a:effectLst>
                <a:latin typeface="Times New Roman" pitchFamily="18" charset="0"/>
                <a:cs typeface="Times New Roman" pitchFamily="18" charset="0"/>
              </a:rPr>
              <a:t>(good, service or other benefit in cash or in kind, in addition to basic salaries) </a:t>
            </a:r>
            <a:r>
              <a:rPr lang="en-US" sz="3200" kern="0" dirty="0">
                <a:effectLst>
                  <a:outerShdw blurRad="38100" dist="38100" dir="2700000" algn="tl">
                    <a:srgbClr val="000000"/>
                  </a:outerShdw>
                </a:effectLst>
                <a:latin typeface="Times New Roman" pitchFamily="18" charset="0"/>
                <a:cs typeface="Times New Roman" pitchFamily="18" charset="0"/>
              </a:rPr>
              <a:t>t o supervisors and managers such as:  </a:t>
            </a:r>
            <a:r>
              <a:rPr lang="en-US" sz="2000" kern="0" dirty="0">
                <a:effectLst>
                  <a:outerShdw blurRad="38100" dist="38100" dir="2700000" algn="tl">
                    <a:srgbClr val="000000"/>
                  </a:outerShdw>
                </a:effectLst>
                <a:latin typeface="Times New Roman" pitchFamily="18" charset="0"/>
                <a:cs typeface="Times New Roman" pitchFamily="18" charset="0"/>
              </a:rPr>
              <a:t>(see RR 3-98)</a:t>
            </a:r>
          </a:p>
          <a:p>
            <a:pPr marL="863600" indent="-8636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Fringe Benefit</a:t>
            </a: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Valuation</a:t>
            </a:r>
            <a:r>
              <a:rPr lang="en-US" sz="3200" kern="0" dirty="0">
                <a:effectLst>
                  <a:outerShdw blurRad="38100" dist="38100" dir="2700000" algn="tl">
                    <a:srgbClr val="000000"/>
                  </a:outerShdw>
                </a:effectLst>
                <a:latin typeface="Times New Roman" pitchFamily="18" charset="0"/>
                <a:cs typeface="Times New Roman" pitchFamily="18" charset="0"/>
              </a:rPr>
              <a:t> </a:t>
            </a:r>
            <a:endParaRPr lang="en-US" sz="2800" kern="0" dirty="0">
              <a:solidFill>
                <a:schemeClr val="bg2"/>
              </a:solidFill>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2400" kern="0" dirty="0">
                <a:effectLst>
                  <a:outerShdw blurRad="38100" dist="38100" dir="2700000" algn="tl">
                    <a:srgbClr val="000000"/>
                  </a:outerShdw>
                </a:effectLst>
                <a:latin typeface="Times New Roman" pitchFamily="18" charset="0"/>
                <a:cs typeface="Times New Roman" pitchFamily="18" charset="0"/>
              </a:rPr>
              <a:t>		</a:t>
            </a:r>
            <a:r>
              <a:rPr lang="en-US" sz="2600" b="1" kern="0" dirty="0">
                <a:effectLst>
                  <a:outerShdw blurRad="38100" dist="38100" dir="2700000" algn="tl">
                    <a:srgbClr val="000000"/>
                  </a:outerShdw>
                </a:effectLst>
                <a:latin typeface="Times New Roman" pitchFamily="18" charset="0"/>
                <a:cs typeface="Times New Roman" pitchFamily="18" charset="0"/>
              </a:rPr>
              <a:t>1.</a:t>
            </a:r>
            <a:r>
              <a:rPr lang="en-US" sz="2600" kern="0" dirty="0">
                <a:effectLst>
                  <a:outerShdw blurRad="38100" dist="38100" dir="2700000" algn="tl">
                    <a:srgbClr val="000000"/>
                  </a:outerShdw>
                </a:effectLst>
                <a:latin typeface="Times New Roman" pitchFamily="18" charset="0"/>
                <a:cs typeface="Times New Roman" pitchFamily="18" charset="0"/>
              </a:rPr>
              <a:t> </a:t>
            </a:r>
            <a:r>
              <a:rPr lang="en-US" sz="2200" kern="0" dirty="0">
                <a:effectLst>
                  <a:outerShdw blurRad="38100" dist="38100" dir="2700000" algn="tl">
                    <a:srgbClr val="000000"/>
                  </a:outerShdw>
                </a:effectLst>
                <a:latin typeface="Times New Roman" pitchFamily="18" charset="0"/>
                <a:cs typeface="Times New Roman" pitchFamily="18" charset="0"/>
              </a:rPr>
              <a:t>   </a:t>
            </a:r>
            <a:r>
              <a:rPr lang="en-US" sz="3000" kern="0" dirty="0">
                <a:effectLst>
                  <a:outerShdw blurRad="38100" dist="38100" dir="2700000" algn="tl">
                    <a:srgbClr val="000000"/>
                  </a:outerShdw>
                </a:effectLst>
                <a:latin typeface="Times New Roman" pitchFamily="18" charset="0"/>
                <a:cs typeface="Times New Roman" pitchFamily="18" charset="0"/>
              </a:rPr>
              <a:t>Housing</a:t>
            </a:r>
          </a:p>
          <a:p>
            <a:pPr marL="342900" indent="-342900" eaLnBrk="0" fontAlgn="auto" hangingPunct="0">
              <a:spcBef>
                <a:spcPct val="20000"/>
              </a:spcBef>
              <a:spcAft>
                <a:spcPts val="0"/>
              </a:spcAft>
              <a:buClr>
                <a:schemeClr val="hlink"/>
              </a:buClr>
              <a:buSzPct val="120000"/>
              <a:buFont typeface="Arial" pitchFamily="34" charset="0"/>
              <a:buNone/>
              <a:defRPr/>
            </a:pPr>
            <a:r>
              <a:rPr lang="en-US" sz="2200" kern="0" dirty="0">
                <a:effectLst>
                  <a:outerShdw blurRad="38100" dist="38100" dir="2700000" algn="tl">
                    <a:srgbClr val="000000"/>
                  </a:outerShdw>
                </a:effectLst>
                <a:latin typeface="Times New Roman" pitchFamily="18" charset="0"/>
                <a:cs typeface="Times New Roman" pitchFamily="18" charset="0"/>
              </a:rPr>
              <a:t> 		       a.  </a:t>
            </a:r>
            <a:r>
              <a:rPr lang="en-US" sz="2200" kern="0" dirty="0" err="1">
                <a:effectLst>
                  <a:outerShdw blurRad="38100" dist="38100" dir="2700000" algn="tl">
                    <a:srgbClr val="000000"/>
                  </a:outerShdw>
                </a:effectLst>
                <a:latin typeface="Times New Roman" pitchFamily="18" charset="0"/>
                <a:cs typeface="Times New Roman" pitchFamily="18" charset="0"/>
              </a:rPr>
              <a:t>Er</a:t>
            </a:r>
            <a:r>
              <a:rPr lang="en-US" sz="2200" kern="0" dirty="0">
                <a:effectLst>
                  <a:outerShdw blurRad="38100" dist="38100" dir="2700000" algn="tl">
                    <a:srgbClr val="000000"/>
                  </a:outerShdw>
                </a:effectLst>
                <a:latin typeface="Times New Roman" pitchFamily="18" charset="0"/>
                <a:cs typeface="Times New Roman" pitchFamily="18" charset="0"/>
              </a:rPr>
              <a:t> leases residential property         Value of the benefit (VB)	          which is the usual place of                shall be the amount of</a:t>
            </a:r>
            <a:endParaRPr lang="en-US" sz="1300"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2200" kern="0" dirty="0">
                <a:effectLst>
                  <a:outerShdw blurRad="38100" dist="38100" dir="2700000" algn="tl">
                    <a:srgbClr val="000000"/>
                  </a:outerShdw>
                </a:effectLst>
                <a:latin typeface="Times New Roman" pitchFamily="18" charset="0"/>
                <a:cs typeface="Times New Roman" pitchFamily="18" charset="0"/>
              </a:rPr>
              <a:t> 		           residence of the employee                rental paid by the </a:t>
            </a:r>
            <a:r>
              <a:rPr lang="en-US" sz="2200" kern="0" dirty="0" err="1">
                <a:effectLst>
                  <a:outerShdw blurRad="38100" dist="38100" dir="2700000" algn="tl">
                    <a:srgbClr val="000000"/>
                  </a:outerShdw>
                </a:effectLst>
                <a:latin typeface="Times New Roman" pitchFamily="18" charset="0"/>
                <a:cs typeface="Times New Roman" pitchFamily="18" charset="0"/>
              </a:rPr>
              <a:t>Er</a:t>
            </a:r>
            <a:r>
              <a:rPr lang="en-US" sz="2200" kern="0" dirty="0">
                <a:effectLst>
                  <a:outerShdw blurRad="38100" dist="38100" dir="2700000" algn="tl">
                    <a:srgbClr val="000000"/>
                  </a:outerShdw>
                </a:effectLst>
                <a:latin typeface="Times New Roman" pitchFamily="18" charset="0"/>
                <a:cs typeface="Times New Roman" pitchFamily="18" charset="0"/>
              </a:rPr>
              <a:t> </a:t>
            </a:r>
            <a:r>
              <a:rPr lang="en-US" sz="1600" kern="0" dirty="0">
                <a:effectLst>
                  <a:outerShdw blurRad="38100" dist="38100" dir="2700000" algn="tl">
                    <a:srgbClr val="000000"/>
                  </a:outerShdw>
                </a:effectLst>
                <a:latin typeface="Times New Roman" pitchFamily="18" charset="0"/>
                <a:cs typeface="Times New Roman" pitchFamily="18" charset="0"/>
              </a:rPr>
              <a:t>(per  lease</a:t>
            </a:r>
          </a:p>
          <a:p>
            <a:pPr marL="342900" indent="-342900" eaLnBrk="0" fontAlgn="auto" hangingPunct="0">
              <a:spcBef>
                <a:spcPct val="20000"/>
              </a:spcBef>
              <a:spcAft>
                <a:spcPts val="0"/>
              </a:spcAft>
              <a:buClr>
                <a:schemeClr val="hlink"/>
              </a:buClr>
              <a:buSzPct val="120000"/>
              <a:buFont typeface="Arial" pitchFamily="34" charset="0"/>
              <a:buNone/>
              <a:defRPr/>
            </a:pPr>
            <a:r>
              <a:rPr lang="en-US" sz="2200" kern="0" dirty="0">
                <a:effectLst>
                  <a:outerShdw blurRad="38100" dist="38100" dir="2700000" algn="tl">
                    <a:srgbClr val="000000"/>
                  </a:outerShdw>
                </a:effectLst>
                <a:latin typeface="Times New Roman" pitchFamily="18" charset="0"/>
                <a:cs typeface="Times New Roman" pitchFamily="18" charset="0"/>
              </a:rPr>
              <a:t>						            </a:t>
            </a:r>
            <a:r>
              <a:rPr lang="en-US" sz="1600" kern="0" dirty="0">
                <a:effectLst>
                  <a:outerShdw blurRad="38100" dist="38100" dir="2700000" algn="tl">
                    <a:srgbClr val="000000"/>
                  </a:outerShdw>
                </a:effectLst>
                <a:latin typeface="Times New Roman" pitchFamily="18" charset="0"/>
                <a:cs typeface="Times New Roman" pitchFamily="18" charset="0"/>
              </a:rPr>
              <a:t>contract).  </a:t>
            </a:r>
            <a:r>
              <a:rPr lang="en-US" sz="2000" kern="0" dirty="0">
                <a:effectLst>
                  <a:outerShdw blurRad="38100" dist="38100" dir="2700000" algn="tl">
                    <a:srgbClr val="000000"/>
                  </a:outerShdw>
                </a:effectLst>
                <a:latin typeface="Times New Roman" pitchFamily="18" charset="0"/>
                <a:cs typeface="Times New Roman" pitchFamily="18" charset="0"/>
              </a:rPr>
              <a:t>The Monetary Value</a:t>
            </a:r>
          </a:p>
          <a:p>
            <a:pPr marL="342900" indent="-342900" eaLnBrk="0" fontAlgn="auto" hangingPunct="0">
              <a:spcBef>
                <a:spcPct val="20000"/>
              </a:spcBef>
              <a:spcAft>
                <a:spcPts val="0"/>
              </a:spcAft>
              <a:buClr>
                <a:schemeClr val="hlink"/>
              </a:buClr>
              <a:buSzPct val="120000"/>
              <a:buFont typeface="Arial" pitchFamily="34" charset="0"/>
              <a:buNone/>
              <a:defRPr/>
            </a:pPr>
            <a:r>
              <a:rPr lang="en-US" sz="2200" kern="0" dirty="0">
                <a:effectLst>
                  <a:outerShdw blurRad="38100" dist="38100" dir="2700000" algn="tl">
                    <a:srgbClr val="000000"/>
                  </a:outerShdw>
                </a:effectLst>
                <a:latin typeface="Times New Roman" pitchFamily="18" charset="0"/>
                <a:cs typeface="Times New Roman" pitchFamily="18" charset="0"/>
              </a:rPr>
              <a:t>						            (MV) is 50% of VB.</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533400" y="1295400"/>
            <a:ext cx="8610600" cy="4830763"/>
          </a:xfrm>
          <a:prstGeom prst="rect">
            <a:avLst/>
          </a:prstGeom>
        </p:spPr>
        <p:txBody>
          <a:bodyPr>
            <a:normAutofit/>
          </a:bodyPr>
          <a:lstStyle/>
          <a:p>
            <a:pPr marL="863600" indent="-8636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3200" kern="0" dirty="0">
                <a:effectLst>
                  <a:outerShdw blurRad="38100" dist="38100" dir="2700000" algn="tl">
                    <a:srgbClr val="000000"/>
                  </a:outerShdw>
                </a:effectLst>
                <a:latin typeface="Times New Roman" pitchFamily="18" charset="0"/>
                <a:cs typeface="Times New Roman" pitchFamily="18" charset="0"/>
              </a:rPr>
              <a:t>A.  FBT – Housing </a:t>
            </a:r>
            <a:r>
              <a:rPr lang="en-US" sz="2000" kern="0" dirty="0">
                <a:effectLst>
                  <a:outerShdw blurRad="38100" dist="38100" dir="2700000" algn="tl">
                    <a:srgbClr val="000000"/>
                  </a:outerShdw>
                </a:effectLst>
                <a:latin typeface="Times New Roman" pitchFamily="18" charset="0"/>
                <a:cs typeface="Times New Roman" pitchFamily="18" charset="0"/>
              </a:rPr>
              <a:t>				</a:t>
            </a:r>
          </a:p>
          <a:p>
            <a:pPr marL="863600" indent="-863600" eaLnBrk="0" fontAlgn="auto" hangingPunct="0">
              <a:spcBef>
                <a:spcPct val="20000"/>
              </a:spcBef>
              <a:spcAft>
                <a:spcPts val="0"/>
              </a:spcAft>
              <a:buClr>
                <a:schemeClr val="hlink"/>
              </a:buClr>
              <a:buSzPct val="120000"/>
              <a:buFont typeface="Arial" pitchFamily="34" charset="0"/>
              <a:buNone/>
              <a:defRPr/>
            </a:pPr>
            <a:r>
              <a:rPr lang="en-US" kern="0" dirty="0">
                <a:effectLst>
                  <a:outerShdw blurRad="38100" dist="38100" dir="2700000" algn="tl">
                    <a:srgbClr val="000000"/>
                  </a:outerShdw>
                </a:effectLst>
                <a:latin typeface="Times New Roman" pitchFamily="18" charset="0"/>
                <a:cs typeface="Times New Roman" pitchFamily="18" charset="0"/>
              </a:rPr>
              <a:t>			</a:t>
            </a:r>
            <a:r>
              <a:rPr lang="en-US" u="sng" kern="0" dirty="0">
                <a:effectLst>
                  <a:outerShdw blurRad="38100" dist="38100" dir="2700000" algn="tl">
                    <a:srgbClr val="000000"/>
                  </a:outerShdw>
                </a:effectLst>
                <a:latin typeface="Times New Roman" pitchFamily="18" charset="0"/>
                <a:cs typeface="Times New Roman" pitchFamily="18" charset="0"/>
              </a:rPr>
              <a:t>Fringe Benefit</a:t>
            </a:r>
            <a:r>
              <a:rPr lang="en-US" kern="0" dirty="0">
                <a:effectLst>
                  <a:outerShdw blurRad="38100" dist="38100" dir="2700000" algn="tl">
                    <a:srgbClr val="000000"/>
                  </a:outerShdw>
                </a:effectLst>
                <a:latin typeface="Times New Roman" pitchFamily="18" charset="0"/>
                <a:cs typeface="Times New Roman" pitchFamily="18" charset="0"/>
              </a:rPr>
              <a:t>			</a:t>
            </a:r>
            <a:r>
              <a:rPr lang="en-US" u="sng" kern="0" dirty="0">
                <a:effectLst>
                  <a:outerShdw blurRad="38100" dist="38100" dir="2700000" algn="tl">
                    <a:srgbClr val="000000"/>
                  </a:outerShdw>
                </a:effectLst>
                <a:latin typeface="Times New Roman" pitchFamily="18" charset="0"/>
                <a:cs typeface="Times New Roman" pitchFamily="18" charset="0"/>
              </a:rPr>
              <a:t>Valuation</a:t>
            </a:r>
            <a:r>
              <a:rPr lang="en-US" sz="2000" kern="0" dirty="0">
                <a:effectLst>
                  <a:outerShdw blurRad="38100" dist="38100" dir="2700000" algn="tl">
                    <a:srgbClr val="000000"/>
                  </a:outerShdw>
                </a:effectLst>
                <a:latin typeface="Times New Roman" pitchFamily="18" charset="0"/>
                <a:cs typeface="Times New Roman" pitchFamily="18" charset="0"/>
              </a:rPr>
              <a:t> </a:t>
            </a:r>
            <a:endParaRPr lang="en-US" sz="2000" kern="0" dirty="0">
              <a:solidFill>
                <a:schemeClr val="bg2"/>
              </a:solidFill>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3600" kern="0" dirty="0">
                <a:effectLst>
                  <a:outerShdw blurRad="38100" dist="38100" dir="2700000" algn="tl">
                    <a:srgbClr val="000000"/>
                  </a:outerShdw>
                </a:effectLst>
                <a:latin typeface="Times New Roman" pitchFamily="18" charset="0"/>
                <a:cs typeface="Times New Roman" pitchFamily="18" charset="0"/>
              </a:rPr>
              <a:t>	</a:t>
            </a:r>
            <a:r>
              <a:rPr lang="en-US" sz="32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1.</a:t>
            </a:r>
            <a:r>
              <a:rPr lang="en-US" sz="3200" kern="0" dirty="0">
                <a:effectLst>
                  <a:outerShdw blurRad="38100" dist="38100" dir="2700000" algn="tl">
                    <a:srgbClr val="000000"/>
                  </a:outerShdw>
                </a:effectLst>
                <a:latin typeface="Times New Roman" pitchFamily="18" charset="0"/>
                <a:cs typeface="Times New Roman" pitchFamily="18" charset="0"/>
              </a:rPr>
              <a:t> </a:t>
            </a:r>
            <a:r>
              <a:rPr lang="en-US" sz="2000" kern="0" dirty="0">
                <a:effectLst>
                  <a:outerShdw blurRad="38100" dist="38100" dir="2700000" algn="tl">
                    <a:srgbClr val="000000"/>
                  </a:outerShdw>
                </a:effectLst>
                <a:latin typeface="Times New Roman" pitchFamily="18" charset="0"/>
                <a:cs typeface="Times New Roman" pitchFamily="18" charset="0"/>
              </a:rPr>
              <a:t>b. </a:t>
            </a:r>
            <a:r>
              <a:rPr lang="en-US" sz="2000" kern="0" dirty="0" err="1">
                <a:effectLst>
                  <a:outerShdw blurRad="38100" dist="38100" dir="2700000" algn="tl">
                    <a:srgbClr val="000000"/>
                  </a:outerShdw>
                </a:effectLst>
                <a:latin typeface="Times New Roman" pitchFamily="18" charset="0"/>
                <a:cs typeface="Times New Roman" pitchFamily="18" charset="0"/>
              </a:rPr>
              <a:t>Er</a:t>
            </a:r>
            <a:r>
              <a:rPr lang="en-US" sz="2000" kern="0" dirty="0">
                <a:effectLst>
                  <a:outerShdw blurRad="38100" dist="38100" dir="2700000" algn="tl">
                    <a:srgbClr val="000000"/>
                  </a:outerShdw>
                </a:effectLst>
                <a:latin typeface="Times New Roman" pitchFamily="18" charset="0"/>
                <a:cs typeface="Times New Roman" pitchFamily="18" charset="0"/>
              </a:rPr>
              <a:t> owns residential property and      Annual VB is 5% of the market</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the same is assigned for the use 	    value of land and improvement. </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of his employee as his usual 	    The MV shall be 50% of the VB.</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place of residence 		    </a:t>
            </a:r>
            <a:r>
              <a:rPr lang="en-US" sz="2000" b="1" i="1" kern="0" dirty="0">
                <a:effectLst>
                  <a:outerShdw blurRad="38100" dist="38100" dir="2700000" algn="tl">
                    <a:srgbClr val="000000"/>
                  </a:outerShdw>
                </a:effectLst>
                <a:latin typeface="Times New Roman" pitchFamily="18" charset="0"/>
                <a:cs typeface="Times New Roman" pitchFamily="18" charset="0"/>
              </a:rPr>
              <a:t>MV = [5%(FMV or ZV] x 50%</a:t>
            </a:r>
          </a:p>
          <a:p>
            <a:pPr marL="342900" indent="-342900" eaLnBrk="0" fontAlgn="auto" hangingPunct="0">
              <a:spcBef>
                <a:spcPct val="20000"/>
              </a:spcBef>
              <a:spcAft>
                <a:spcPts val="0"/>
              </a:spcAft>
              <a:buClr>
                <a:schemeClr val="hlink"/>
              </a:buClr>
              <a:buSzPct val="120000"/>
              <a:buFont typeface="Arial" pitchFamily="34" charset="0"/>
              <a:buNone/>
              <a:defRPr/>
            </a:pPr>
            <a:endParaRPr lang="en-US" sz="2000" b="1" i="1"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b="1" kern="0" dirty="0">
                <a:effectLst>
                  <a:outerShdw blurRad="38100" dist="38100" dir="2700000" algn="tl">
                    <a:srgbClr val="000000"/>
                  </a:outerShdw>
                </a:effectLst>
                <a:latin typeface="Times New Roman" pitchFamily="18" charset="0"/>
                <a:cs typeface="Times New Roman" pitchFamily="18" charset="0"/>
              </a:rPr>
              <a:t>c</a:t>
            </a: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kern="0" dirty="0" err="1">
                <a:effectLst>
                  <a:outerShdw blurRad="38100" dist="38100" dir="2700000" algn="tl">
                    <a:srgbClr val="000000"/>
                  </a:outerShdw>
                </a:effectLst>
                <a:latin typeface="Times New Roman" pitchFamily="18" charset="0"/>
                <a:cs typeface="Times New Roman" pitchFamily="18" charset="0"/>
              </a:rPr>
              <a:t>Er</a:t>
            </a:r>
            <a:r>
              <a:rPr lang="en-US" sz="2000" kern="0" dirty="0">
                <a:effectLst>
                  <a:outerShdw blurRad="38100" dist="38100" dir="2700000" algn="tl">
                    <a:srgbClr val="000000"/>
                  </a:outerShdw>
                </a:effectLst>
                <a:latin typeface="Times New Roman" pitchFamily="18" charset="0"/>
                <a:cs typeface="Times New Roman" pitchFamily="18" charset="0"/>
              </a:rPr>
              <a:t> purchases residential property      Annual VB is 5% of acquisition</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on installment basis and allows         cost, exclusive of interest.  MV</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kern="0" dirty="0" err="1">
                <a:effectLst>
                  <a:outerShdw blurRad="38100" dist="38100" dir="2700000" algn="tl">
                    <a:srgbClr val="000000"/>
                  </a:outerShdw>
                </a:effectLst>
                <a:latin typeface="Times New Roman" pitchFamily="18" charset="0"/>
                <a:cs typeface="Times New Roman" pitchFamily="18" charset="0"/>
              </a:rPr>
              <a:t>Ee</a:t>
            </a:r>
            <a:r>
              <a:rPr lang="en-US" sz="2000" kern="0" dirty="0">
                <a:effectLst>
                  <a:outerShdw blurRad="38100" dist="38100" dir="2700000" algn="tl">
                    <a:srgbClr val="000000"/>
                  </a:outerShdw>
                </a:effectLst>
                <a:latin typeface="Times New Roman" pitchFamily="18" charset="0"/>
                <a:cs typeface="Times New Roman" pitchFamily="18" charset="0"/>
              </a:rPr>
              <a:t> to use the same as his usual         is 50% of the VB.</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dirty="0">
                <a:effectLst>
                  <a:outerShdw blurRad="38100" dist="38100" dir="2700000" algn="tl">
                    <a:srgbClr val="000000"/>
                  </a:outerShdw>
                </a:effectLst>
                <a:latin typeface="Times New Roman" pitchFamily="18" charset="0"/>
                <a:cs typeface="Times New Roman" pitchFamily="18" charset="0"/>
              </a:rPr>
              <a:t>                 place of residence  </a:t>
            </a:r>
            <a:endParaRPr lang="en-US" sz="20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457200" y="1600200"/>
            <a:ext cx="8458200" cy="5029200"/>
          </a:xfrm>
          <a:prstGeom prst="rect">
            <a:avLst/>
          </a:prstGeom>
        </p:spPr>
        <p:txBody>
          <a:bodyPr>
            <a:normAutofit/>
          </a:bodyPr>
          <a:lstStyle/>
          <a:p>
            <a:pPr marL="863600" indent="-863600" eaLnBrk="0" fontAlgn="auto" hangingPunct="0">
              <a:spcBef>
                <a:spcPct val="20000"/>
              </a:spcBef>
              <a:spcAft>
                <a:spcPts val="0"/>
              </a:spcAft>
              <a:buClr>
                <a:schemeClr val="hlink"/>
              </a:buClr>
              <a:buSzPct val="120000"/>
              <a:buFont typeface="Arial" pitchFamily="34" charset="0"/>
              <a:buNone/>
              <a:defRPr/>
            </a:pPr>
            <a:r>
              <a:rPr lang="en-US" sz="3600" kern="0">
                <a:effectLst>
                  <a:outerShdw blurRad="38100" dist="38100" dir="2700000" algn="tl">
                    <a:srgbClr val="000000"/>
                  </a:outerShdw>
                </a:effectLst>
                <a:latin typeface="Times New Roman" pitchFamily="18" charset="0"/>
                <a:cs typeface="Times New Roman" pitchFamily="18" charset="0"/>
              </a:rPr>
              <a:t> </a:t>
            </a:r>
            <a:r>
              <a:rPr lang="en-US" sz="3200" kern="0">
                <a:effectLst>
                  <a:outerShdw blurRad="38100" dist="38100" dir="2700000" algn="tl">
                    <a:srgbClr val="000000"/>
                  </a:outerShdw>
                </a:effectLst>
                <a:latin typeface="Times New Roman" pitchFamily="18" charset="0"/>
                <a:cs typeface="Times New Roman" pitchFamily="18" charset="0"/>
              </a:rPr>
              <a:t>A.  FBT –  Housing </a:t>
            </a:r>
            <a:r>
              <a:rPr lang="en-US" sz="3600" kern="0">
                <a:effectLst>
                  <a:outerShdw blurRad="38100" dist="38100" dir="2700000" algn="tl">
                    <a:srgbClr val="000000"/>
                  </a:outerShdw>
                </a:effectLst>
                <a:latin typeface="Times New Roman" pitchFamily="18" charset="0"/>
                <a:cs typeface="Times New Roman" pitchFamily="18" charset="0"/>
              </a:rPr>
              <a:t>				</a:t>
            </a:r>
          </a:p>
          <a:p>
            <a:pPr marL="863600" indent="-863600" eaLnBrk="0" fontAlgn="auto" hangingPunct="0">
              <a:spcBef>
                <a:spcPct val="20000"/>
              </a:spcBef>
              <a:spcAft>
                <a:spcPts val="0"/>
              </a:spcAft>
              <a:buClr>
                <a:schemeClr val="hlink"/>
              </a:buClr>
              <a:buSzPct val="120000"/>
              <a:buFont typeface="Arial" pitchFamily="34" charset="0"/>
              <a:buNone/>
              <a:defRPr/>
            </a:pPr>
            <a:r>
              <a:rPr lang="en-US" sz="3200" kern="0">
                <a:effectLst>
                  <a:outerShdw blurRad="38100" dist="38100" dir="2700000" algn="tl">
                    <a:srgbClr val="000000"/>
                  </a:outerShdw>
                </a:effectLst>
                <a:latin typeface="Times New Roman" pitchFamily="18" charset="0"/>
                <a:cs typeface="Times New Roman" pitchFamily="18" charset="0"/>
              </a:rPr>
              <a:t>			</a:t>
            </a:r>
            <a:r>
              <a:rPr lang="en-US" sz="2000" u="sng" kern="0">
                <a:effectLst>
                  <a:outerShdw blurRad="38100" dist="38100" dir="2700000" algn="tl">
                    <a:srgbClr val="000000"/>
                  </a:outerShdw>
                </a:effectLst>
                <a:latin typeface="Times New Roman" pitchFamily="18" charset="0"/>
                <a:cs typeface="Times New Roman" pitchFamily="18" charset="0"/>
              </a:rPr>
              <a:t>Fringe Benefit</a:t>
            </a:r>
            <a:r>
              <a:rPr lang="en-US" sz="2000" kern="0">
                <a:effectLst>
                  <a:outerShdw blurRad="38100" dist="38100" dir="2700000" algn="tl">
                    <a:srgbClr val="000000"/>
                  </a:outerShdw>
                </a:effectLst>
                <a:latin typeface="Times New Roman" pitchFamily="18" charset="0"/>
                <a:cs typeface="Times New Roman" pitchFamily="18" charset="0"/>
              </a:rPr>
              <a:t>			</a:t>
            </a:r>
            <a:r>
              <a:rPr lang="en-US" sz="2000" u="sng" kern="0">
                <a:effectLst>
                  <a:outerShdw blurRad="38100" dist="38100" dir="2700000" algn="tl">
                    <a:srgbClr val="000000"/>
                  </a:outerShdw>
                </a:effectLst>
                <a:latin typeface="Times New Roman" pitchFamily="18" charset="0"/>
                <a:cs typeface="Times New Roman" pitchFamily="18" charset="0"/>
              </a:rPr>
              <a:t>Valuation</a:t>
            </a:r>
            <a:endParaRPr lang="en-US" sz="2000" kern="0">
              <a:effectLst>
                <a:outerShdw blurRad="38100" dist="38100" dir="2700000" algn="tl">
                  <a:srgbClr val="000000"/>
                </a:outerShdw>
              </a:effectLst>
              <a:latin typeface="Times New Roman" pitchFamily="18" charset="0"/>
              <a:cs typeface="Times New Roman" pitchFamily="18" charset="0"/>
            </a:endParaRPr>
          </a:p>
          <a:p>
            <a:pPr marL="863600" indent="-8636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t>
            </a:r>
            <a:r>
              <a:rPr lang="en-US" sz="2400" kern="0">
                <a:effectLst>
                  <a:outerShdw blurRad="38100" dist="38100" dir="2700000" algn="tl">
                    <a:srgbClr val="000000"/>
                  </a:outerShdw>
                </a:effectLst>
                <a:latin typeface="Times New Roman" pitchFamily="18" charset="0"/>
                <a:cs typeface="Times New Roman" pitchFamily="18" charset="0"/>
              </a:rPr>
              <a:t>1.</a:t>
            </a:r>
            <a:r>
              <a:rPr lang="en-US" sz="2000" kern="0">
                <a:effectLst>
                  <a:outerShdw blurRad="38100" dist="38100" dir="2700000" algn="tl">
                    <a:srgbClr val="000000"/>
                  </a:outerShdw>
                </a:effectLst>
                <a:latin typeface="Times New Roman" pitchFamily="18" charset="0"/>
                <a:cs typeface="Times New Roman" pitchFamily="18" charset="0"/>
              </a:rPr>
              <a:t>  </a:t>
            </a:r>
            <a:r>
              <a:rPr lang="en-US" sz="2000" b="1" kern="0">
                <a:effectLst>
                  <a:outerShdw blurRad="38100" dist="38100" dir="2700000" algn="tl">
                    <a:srgbClr val="000000"/>
                  </a:outerShdw>
                </a:effectLst>
                <a:latin typeface="Times New Roman" pitchFamily="18" charset="0"/>
                <a:cs typeface="Times New Roman" pitchFamily="18" charset="0"/>
              </a:rPr>
              <a:t>d.</a:t>
            </a:r>
            <a:r>
              <a:rPr lang="en-US" sz="2000" kern="0">
                <a:effectLst>
                  <a:outerShdw blurRad="38100" dist="38100" dir="2700000" algn="tl">
                    <a:srgbClr val="000000"/>
                  </a:outerShdw>
                </a:effectLst>
                <a:latin typeface="Times New Roman" pitchFamily="18" charset="0"/>
                <a:cs typeface="Times New Roman" pitchFamily="18" charset="0"/>
              </a:rPr>
              <a:t>  If Er purchases residential property	MV shall be entire value</a:t>
            </a:r>
            <a:endParaRPr lang="en-US" sz="2000" kern="0">
              <a:solidFill>
                <a:schemeClr val="bg2"/>
              </a:solidFill>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and transfers ownership in the name 	of the benefit</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of Ee, the VB shall be the Er’s acqui-</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sition cost or ZV</a:t>
            </a:r>
          </a:p>
          <a:p>
            <a:pPr marL="342900" indent="-342900" eaLnBrk="0" fontAlgn="auto" hangingPunct="0">
              <a:spcBef>
                <a:spcPct val="20000"/>
              </a:spcBef>
              <a:spcAft>
                <a:spcPts val="0"/>
              </a:spcAft>
              <a:buClr>
                <a:schemeClr val="hlink"/>
              </a:buClr>
              <a:buSzPct val="120000"/>
              <a:buFont typeface="Arial" pitchFamily="34" charset="0"/>
              <a:buNone/>
              <a:defRPr/>
            </a:pPr>
            <a:endParaRPr lang="en-US" sz="2000" kern="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t>
            </a:r>
            <a:r>
              <a:rPr lang="en-US" sz="2000" b="1" kern="0">
                <a:effectLst>
                  <a:outerShdw blurRad="38100" dist="38100" dir="2700000" algn="tl">
                    <a:srgbClr val="000000"/>
                  </a:outerShdw>
                </a:effectLst>
                <a:latin typeface="Times New Roman" pitchFamily="18" charset="0"/>
                <a:cs typeface="Times New Roman" pitchFamily="18" charset="0"/>
              </a:rPr>
              <a:t>e.  </a:t>
            </a:r>
            <a:r>
              <a:rPr lang="en-US" sz="2000" kern="0">
                <a:effectLst>
                  <a:outerShdw blurRad="38100" dist="38100" dir="2700000" algn="tl">
                    <a:srgbClr val="000000"/>
                  </a:outerShdw>
                </a:effectLst>
                <a:latin typeface="Times New Roman" pitchFamily="18" charset="0"/>
                <a:cs typeface="Times New Roman" pitchFamily="18" charset="0"/>
              </a:rPr>
              <a:t>If Er purchases a residential property	VB shall be the difference</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&amp; transfers ownership to Ee for his 	 between the FMV or ZV</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residential use, at a price less than the 	 and the cost to the Er.  </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Er’s acquisition cost			 MV shall be the entire</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value of the benefit</a:t>
            </a:r>
            <a:endParaRPr lang="en-US" sz="20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457200" y="1600200"/>
            <a:ext cx="8229600" cy="5029200"/>
          </a:xfrm>
          <a:prstGeom prst="rect">
            <a:avLst/>
          </a:prstGeom>
        </p:spPr>
        <p:txBody>
          <a:bodyPr>
            <a:normAutofit lnSpcReduction="10000"/>
          </a:bodyPr>
          <a:lstStyle/>
          <a:p>
            <a:pPr marL="863600" indent="-863600" eaLnBrk="0" fontAlgn="auto" hangingPunct="0">
              <a:spcBef>
                <a:spcPct val="20000"/>
              </a:spcBef>
              <a:spcAft>
                <a:spcPts val="0"/>
              </a:spcAft>
              <a:buClr>
                <a:schemeClr val="hlink"/>
              </a:buClr>
              <a:buSzPct val="120000"/>
              <a:buFont typeface="Arial" pitchFamily="34" charset="0"/>
              <a:buNone/>
              <a:defRPr/>
            </a:pPr>
            <a:r>
              <a:rPr lang="en-US" sz="4800" kern="0">
                <a:effectLst>
                  <a:outerShdw blurRad="38100" dist="38100" dir="2700000" algn="tl">
                    <a:srgbClr val="000000"/>
                  </a:outerShdw>
                </a:effectLst>
                <a:latin typeface="Times New Roman" pitchFamily="18" charset="0"/>
                <a:cs typeface="Times New Roman" pitchFamily="18" charset="0"/>
              </a:rPr>
              <a:t> </a:t>
            </a:r>
            <a:r>
              <a:rPr lang="en-US" sz="3200" kern="0">
                <a:effectLst>
                  <a:outerShdw blurRad="38100" dist="38100" dir="2700000" algn="tl">
                    <a:srgbClr val="000000"/>
                  </a:outerShdw>
                </a:effectLst>
                <a:latin typeface="Times New Roman" pitchFamily="18" charset="0"/>
                <a:cs typeface="Times New Roman" pitchFamily="18" charset="0"/>
              </a:rPr>
              <a:t>A.  FBT – 1.  Housing – </a:t>
            </a:r>
            <a:r>
              <a:rPr lang="en-US" sz="2800" kern="0">
                <a:effectLst>
                  <a:outerShdw blurRad="38100" dist="38100" dir="2700000" algn="tl">
                    <a:srgbClr val="000000"/>
                  </a:outerShdw>
                </a:effectLst>
                <a:latin typeface="Times New Roman" pitchFamily="18" charset="0"/>
                <a:cs typeface="Times New Roman" pitchFamily="18" charset="0"/>
              </a:rPr>
              <a:t>The following housing benefits shall not be considered fringe benefit subject to fringe benefits tax:</a:t>
            </a:r>
            <a:endParaRPr lang="en-US" sz="4800" kern="0">
              <a:effectLst>
                <a:outerShdw blurRad="38100" dist="38100" dir="2700000" algn="tl">
                  <a:srgbClr val="000000"/>
                </a:outerShdw>
              </a:effectLst>
              <a:latin typeface="Times New Roman" pitchFamily="18" charset="0"/>
              <a:cs typeface="Times New Roman" pitchFamily="18" charset="0"/>
            </a:endParaRPr>
          </a:p>
          <a:p>
            <a:pPr marL="863600" indent="-863600" eaLnBrk="0" fontAlgn="auto" hangingPunct="0">
              <a:spcBef>
                <a:spcPct val="20000"/>
              </a:spcBef>
              <a:spcAft>
                <a:spcPts val="0"/>
              </a:spcAft>
              <a:buClr>
                <a:schemeClr val="hlink"/>
              </a:buClr>
              <a:buSzPct val="120000"/>
              <a:buFont typeface="Arial" pitchFamily="34" charset="0"/>
              <a:buNone/>
              <a:defRPr/>
            </a:pPr>
            <a:r>
              <a:rPr lang="en-US" sz="2000" b="1" kern="0">
                <a:effectLst>
                  <a:outerShdw blurRad="38100" dist="38100" dir="2700000" algn="tl">
                    <a:srgbClr val="000000"/>
                  </a:outerShdw>
                </a:effectLst>
                <a:latin typeface="Times New Roman" pitchFamily="18" charset="0"/>
                <a:cs typeface="Times New Roman" pitchFamily="18" charset="0"/>
              </a:rPr>
              <a:t>           </a:t>
            </a:r>
          </a:p>
          <a:p>
            <a:pPr marL="863600" indent="-863600" eaLnBrk="0" fontAlgn="auto" hangingPunct="0">
              <a:spcBef>
                <a:spcPct val="20000"/>
              </a:spcBef>
              <a:spcAft>
                <a:spcPts val="0"/>
              </a:spcAft>
              <a:buClr>
                <a:schemeClr val="hlink"/>
              </a:buClr>
              <a:buSzPct val="120000"/>
              <a:buFont typeface="Arial" pitchFamily="34" charset="0"/>
              <a:buNone/>
              <a:defRPr/>
            </a:pPr>
            <a:r>
              <a:rPr lang="en-US" sz="2000" b="1" kern="0">
                <a:effectLst>
                  <a:outerShdw blurRad="38100" dist="38100" dir="2700000" algn="tl">
                    <a:srgbClr val="000000"/>
                  </a:outerShdw>
                </a:effectLst>
                <a:latin typeface="Times New Roman" pitchFamily="18" charset="0"/>
                <a:cs typeface="Times New Roman" pitchFamily="18" charset="0"/>
              </a:rPr>
              <a:t>         </a:t>
            </a:r>
            <a:r>
              <a:rPr lang="en-US" sz="2400" b="1" kern="0">
                <a:effectLst>
                  <a:outerShdw blurRad="38100" dist="38100" dir="2700000" algn="tl">
                    <a:srgbClr val="000000"/>
                  </a:outerShdw>
                </a:effectLst>
                <a:latin typeface="Times New Roman" pitchFamily="18" charset="0"/>
                <a:cs typeface="Times New Roman" pitchFamily="18" charset="0"/>
              </a:rPr>
              <a:t>1. f.   </a:t>
            </a:r>
            <a:r>
              <a:rPr lang="en-US" sz="2400" kern="0">
                <a:effectLst>
                  <a:outerShdw blurRad="38100" dist="38100" dir="2700000" algn="tl">
                    <a:srgbClr val="000000"/>
                  </a:outerShdw>
                </a:effectLst>
                <a:latin typeface="Times New Roman" pitchFamily="18" charset="0"/>
                <a:cs typeface="Times New Roman" pitchFamily="18" charset="0"/>
              </a:rPr>
              <a:t>Housing privilege for uniformed personnel of AFP;</a:t>
            </a:r>
          </a:p>
          <a:p>
            <a:pPr marL="863600" indent="-863600" eaLnBrk="0" fontAlgn="auto" hangingPunct="0">
              <a:spcBef>
                <a:spcPct val="20000"/>
              </a:spcBef>
              <a:spcAft>
                <a:spcPts val="0"/>
              </a:spcAft>
              <a:buClr>
                <a:schemeClr val="hlink"/>
              </a:buClr>
              <a:buSzPct val="120000"/>
              <a:buFont typeface="Arial" pitchFamily="34" charset="0"/>
              <a:buNone/>
              <a:defRPr/>
            </a:pPr>
            <a:endParaRPr lang="en-US" sz="2400" kern="0">
              <a:effectLst>
                <a:outerShdw blurRad="38100" dist="38100" dir="2700000" algn="tl">
                  <a:srgbClr val="000000"/>
                </a:outerShdw>
              </a:effectLst>
              <a:latin typeface="Times New Roman" pitchFamily="18" charset="0"/>
              <a:cs typeface="Times New Roman" pitchFamily="18" charset="0"/>
            </a:endParaRPr>
          </a:p>
          <a:p>
            <a:pPr marL="863600" indent="-863600" eaLnBrk="0" fontAlgn="auto" hangingPunct="0">
              <a:spcBef>
                <a:spcPct val="20000"/>
              </a:spcBef>
              <a:spcAft>
                <a:spcPts val="0"/>
              </a:spcAft>
              <a:buClr>
                <a:schemeClr val="hlink"/>
              </a:buClr>
              <a:buSzPct val="120000"/>
              <a:buFont typeface="Arial" pitchFamily="34" charset="0"/>
              <a:buNone/>
              <a:defRPr/>
            </a:pPr>
            <a:r>
              <a:rPr lang="en-US" sz="2400" kern="0">
                <a:effectLst>
                  <a:outerShdw blurRad="38100" dist="38100" dir="2700000" algn="tl">
                    <a:srgbClr val="000000"/>
                  </a:outerShdw>
                </a:effectLst>
                <a:latin typeface="Times New Roman" pitchFamily="18" charset="0"/>
                <a:cs typeface="Times New Roman" pitchFamily="18" charset="0"/>
              </a:rPr>
              <a:t>          </a:t>
            </a:r>
            <a:r>
              <a:rPr lang="en-US" sz="2400" b="1" kern="0">
                <a:effectLst>
                  <a:outerShdw blurRad="38100" dist="38100" dir="2700000" algn="tl">
                    <a:srgbClr val="000000"/>
                  </a:outerShdw>
                </a:effectLst>
                <a:latin typeface="Times New Roman" pitchFamily="18" charset="0"/>
                <a:cs typeface="Times New Roman" pitchFamily="18" charset="0"/>
              </a:rPr>
              <a:t>g.</a:t>
            </a:r>
            <a:r>
              <a:rPr lang="en-US" sz="2400" kern="0">
                <a:effectLst>
                  <a:outerShdw blurRad="38100" dist="38100" dir="2700000" algn="tl">
                    <a:srgbClr val="000000"/>
                  </a:outerShdw>
                </a:effectLst>
                <a:latin typeface="Times New Roman" pitchFamily="18" charset="0"/>
                <a:cs typeface="Times New Roman" pitchFamily="18" charset="0"/>
              </a:rPr>
              <a:t>   A housing unit which is situated inside or adjacent                	    </a:t>
            </a:r>
            <a:r>
              <a:rPr lang="en-US" sz="2000" kern="0">
                <a:effectLst>
                  <a:outerShdw blurRad="38100" dist="38100" dir="2700000" algn="tl">
                    <a:srgbClr val="000000"/>
                  </a:outerShdw>
                </a:effectLst>
                <a:latin typeface="Times New Roman" pitchFamily="18" charset="0"/>
                <a:cs typeface="Times New Roman" pitchFamily="18" charset="0"/>
              </a:rPr>
              <a:t>to the premises of the business. </a:t>
            </a:r>
            <a:r>
              <a:rPr lang="en-US" sz="1400" kern="0">
                <a:effectLst>
                  <a:outerShdw blurRad="38100" dist="38100" dir="2700000" algn="tl">
                    <a:srgbClr val="000000"/>
                  </a:outerShdw>
                </a:effectLst>
                <a:latin typeface="Times New Roman" pitchFamily="18" charset="0"/>
                <a:cs typeface="Times New Roman" pitchFamily="18" charset="0"/>
              </a:rPr>
              <a:t>(located within the maximum of 50 meters from 	       the perimeter of the premises) </a:t>
            </a:r>
          </a:p>
          <a:p>
            <a:pPr marL="863600" indent="-863600" eaLnBrk="0" fontAlgn="auto" hangingPunct="0">
              <a:spcBef>
                <a:spcPct val="20000"/>
              </a:spcBef>
              <a:spcAft>
                <a:spcPts val="0"/>
              </a:spcAft>
              <a:buClr>
                <a:schemeClr val="hlink"/>
              </a:buClr>
              <a:buSzPct val="120000"/>
              <a:buFont typeface="Arial" pitchFamily="34" charset="0"/>
              <a:buNone/>
              <a:defRPr/>
            </a:pPr>
            <a:endParaRPr lang="en-US" sz="2000" kern="0">
              <a:effectLst>
                <a:outerShdw blurRad="38100" dist="38100" dir="2700000" algn="tl">
                  <a:srgbClr val="000000"/>
                </a:outerShdw>
              </a:effectLst>
              <a:latin typeface="Times New Roman" pitchFamily="18" charset="0"/>
              <a:cs typeface="Times New Roman" pitchFamily="18" charset="0"/>
            </a:endParaRPr>
          </a:p>
          <a:p>
            <a:pPr marL="863600" indent="-8636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t>
            </a:r>
            <a:r>
              <a:rPr lang="en-US" sz="2000" b="1" kern="0">
                <a:effectLst>
                  <a:outerShdw blurRad="38100" dist="38100" dir="2700000" algn="tl">
                    <a:srgbClr val="000000"/>
                  </a:outerShdw>
                </a:effectLst>
                <a:latin typeface="Times New Roman" pitchFamily="18" charset="0"/>
                <a:cs typeface="Times New Roman" pitchFamily="18" charset="0"/>
              </a:rPr>
              <a:t>h.    </a:t>
            </a:r>
            <a:r>
              <a:rPr lang="en-US" sz="2000" kern="0">
                <a:effectLst>
                  <a:outerShdw blurRad="38100" dist="38100" dir="2700000" algn="tl">
                    <a:srgbClr val="000000"/>
                  </a:outerShdw>
                </a:effectLst>
                <a:latin typeface="Times New Roman" pitchFamily="18" charset="0"/>
                <a:cs typeface="Times New Roman" pitchFamily="18" charset="0"/>
              </a:rPr>
              <a:t>Temporary housing for an employee who stays in a housing unit </a:t>
            </a:r>
          </a:p>
          <a:p>
            <a:pPr marL="863600" indent="-8636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for 3 months or less</a:t>
            </a:r>
          </a:p>
          <a:p>
            <a:pPr marL="863600" indent="-863600" eaLnBrk="0" fontAlgn="auto" hangingPunct="0">
              <a:spcBef>
                <a:spcPct val="20000"/>
              </a:spcBef>
              <a:spcAft>
                <a:spcPts val="0"/>
              </a:spcAft>
              <a:buClr>
                <a:schemeClr val="hlink"/>
              </a:buClr>
              <a:buSzPct val="120000"/>
              <a:buFont typeface="Arial" pitchFamily="34" charset="0"/>
              <a:buNone/>
              <a:defRPr/>
            </a:pPr>
            <a:endParaRPr lang="en-US" sz="1600" kern="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81000" y="1371600"/>
            <a:ext cx="8382000" cy="5486400"/>
          </a:xfrm>
          <a:prstGeom prst="rect">
            <a:avLst/>
          </a:prstGeom>
        </p:spPr>
        <p:txBody>
          <a:bodyPr>
            <a:normAutofit fontScale="25000" lnSpcReduction="20000"/>
          </a:bodyPr>
          <a:lstStyle/>
          <a:p>
            <a:pPr marL="342900" indent="-342900" algn="just" eaLnBrk="0" fontAlgn="auto" hangingPunct="0">
              <a:spcBef>
                <a:spcPct val="20000"/>
              </a:spcBef>
              <a:spcAft>
                <a:spcPts val="0"/>
              </a:spcAft>
              <a:buClr>
                <a:schemeClr val="hlink"/>
              </a:buClr>
              <a:buSzPct val="120000"/>
              <a:buFont typeface="Arial" pitchFamily="34" charset="0"/>
              <a:buNone/>
              <a:defRPr/>
            </a:pPr>
            <a:r>
              <a:rPr lang="en-US" sz="12800" kern="0">
                <a:effectLst>
                  <a:outerShdw blurRad="38100" dist="38100" dir="2700000" algn="tl">
                    <a:srgbClr val="000000"/>
                  </a:outerShdw>
                </a:effectLst>
                <a:latin typeface="Times New Roman" pitchFamily="18" charset="0"/>
                <a:cs typeface="Times New Roman" pitchFamily="18" charset="0"/>
              </a:rPr>
              <a:t>A.   FBT - 2.  </a:t>
            </a:r>
            <a:r>
              <a:rPr lang="en-US" sz="12800" b="1" kern="0">
                <a:effectLst>
                  <a:outerShdw blurRad="38100" dist="38100" dir="2700000" algn="tl">
                    <a:srgbClr val="000000"/>
                  </a:outerShdw>
                </a:effectLst>
                <a:latin typeface="Times New Roman" pitchFamily="18" charset="0"/>
                <a:cs typeface="Times New Roman" pitchFamily="18" charset="0"/>
              </a:rPr>
              <a:t> EXPENSE ACCOUNT </a:t>
            </a:r>
          </a:p>
          <a:p>
            <a:pPr marL="863600" indent="-863600" algn="just" eaLnBrk="0" fontAlgn="auto" hangingPunct="0">
              <a:spcBef>
                <a:spcPct val="20000"/>
              </a:spcBef>
              <a:spcAft>
                <a:spcPts val="0"/>
              </a:spcAft>
              <a:buClr>
                <a:schemeClr val="hlink"/>
              </a:buClr>
              <a:buSzPct val="120000"/>
              <a:buFont typeface="Arial" pitchFamily="34" charset="0"/>
              <a:buNone/>
              <a:defRPr/>
            </a:pPr>
            <a:r>
              <a:rPr lang="en-US" sz="2400" b="1" kern="0">
                <a:effectLst>
                  <a:outerShdw blurRad="38100" dist="38100" dir="2700000" algn="tl">
                    <a:srgbClr val="000000"/>
                  </a:outerShdw>
                </a:effectLst>
                <a:latin typeface="Times New Roman" pitchFamily="18" charset="0"/>
                <a:cs typeface="Times New Roman" pitchFamily="18" charset="0"/>
              </a:rPr>
              <a:t>        </a:t>
            </a:r>
            <a:r>
              <a:rPr lang="en-US" sz="9600" b="1" kern="0">
                <a:effectLst>
                  <a:outerShdw blurRad="38100" dist="38100" dir="2700000" algn="tl">
                    <a:srgbClr val="000000"/>
                  </a:outerShdw>
                </a:effectLst>
                <a:latin typeface="Times New Roman" pitchFamily="18" charset="0"/>
                <a:cs typeface="Times New Roman" pitchFamily="18" charset="0"/>
              </a:rPr>
              <a:t> 2.</a:t>
            </a:r>
            <a:r>
              <a:rPr lang="en-US" sz="9600" kern="0">
                <a:effectLst>
                  <a:outerShdw blurRad="38100" dist="38100" dir="2700000" algn="tl">
                    <a:srgbClr val="000000"/>
                  </a:outerShdw>
                </a:effectLst>
                <a:latin typeface="Times New Roman" pitchFamily="18" charset="0"/>
                <a:cs typeface="Times New Roman" pitchFamily="18" charset="0"/>
              </a:rPr>
              <a:t>a.  </a:t>
            </a:r>
            <a:r>
              <a:rPr lang="en-US" sz="9600" b="1" kern="0">
                <a:effectLst>
                  <a:outerShdw blurRad="38100" dist="38100" dir="2700000" algn="tl">
                    <a:srgbClr val="000000"/>
                  </a:outerShdw>
                </a:effectLst>
                <a:latin typeface="Times New Roman" pitchFamily="18" charset="0"/>
                <a:cs typeface="Times New Roman" pitchFamily="18" charset="0"/>
              </a:rPr>
              <a:t> </a:t>
            </a:r>
            <a:r>
              <a:rPr lang="en-US" sz="9600" kern="0">
                <a:effectLst>
                  <a:outerShdw blurRad="38100" dist="38100" dir="2700000" algn="tl">
                    <a:srgbClr val="000000"/>
                  </a:outerShdw>
                </a:effectLst>
                <a:latin typeface="Times New Roman" pitchFamily="18" charset="0"/>
                <a:cs typeface="Times New Roman" pitchFamily="18" charset="0"/>
              </a:rPr>
              <a:t>In general, expenses incurred by Ee but paid by Er shall be treated as taxable FB, except when the expenditures are duly receipted for and in the name of the Er and the expenditures do not partake the nature of a personal expense attributable to the employee.</a:t>
            </a:r>
          </a:p>
          <a:p>
            <a:pPr marL="863600" indent="-863600" algn="just" eaLnBrk="0" fontAlgn="auto" hangingPunct="0">
              <a:spcBef>
                <a:spcPct val="20000"/>
              </a:spcBef>
              <a:spcAft>
                <a:spcPts val="0"/>
              </a:spcAft>
              <a:buClr>
                <a:schemeClr val="hlink"/>
              </a:buClr>
              <a:buSzPct val="120000"/>
              <a:buFont typeface="Arial" pitchFamily="34" charset="0"/>
              <a:buNone/>
              <a:defRPr/>
            </a:pPr>
            <a:r>
              <a:rPr lang="en-US" sz="9600" kern="0">
                <a:effectLst>
                  <a:outerShdw blurRad="38100" dist="38100" dir="2700000" algn="tl">
                    <a:srgbClr val="000000"/>
                  </a:outerShdw>
                </a:effectLst>
                <a:latin typeface="Times New Roman" pitchFamily="18" charset="0"/>
                <a:cs typeface="Times New Roman" pitchFamily="18" charset="0"/>
              </a:rPr>
              <a:t>      b. </a:t>
            </a:r>
            <a:r>
              <a:rPr lang="en-US" sz="9600" b="1" kern="0">
                <a:effectLst>
                  <a:outerShdw blurRad="38100" dist="38100" dir="2700000" algn="tl">
                    <a:srgbClr val="000000"/>
                  </a:outerShdw>
                </a:effectLst>
                <a:latin typeface="Times New Roman" pitchFamily="18" charset="0"/>
                <a:cs typeface="Times New Roman" pitchFamily="18" charset="0"/>
              </a:rPr>
              <a:t> Expenses paid for by the but reimbursed</a:t>
            </a:r>
            <a:r>
              <a:rPr lang="en-US" sz="9600" kern="0">
                <a:effectLst>
                  <a:outerShdw blurRad="38100" dist="38100" dir="2700000" algn="tl">
                    <a:srgbClr val="000000"/>
                  </a:outerShdw>
                </a:effectLst>
                <a:latin typeface="Times New Roman" pitchFamily="18" charset="0"/>
                <a:cs typeface="Times New Roman" pitchFamily="18" charset="0"/>
              </a:rPr>
              <a:t> by his Er shall be treated as taxable FB </a:t>
            </a:r>
            <a:r>
              <a:rPr lang="en-US" sz="9600" b="1" kern="0">
                <a:effectLst>
                  <a:outerShdw blurRad="38100" dist="38100" dir="2700000" algn="tl">
                    <a:srgbClr val="000000"/>
                  </a:outerShdw>
                </a:effectLst>
                <a:latin typeface="Times New Roman" pitchFamily="18" charset="0"/>
                <a:cs typeface="Times New Roman" pitchFamily="18" charset="0"/>
              </a:rPr>
              <a:t>except</a:t>
            </a:r>
            <a:r>
              <a:rPr lang="en-US" sz="9600" kern="0">
                <a:effectLst>
                  <a:outerShdw blurRad="38100" dist="38100" dir="2700000" algn="tl">
                    <a:srgbClr val="000000"/>
                  </a:outerShdw>
                </a:effectLst>
                <a:latin typeface="Times New Roman" pitchFamily="18" charset="0"/>
                <a:cs typeface="Times New Roman" pitchFamily="18" charset="0"/>
              </a:rPr>
              <a:t> when the expenditures are duly receipted for and in the name of the ER and the expenditures do not partake the nature of a personal expense attributable to the said employee.</a:t>
            </a:r>
          </a:p>
          <a:p>
            <a:pPr marL="863600" indent="-863600" algn="just" eaLnBrk="0" fontAlgn="auto" hangingPunct="0">
              <a:spcBef>
                <a:spcPct val="20000"/>
              </a:spcBef>
              <a:spcAft>
                <a:spcPts val="0"/>
              </a:spcAft>
              <a:buClr>
                <a:schemeClr val="hlink"/>
              </a:buClr>
              <a:buSzPct val="120000"/>
              <a:buFont typeface="Arial" pitchFamily="34" charset="0"/>
              <a:buNone/>
              <a:defRPr/>
            </a:pPr>
            <a:r>
              <a:rPr lang="en-US" sz="9600" kern="0">
                <a:effectLst>
                  <a:outerShdw blurRad="38100" dist="38100" dir="2700000" algn="tl">
                    <a:srgbClr val="000000"/>
                  </a:outerShdw>
                </a:effectLst>
                <a:latin typeface="Times New Roman" pitchFamily="18" charset="0"/>
                <a:cs typeface="Times New Roman" pitchFamily="18" charset="0"/>
              </a:rPr>
              <a:t>      c.  </a:t>
            </a:r>
            <a:r>
              <a:rPr lang="en-US" sz="9600" b="1" kern="0">
                <a:effectLst>
                  <a:outerShdw blurRad="38100" dist="38100" dir="2700000" algn="tl">
                    <a:srgbClr val="000000"/>
                  </a:outerShdw>
                </a:effectLst>
                <a:latin typeface="Times New Roman" pitchFamily="18" charset="0"/>
                <a:cs typeface="Times New Roman" pitchFamily="18" charset="0"/>
              </a:rPr>
              <a:t>Personal expenses</a:t>
            </a:r>
            <a:r>
              <a:rPr lang="en-US" sz="9600" kern="0">
                <a:effectLst>
                  <a:outerShdw blurRad="38100" dist="38100" dir="2700000" algn="tl">
                    <a:srgbClr val="000000"/>
                  </a:outerShdw>
                </a:effectLst>
                <a:latin typeface="Times New Roman" pitchFamily="18" charset="0"/>
                <a:cs typeface="Times New Roman" pitchFamily="18" charset="0"/>
              </a:rPr>
              <a:t> of the Ee (e.g. purchase of groceries for the personal consumption of the employee and family members) paid for and reimbursed by the Er to the Ee shall be treated as taxable FB whether the same are duly receipted for on in the name of the Er,   </a:t>
            </a:r>
          </a:p>
          <a:p>
            <a:pPr marL="1028700" indent="-1028700" algn="just" eaLnBrk="0" fontAlgn="auto" hangingPunct="0">
              <a:spcBef>
                <a:spcPct val="20000"/>
              </a:spcBef>
              <a:spcAft>
                <a:spcPts val="0"/>
              </a:spcAft>
              <a:buClr>
                <a:schemeClr val="hlink"/>
              </a:buClr>
              <a:buSzPct val="120000"/>
              <a:buFont typeface="Arial" pitchFamily="34" charset="0"/>
              <a:buNone/>
              <a:defRPr/>
            </a:pPr>
            <a:r>
              <a:rPr lang="en-US" sz="9600" kern="0">
                <a:effectLst>
                  <a:outerShdw blurRad="38100" dist="38100" dir="2700000" algn="tl">
                    <a:srgbClr val="000000"/>
                  </a:outerShdw>
                </a:effectLst>
                <a:latin typeface="Times New Roman" pitchFamily="18" charset="0"/>
                <a:cs typeface="Times New Roman" pitchFamily="18" charset="0"/>
              </a:rPr>
              <a:t>        </a:t>
            </a:r>
          </a:p>
          <a:p>
            <a:pPr marL="1028700" indent="-1028700" algn="just" eaLnBrk="0" fontAlgn="auto" hangingPunct="0">
              <a:spcBef>
                <a:spcPct val="20000"/>
              </a:spcBef>
              <a:spcAft>
                <a:spcPts val="0"/>
              </a:spcAft>
              <a:buClr>
                <a:schemeClr val="hlink"/>
              </a:buClr>
              <a:buSzPct val="120000"/>
              <a:buFont typeface="Arial" pitchFamily="34" charset="0"/>
              <a:buNone/>
              <a:defRPr/>
            </a:pPr>
            <a:r>
              <a:rPr lang="en-US" sz="9600" kern="0">
                <a:effectLst>
                  <a:outerShdw blurRad="38100" dist="38100" dir="2700000" algn="tl">
                    <a:srgbClr val="000000"/>
                  </a:outerShdw>
                </a:effectLst>
                <a:latin typeface="Times New Roman" pitchFamily="18" charset="0"/>
                <a:cs typeface="Times New Roman" pitchFamily="18" charset="0"/>
              </a:rPr>
              <a:t> </a:t>
            </a:r>
            <a:endParaRPr lang="en-US" sz="9600" kern="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74638"/>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04800" y="1600200"/>
            <a:ext cx="8839200" cy="5257800"/>
          </a:xfrm>
          <a:prstGeom prst="rect">
            <a:avLst/>
          </a:prstGeom>
        </p:spPr>
        <p:txBody>
          <a:bodyPr>
            <a:normAutofit/>
          </a:bodyPr>
          <a:lstStyle/>
          <a:p>
            <a:pPr marL="342900" indent="-342900" eaLnBrk="0" fontAlgn="auto" hangingPunct="0">
              <a:spcBef>
                <a:spcPct val="20000"/>
              </a:spcBef>
              <a:spcAft>
                <a:spcPts val="0"/>
              </a:spcAft>
              <a:buClr>
                <a:schemeClr val="hlink"/>
              </a:buClr>
              <a:buSzPct val="120000"/>
              <a:buFont typeface="Arial" pitchFamily="34" charset="0"/>
              <a:buNone/>
              <a:defRPr/>
            </a:pPr>
            <a:r>
              <a:rPr lang="en-US" sz="3200" kern="0">
                <a:effectLst>
                  <a:outerShdw blurRad="38100" dist="38100" dir="2700000" algn="tl">
                    <a:srgbClr val="000000"/>
                  </a:outerShdw>
                </a:effectLst>
                <a:latin typeface="Times New Roman" pitchFamily="18" charset="0"/>
                <a:cs typeface="Times New Roman" pitchFamily="18" charset="0"/>
              </a:rPr>
              <a:t>A.   FBT -  2.  </a:t>
            </a:r>
            <a:r>
              <a:rPr lang="en-US" sz="3200" b="1" kern="0">
                <a:effectLst>
                  <a:outerShdw blurRad="38100" dist="38100" dir="2700000" algn="tl">
                    <a:srgbClr val="000000"/>
                  </a:outerShdw>
                </a:effectLst>
                <a:latin typeface="Times New Roman" pitchFamily="18" charset="0"/>
                <a:cs typeface="Times New Roman" pitchFamily="18" charset="0"/>
              </a:rPr>
              <a:t>EXPENSE ACCOUNT </a:t>
            </a:r>
          </a:p>
          <a:p>
            <a:pPr marL="1143000" indent="-1143000" eaLnBrk="0" fontAlgn="auto" hangingPunct="0">
              <a:spcBef>
                <a:spcPct val="20000"/>
              </a:spcBef>
              <a:spcAft>
                <a:spcPts val="0"/>
              </a:spcAft>
              <a:buClr>
                <a:schemeClr val="hlink"/>
              </a:buClr>
              <a:buSzPct val="120000"/>
              <a:buFont typeface="Arial" pitchFamily="34" charset="0"/>
              <a:buNone/>
              <a:defRPr/>
            </a:pPr>
            <a:r>
              <a:rPr lang="en-US" sz="2200" kern="0">
                <a:effectLst>
                  <a:outerShdw blurRad="38100" dist="38100" dir="2700000" algn="tl">
                    <a:srgbClr val="000000"/>
                  </a:outerShdw>
                </a:effectLst>
                <a:latin typeface="Times New Roman" pitchFamily="18" charset="0"/>
                <a:cs typeface="Times New Roman" pitchFamily="18" charset="0"/>
              </a:rPr>
              <a:t>        </a:t>
            </a:r>
            <a:r>
              <a:rPr lang="en-US" sz="2400" b="1" kern="0">
                <a:effectLst>
                  <a:outerShdw blurRad="38100" dist="38100" dir="2700000" algn="tl">
                    <a:srgbClr val="000000"/>
                  </a:outerShdw>
                </a:effectLst>
                <a:latin typeface="Times New Roman" pitchFamily="18" charset="0"/>
                <a:cs typeface="Times New Roman" pitchFamily="18" charset="0"/>
              </a:rPr>
              <a:t>2.</a:t>
            </a:r>
            <a:r>
              <a:rPr lang="en-US" sz="2200" kern="0">
                <a:effectLst>
                  <a:outerShdw blurRad="38100" dist="38100" dir="2700000" algn="tl">
                    <a:srgbClr val="000000"/>
                  </a:outerShdw>
                </a:effectLst>
                <a:latin typeface="Times New Roman" pitchFamily="18" charset="0"/>
                <a:cs typeface="Times New Roman" pitchFamily="18" charset="0"/>
              </a:rPr>
              <a:t> d.   RATA which are fixed in amounts and are regularly received by Ee as part of compensation income shall not be treated as taxable FB but shall be considered taxable compensation income.  </a:t>
            </a:r>
            <a:r>
              <a:rPr lang="en-US" sz="1400" kern="0">
                <a:effectLst>
                  <a:outerShdw blurRad="38100" dist="38100" dir="2700000" algn="tl">
                    <a:srgbClr val="000000"/>
                  </a:outerShdw>
                </a:effectLst>
                <a:latin typeface="Times New Roman" pitchFamily="18" charset="0"/>
                <a:cs typeface="Times New Roman" pitchFamily="18" charset="0"/>
              </a:rPr>
              <a:t>[see Section 2.78.1(A)(6), RR 2-98, as amended by RR 8-2000]</a:t>
            </a:r>
          </a:p>
          <a:p>
            <a:pPr marL="1143000" indent="-1143000" eaLnBrk="0" fontAlgn="auto" hangingPunct="0">
              <a:spcBef>
                <a:spcPct val="20000"/>
              </a:spcBef>
              <a:spcAft>
                <a:spcPts val="0"/>
              </a:spcAft>
              <a:buClr>
                <a:schemeClr val="hlink"/>
              </a:buClr>
              <a:buSzPct val="120000"/>
              <a:buFont typeface="Arial" pitchFamily="34" charset="0"/>
              <a:buNone/>
              <a:defRPr/>
            </a:pPr>
            <a:endParaRPr lang="en-US" sz="1400" kern="0">
              <a:effectLst>
                <a:outerShdw blurRad="38100" dist="38100" dir="2700000" algn="tl">
                  <a:srgbClr val="000000"/>
                </a:outerShdw>
              </a:effectLst>
              <a:latin typeface="Times New Roman" pitchFamily="18" charset="0"/>
              <a:cs typeface="Times New Roman" pitchFamily="18" charset="0"/>
            </a:endParaRPr>
          </a:p>
          <a:p>
            <a:pPr marL="1143000" indent="-1143000" eaLnBrk="0" fontAlgn="auto" hangingPunct="0">
              <a:spcBef>
                <a:spcPct val="20000"/>
              </a:spcBef>
              <a:spcAft>
                <a:spcPts val="0"/>
              </a:spcAft>
              <a:buClr>
                <a:schemeClr val="hlink"/>
              </a:buClr>
              <a:buSzPct val="120000"/>
              <a:buFont typeface="Arial" pitchFamily="34" charset="0"/>
              <a:buNone/>
              <a:defRPr/>
            </a:pPr>
            <a:r>
              <a:rPr lang="en-US" sz="1400" kern="0">
                <a:effectLst>
                  <a:outerShdw blurRad="38100" dist="38100" dir="2700000" algn="tl">
                    <a:srgbClr val="000000"/>
                  </a:outerShdw>
                </a:effectLst>
                <a:latin typeface="Times New Roman" pitchFamily="18" charset="0"/>
                <a:cs typeface="Times New Roman" pitchFamily="18" charset="0"/>
              </a:rPr>
              <a:t>            </a:t>
            </a:r>
            <a:r>
              <a:rPr lang="en-US" sz="3200" kern="0">
                <a:effectLst>
                  <a:outerShdw blurRad="38100" dist="38100" dir="2700000" algn="tl">
                    <a:srgbClr val="000000"/>
                  </a:outerShdw>
                </a:effectLst>
                <a:latin typeface="Times New Roman" pitchFamily="18" charset="0"/>
                <a:cs typeface="Times New Roman" pitchFamily="18" charset="0"/>
              </a:rPr>
              <a:t>3. </a:t>
            </a:r>
            <a:r>
              <a:rPr lang="en-US" sz="3200" b="1" kern="0">
                <a:effectLst>
                  <a:outerShdw blurRad="38100" dist="38100" dir="2700000" algn="tl">
                    <a:srgbClr val="000000"/>
                  </a:outerShdw>
                </a:effectLst>
                <a:latin typeface="Times New Roman" pitchFamily="18" charset="0"/>
                <a:cs typeface="Times New Roman" pitchFamily="18" charset="0"/>
              </a:rPr>
              <a:t> MOTOR VEHICLE </a:t>
            </a:r>
          </a:p>
          <a:p>
            <a:pPr marL="1143000" indent="-1143000" eaLnBrk="0" fontAlgn="auto" hangingPunct="0">
              <a:spcBef>
                <a:spcPct val="20000"/>
              </a:spcBef>
              <a:spcAft>
                <a:spcPts val="0"/>
              </a:spcAft>
              <a:buClr>
                <a:schemeClr val="hlink"/>
              </a:buClr>
              <a:buSzPct val="120000"/>
              <a:buFont typeface="Arial" pitchFamily="34" charset="0"/>
              <a:buNone/>
              <a:defRPr/>
            </a:pPr>
            <a:r>
              <a:rPr lang="en-US" sz="3200" b="1" kern="0">
                <a:effectLst>
                  <a:outerShdw blurRad="38100" dist="38100" dir="2700000" algn="tl">
                    <a:srgbClr val="000000"/>
                  </a:outerShdw>
                </a:effectLst>
                <a:latin typeface="Times New Roman" pitchFamily="18" charset="0"/>
                <a:cs typeface="Times New Roman" pitchFamily="18" charset="0"/>
              </a:rPr>
              <a:t>			</a:t>
            </a:r>
            <a:r>
              <a:rPr lang="en-US" sz="2000" u="sng" kern="0">
                <a:effectLst>
                  <a:outerShdw blurRad="38100" dist="38100" dir="2700000" algn="tl">
                    <a:srgbClr val="000000"/>
                  </a:outerShdw>
                </a:effectLst>
                <a:latin typeface="Times New Roman" pitchFamily="18" charset="0"/>
                <a:cs typeface="Times New Roman" pitchFamily="18" charset="0"/>
              </a:rPr>
              <a:t>Fringe Benefit</a:t>
            </a:r>
            <a:r>
              <a:rPr lang="en-US" sz="2000" kern="0">
                <a:effectLst>
                  <a:outerShdw blurRad="38100" dist="38100" dir="2700000" algn="tl">
                    <a:srgbClr val="000000"/>
                  </a:outerShdw>
                </a:effectLst>
                <a:latin typeface="Times New Roman" pitchFamily="18" charset="0"/>
                <a:cs typeface="Times New Roman" pitchFamily="18" charset="0"/>
              </a:rPr>
              <a:t>			</a:t>
            </a:r>
            <a:r>
              <a:rPr lang="en-US" sz="2000" u="sng" kern="0">
                <a:effectLst>
                  <a:outerShdw blurRad="38100" dist="38100" dir="2700000" algn="tl">
                    <a:srgbClr val="000000"/>
                  </a:outerShdw>
                </a:effectLst>
                <a:latin typeface="Times New Roman" pitchFamily="18" charset="0"/>
                <a:cs typeface="Times New Roman" pitchFamily="18" charset="0"/>
              </a:rPr>
              <a:t>Valuation</a:t>
            </a:r>
            <a:endParaRPr lang="en-US" sz="2000" kern="0">
              <a:effectLst>
                <a:outerShdw blurRad="38100" dist="38100" dir="2700000" algn="tl">
                  <a:srgbClr val="000000"/>
                </a:outerShdw>
              </a:effectLst>
              <a:latin typeface="Times New Roman" pitchFamily="18" charset="0"/>
              <a:cs typeface="Times New Roman" pitchFamily="18" charset="0"/>
            </a:endParaRPr>
          </a:p>
          <a:p>
            <a:pPr marL="1143000" indent="-1143000" eaLnBrk="0" fontAlgn="auto" hangingPunct="0">
              <a:spcBef>
                <a:spcPct val="20000"/>
              </a:spcBef>
              <a:spcAft>
                <a:spcPts val="0"/>
              </a:spcAft>
              <a:buClr>
                <a:schemeClr val="hlink"/>
              </a:buClr>
              <a:buSzPct val="120000"/>
              <a:buFont typeface="Arial" pitchFamily="34" charset="0"/>
              <a:buNone/>
              <a:defRPr/>
            </a:pPr>
            <a:r>
              <a:rPr lang="en-US" sz="2000" kern="0">
                <a:effectLst>
                  <a:outerShdw blurRad="38100" dist="38100" dir="2700000" algn="tl">
                    <a:srgbClr val="000000"/>
                  </a:outerShdw>
                </a:effectLst>
                <a:latin typeface="Times New Roman" pitchFamily="18" charset="0"/>
                <a:cs typeface="Times New Roman" pitchFamily="18" charset="0"/>
              </a:rPr>
              <a:t>        </a:t>
            </a:r>
            <a:r>
              <a:rPr lang="en-US" sz="2400" b="1" kern="0">
                <a:effectLst>
                  <a:outerShdw blurRad="38100" dist="38100" dir="2700000" algn="tl">
                    <a:srgbClr val="000000"/>
                  </a:outerShdw>
                </a:effectLst>
                <a:latin typeface="Times New Roman" pitchFamily="18" charset="0"/>
                <a:cs typeface="Times New Roman" pitchFamily="18" charset="0"/>
              </a:rPr>
              <a:t>3.</a:t>
            </a:r>
            <a:r>
              <a:rPr lang="en-US" sz="2000" kern="0">
                <a:effectLst>
                  <a:outerShdw blurRad="38100" dist="38100" dir="2700000" algn="tl">
                    <a:srgbClr val="000000"/>
                  </a:outerShdw>
                </a:effectLst>
                <a:latin typeface="Times New Roman" pitchFamily="18" charset="0"/>
                <a:cs typeface="Times New Roman" pitchFamily="18" charset="0"/>
              </a:rPr>
              <a:t>  </a:t>
            </a:r>
            <a:r>
              <a:rPr lang="en-US" sz="2400" kern="0">
                <a:effectLst>
                  <a:outerShdw blurRad="38100" dist="38100" dir="2700000" algn="tl">
                    <a:srgbClr val="000000"/>
                  </a:outerShdw>
                </a:effectLst>
                <a:latin typeface="Times New Roman" pitchFamily="18" charset="0"/>
                <a:cs typeface="Times New Roman" pitchFamily="18" charset="0"/>
              </a:rPr>
              <a:t>a. Er purchases vehicle in the name of Ee   VB is the cquisition 					       cost. MV is the entire 					       value of FB </a:t>
            </a:r>
            <a:r>
              <a:rPr lang="en-US" sz="1600" kern="0">
                <a:effectLst>
                  <a:outerShdw blurRad="38100" dist="38100" dir="2700000" algn="tl">
                    <a:srgbClr val="000000"/>
                  </a:outerShdw>
                </a:effectLst>
                <a:latin typeface="Times New Roman" pitchFamily="18" charset="0"/>
                <a:cs typeface="Times New Roman" pitchFamily="18" charset="0"/>
              </a:rPr>
              <a:t>(regardless if 					           it is used by Ee partly for 						           personal purpose and partly for 					           the benefit of Er)</a:t>
            </a:r>
            <a:endParaRPr lang="en-US" sz="2400" kern="0">
              <a:effectLst>
                <a:outerShdw blurRad="38100" dist="38100" dir="2700000" algn="tl">
                  <a:srgbClr val="000000"/>
                </a:outerShdw>
              </a:effectLst>
              <a:latin typeface="Times New Roman" pitchFamily="18" charset="0"/>
              <a:cs typeface="Times New Roman" pitchFamily="18" charset="0"/>
            </a:endParaRPr>
          </a:p>
          <a:p>
            <a:pPr marL="1143000" indent="-1143000" eaLnBrk="0" fontAlgn="auto" hangingPunct="0">
              <a:spcBef>
                <a:spcPct val="20000"/>
              </a:spcBef>
              <a:spcAft>
                <a:spcPts val="0"/>
              </a:spcAft>
              <a:buClr>
                <a:schemeClr val="hlink"/>
              </a:buClr>
              <a:buSzPct val="120000"/>
              <a:buFont typeface="Arial" pitchFamily="34" charset="0"/>
              <a:buNone/>
              <a:defRPr/>
            </a:pPr>
            <a:endParaRPr lang="en-US" sz="2400" kern="0">
              <a:effectLst>
                <a:outerShdw blurRad="38100" dist="38100" dir="2700000" algn="tl">
                  <a:srgbClr val="000000"/>
                </a:outerShdw>
              </a:effectLst>
              <a:latin typeface="Times New Roman" pitchFamily="18" charset="0"/>
              <a:cs typeface="Times New Roman" pitchFamily="18" charset="0"/>
            </a:endParaRPr>
          </a:p>
          <a:p>
            <a:pPr marL="1143000" indent="-1143000" eaLnBrk="0" fontAlgn="auto" hangingPunct="0">
              <a:spcBef>
                <a:spcPct val="20000"/>
              </a:spcBef>
              <a:spcAft>
                <a:spcPts val="0"/>
              </a:spcAft>
              <a:buClr>
                <a:schemeClr val="hlink"/>
              </a:buClr>
              <a:buSzPct val="120000"/>
              <a:buFont typeface="Arial" pitchFamily="34" charset="0"/>
              <a:buNone/>
              <a:defRPr/>
            </a:pPr>
            <a:endParaRPr lang="en-US" sz="3200" b="1" kern="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694363"/>
          </a:xfrm>
          <a:prstGeom prst="rect">
            <a:avLst/>
          </a:prstGeom>
        </p:spPr>
        <p:txBody>
          <a:bodyPr>
            <a:spAutoFit/>
          </a:bodyPr>
          <a:lstStyle/>
          <a:p>
            <a:pPr eaLnBrk="0" hangingPunct="0">
              <a:defRPr/>
            </a:pPr>
            <a:r>
              <a:rPr lang="en-US" sz="2800" b="1" dirty="0">
                <a:latin typeface="Times New Roman" pitchFamily="18" charset="0"/>
                <a:ea typeface="Calibri" pitchFamily="34" charset="0"/>
                <a:cs typeface="Arial" pitchFamily="34" charset="0"/>
              </a:rPr>
              <a:t>For a taxable income earner:</a:t>
            </a:r>
          </a:p>
          <a:p>
            <a:pPr eaLnBrk="0" hangingPunct="0">
              <a:defRPr/>
            </a:pPr>
            <a:r>
              <a:rPr lang="en-US" sz="2800" dirty="0">
                <a:latin typeface="Times New Roman" pitchFamily="18" charset="0"/>
                <a:ea typeface="Calibri" pitchFamily="34" charset="0"/>
                <a:cs typeface="Arial" pitchFamily="34" charset="0"/>
              </a:rPr>
              <a:t>	The following should be considered in the computation of withholding tax per payroll period:</a:t>
            </a:r>
          </a:p>
          <a:p>
            <a:pPr marL="228600" indent="-228600" algn="just" eaLnBrk="0" hangingPunct="0">
              <a:buFontTx/>
              <a:buChar char="•"/>
              <a:defRPr/>
            </a:pPr>
            <a:r>
              <a:rPr lang="en-US" sz="2800" b="1" i="1" dirty="0">
                <a:latin typeface="Times New Roman" pitchFamily="18" charset="0"/>
                <a:ea typeface="Calibri" pitchFamily="34" charset="0"/>
                <a:cs typeface="Arial" pitchFamily="34" charset="0"/>
              </a:rPr>
              <a:t>Gross compensation income </a:t>
            </a:r>
            <a:r>
              <a:rPr lang="en-US" sz="2800" dirty="0">
                <a:latin typeface="Calibri"/>
                <a:ea typeface="Calibri" pitchFamily="34" charset="0"/>
                <a:cs typeface="Arial" pitchFamily="34" charset="0"/>
              </a:rPr>
              <a:t>–</a:t>
            </a:r>
            <a:r>
              <a:rPr lang="en-US" sz="2800" dirty="0">
                <a:latin typeface="Times New Roman" pitchFamily="18" charset="0"/>
                <a:ea typeface="Calibri" pitchFamily="34" charset="0"/>
                <a:cs typeface="Arial" pitchFamily="34" charset="0"/>
              </a:rPr>
              <a:t> all remuneration for services performed by an employee for his employer under an employer-employee relationship  </a:t>
            </a:r>
            <a:endParaRPr lang="en-PH" sz="2800" dirty="0">
              <a:cs typeface="Arial" pitchFamily="34" charset="0"/>
            </a:endParaRPr>
          </a:p>
          <a:p>
            <a:pPr algn="just" eaLnBrk="0" hangingPunct="0">
              <a:buFont typeface="Arial" pitchFamily="34" charset="0"/>
              <a:buChar char="•"/>
              <a:defRPr/>
            </a:pPr>
            <a:r>
              <a:rPr lang="en-US" sz="2800" b="1" i="1" dirty="0">
                <a:latin typeface="Times New Roman" pitchFamily="18" charset="0"/>
                <a:ea typeface="Calibri" pitchFamily="34" charset="0"/>
                <a:cs typeface="Arial" pitchFamily="34" charset="0"/>
              </a:rPr>
              <a:t>-Non-taxable items of the gross compensation income:</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a:t>
            </a:r>
            <a:r>
              <a:rPr lang="en-US" sz="2800" b="1" i="1" dirty="0">
                <a:latin typeface="Times New Roman" pitchFamily="18" charset="0"/>
                <a:ea typeface="Calibri" pitchFamily="34" charset="0"/>
                <a:cs typeface="Arial" pitchFamily="34" charset="0"/>
              </a:rPr>
              <a:t>Exclusions from gross income </a:t>
            </a:r>
            <a:r>
              <a:rPr lang="en-US" sz="2800" dirty="0">
                <a:latin typeface="Times New Roman" pitchFamily="18" charset="0"/>
                <a:ea typeface="Calibri" pitchFamily="34" charset="0"/>
                <a:cs typeface="Arial" pitchFamily="34" charset="0"/>
              </a:rPr>
              <a:t>[Section 32(B), Tax Code]</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a:t>
            </a:r>
            <a:r>
              <a:rPr lang="en-US" sz="2800" b="1" i="1" dirty="0">
                <a:latin typeface="Times New Roman" pitchFamily="18" charset="0"/>
                <a:ea typeface="Calibri" pitchFamily="34" charset="0"/>
                <a:cs typeface="Arial" pitchFamily="34" charset="0"/>
              </a:rPr>
              <a:t>Allowable deductions</a:t>
            </a:r>
            <a:r>
              <a:rPr lang="en-US" sz="2800" dirty="0">
                <a:latin typeface="Times New Roman" pitchFamily="18" charset="0"/>
                <a:ea typeface="Calibri" pitchFamily="34" charset="0"/>
                <a:cs typeface="Arial" pitchFamily="34" charset="0"/>
              </a:rPr>
              <a:t> [Section 34(M), Tax Code]</a:t>
            </a:r>
            <a:endParaRPr lang="en-PH" sz="2800" dirty="0">
              <a:cs typeface="Arial" pitchFamily="34" charset="0"/>
            </a:endParaRPr>
          </a:p>
          <a:p>
            <a:pPr marL="228600" indent="-228600" algn="just" eaLnBrk="0" hangingPunct="0">
              <a:buFontTx/>
              <a:buChar char="•"/>
              <a:defRPr/>
            </a:pPr>
            <a:r>
              <a:rPr lang="en-US" sz="2800" b="1" i="1" dirty="0">
                <a:latin typeface="Times New Roman" pitchFamily="18" charset="0"/>
                <a:ea typeface="Calibri" pitchFamily="34" charset="0"/>
                <a:cs typeface="Arial" pitchFamily="34" charset="0"/>
              </a:rPr>
              <a:t>Personal </a:t>
            </a:r>
            <a:r>
              <a:rPr lang="en-US" sz="2800" dirty="0">
                <a:latin typeface="Times New Roman" pitchFamily="18" charset="0"/>
                <a:ea typeface="Calibri" pitchFamily="34" charset="0"/>
                <a:cs typeface="Arial" pitchFamily="34" charset="0"/>
              </a:rPr>
              <a:t>(P50,000)</a:t>
            </a:r>
            <a:r>
              <a:rPr lang="en-US" sz="2800" b="1" i="1" dirty="0">
                <a:latin typeface="Times New Roman" pitchFamily="18" charset="0"/>
                <a:ea typeface="Calibri" pitchFamily="34" charset="0"/>
                <a:cs typeface="Arial" pitchFamily="34" charset="0"/>
              </a:rPr>
              <a:t> </a:t>
            </a:r>
            <a:r>
              <a:rPr lang="en-US" sz="2800" dirty="0">
                <a:latin typeface="Times New Roman" pitchFamily="18" charset="0"/>
                <a:ea typeface="Calibri" pitchFamily="34" charset="0"/>
                <a:cs typeface="Arial" pitchFamily="34" charset="0"/>
              </a:rPr>
              <a:t>and</a:t>
            </a:r>
            <a:r>
              <a:rPr lang="en-US" sz="2800" b="1" i="1" dirty="0">
                <a:latin typeface="Times New Roman" pitchFamily="18" charset="0"/>
                <a:ea typeface="Calibri" pitchFamily="34" charset="0"/>
                <a:cs typeface="Arial" pitchFamily="34" charset="0"/>
              </a:rPr>
              <a:t> additional exemptions </a:t>
            </a:r>
            <a:r>
              <a:rPr lang="en-US" sz="2800" dirty="0">
                <a:latin typeface="Times New Roman" pitchFamily="18" charset="0"/>
                <a:ea typeface="Calibri" pitchFamily="34" charset="0"/>
                <a:cs typeface="Arial" pitchFamily="34" charset="0"/>
              </a:rPr>
              <a:t>(P25,000)</a:t>
            </a:r>
            <a:r>
              <a:rPr lang="en-US" sz="2800" b="1" i="1" dirty="0">
                <a:latin typeface="Times New Roman" pitchFamily="18" charset="0"/>
                <a:ea typeface="Calibri" pitchFamily="34" charset="0"/>
                <a:cs typeface="Arial" pitchFamily="34" charset="0"/>
              </a:rPr>
              <a:t> </a:t>
            </a:r>
            <a:r>
              <a:rPr lang="en-US" sz="2800" dirty="0">
                <a:latin typeface="Times New Roman" pitchFamily="18" charset="0"/>
                <a:ea typeface="Calibri" pitchFamily="34" charset="0"/>
                <a:cs typeface="Arial" pitchFamily="34" charset="0"/>
              </a:rPr>
              <a:t>per qualified dependent child not exceeding four (4)</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a:t>
            </a:r>
            <a:r>
              <a:rPr lang="en-US" sz="2800" b="1" i="1" dirty="0">
                <a:latin typeface="Times New Roman" pitchFamily="18" charset="0"/>
                <a:ea typeface="Calibri" pitchFamily="34" charset="0"/>
                <a:cs typeface="Arial" pitchFamily="34" charset="0"/>
              </a:rPr>
              <a:t>Payroll period </a:t>
            </a:r>
            <a:endParaRPr lang="en-PH" sz="2800" dirty="0">
              <a:cs typeface="Arial" pitchFamily="34" charset="0"/>
            </a:endParaRPr>
          </a:p>
          <a:p>
            <a:pPr algn="just" eaLnBrk="0" hangingPunct="0">
              <a:buFontTx/>
              <a:buChar char="•"/>
              <a:defRPr/>
            </a:pPr>
            <a:r>
              <a:rPr lang="en-US" sz="2800" dirty="0">
                <a:latin typeface="Times New Roman" pitchFamily="18" charset="0"/>
                <a:ea typeface="Calibri" pitchFamily="34" charset="0"/>
                <a:cs typeface="Arial" pitchFamily="34" charset="0"/>
              </a:rPr>
              <a:t>  </a:t>
            </a:r>
            <a:r>
              <a:rPr lang="en-US" sz="2800" b="1" i="1" dirty="0">
                <a:latin typeface="Times New Roman" pitchFamily="18" charset="0"/>
                <a:ea typeface="Calibri" pitchFamily="34" charset="0"/>
                <a:cs typeface="Arial" pitchFamily="34" charset="0"/>
              </a:rPr>
              <a:t>Withholding tax table</a:t>
            </a:r>
            <a:r>
              <a:rPr lang="en-US" sz="2800" dirty="0">
                <a:latin typeface="Times New Roman" pitchFamily="18" charset="0"/>
                <a:ea typeface="Calibri" pitchFamily="34" charset="0"/>
                <a:cs typeface="Arial" pitchFamily="34" charset="0"/>
              </a:rPr>
              <a:t> per payroll period</a:t>
            </a:r>
            <a:endParaRPr lang="en-PH" sz="2800" dirty="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52400"/>
            <a:ext cx="8229600" cy="1143000"/>
          </a:xfrm>
          <a:prstGeom prst="rect">
            <a:avLst/>
          </a:prstGeom>
        </p:spPr>
        <p:txBody>
          <a:bodyPr/>
          <a:lstStyle/>
          <a:p>
            <a:pPr eaLnBrk="0" hangingPunct="0">
              <a:defRPr/>
            </a:pPr>
            <a:r>
              <a:rPr lang="en-US" sz="4400" b="1" kern="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533400" y="1066800"/>
            <a:ext cx="8382000" cy="5791200"/>
          </a:xfrm>
          <a:prstGeom prst="rect">
            <a:avLst/>
          </a:prstGeom>
        </p:spPr>
        <p:txBody>
          <a:bodyPr>
            <a:normAutofit lnSpcReduction="10000"/>
          </a:bodyPr>
          <a:lstStyle/>
          <a:p>
            <a:pPr marL="342900" indent="-342900" eaLnBrk="0" fontAlgn="auto" hangingPunct="0">
              <a:spcBef>
                <a:spcPct val="20000"/>
              </a:spcBef>
              <a:spcAft>
                <a:spcPts val="0"/>
              </a:spcAft>
              <a:buClr>
                <a:schemeClr val="hlink"/>
              </a:buClr>
              <a:buSzPct val="120000"/>
              <a:buFont typeface="Arial" pitchFamily="34" charset="0"/>
              <a:buChar char="•"/>
              <a:defRPr/>
            </a:pPr>
            <a:r>
              <a:rPr lang="en-US" sz="3200" b="1" kern="0" dirty="0">
                <a:effectLst>
                  <a:outerShdw blurRad="38100" dist="38100" dir="2700000" algn="tl">
                    <a:srgbClr val="000000"/>
                  </a:outerShdw>
                </a:effectLst>
                <a:latin typeface="Times New Roman" pitchFamily="18" charset="0"/>
                <a:cs typeface="Times New Roman" pitchFamily="18" charset="0"/>
              </a:rPr>
              <a:t>A.   FBT </a:t>
            </a:r>
            <a:r>
              <a:rPr lang="en-US" sz="3200" kern="0" dirty="0">
                <a:effectLst>
                  <a:outerShdw blurRad="38100" dist="38100" dir="2700000" algn="tl">
                    <a:srgbClr val="000000"/>
                  </a:outerShdw>
                </a:effectLst>
                <a:latin typeface="Times New Roman" pitchFamily="18" charset="0"/>
                <a:cs typeface="Times New Roman" pitchFamily="18" charset="0"/>
              </a:rPr>
              <a:t>- </a:t>
            </a:r>
            <a:r>
              <a:rPr lang="en-US" sz="3200" b="1" kern="0" dirty="0">
                <a:effectLst>
                  <a:outerShdw blurRad="38100" dist="38100" dir="2700000" algn="tl">
                    <a:srgbClr val="000000"/>
                  </a:outerShdw>
                </a:effectLst>
                <a:latin typeface="Times New Roman" pitchFamily="18" charset="0"/>
                <a:cs typeface="Times New Roman" pitchFamily="18" charset="0"/>
              </a:rPr>
              <a:t> MOTOR VEHICLE</a:t>
            </a:r>
          </a:p>
          <a:p>
            <a:pPr marL="342900" indent="-342900" eaLnBrk="0" fontAlgn="auto" hangingPunct="0">
              <a:spcBef>
                <a:spcPct val="20000"/>
              </a:spcBef>
              <a:spcAft>
                <a:spcPts val="0"/>
              </a:spcAft>
              <a:buClr>
                <a:schemeClr val="hlink"/>
              </a:buClr>
              <a:buSzPct val="120000"/>
              <a:buFont typeface="Arial" pitchFamily="34" charset="0"/>
              <a:buNone/>
              <a:defRPr/>
            </a:pPr>
            <a:r>
              <a:rPr lang="en-US" sz="3200" b="1"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 Fringe Benefit</a:t>
            </a: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Valuation</a:t>
            </a:r>
            <a:r>
              <a:rPr lang="en-US" sz="2000" b="1" kern="0" dirty="0">
                <a:effectLst>
                  <a:outerShdw blurRad="38100" dist="38100" dir="2700000" algn="tl">
                    <a:srgbClr val="000000"/>
                  </a:outerShdw>
                </a:effectLst>
                <a:latin typeface="Times New Roman" pitchFamily="18" charset="0"/>
                <a:cs typeface="Times New Roman" pitchFamily="18" charset="0"/>
              </a:rPr>
              <a:t>       </a:t>
            </a:r>
          </a:p>
          <a:p>
            <a:pPr marL="342900" indent="-342900" eaLnBrk="0" fontAlgn="auto" hangingPunct="0">
              <a:spcBef>
                <a:spcPct val="20000"/>
              </a:spcBef>
              <a:spcAft>
                <a:spcPts val="0"/>
              </a:spcAft>
              <a:buClr>
                <a:schemeClr val="hlink"/>
              </a:buClr>
              <a:buSzPct val="120000"/>
              <a:buFont typeface="Arial" pitchFamily="34" charset="0"/>
              <a:buNone/>
              <a:defRPr/>
            </a:pPr>
            <a:r>
              <a:rPr lang="en-US" sz="2400" b="1" kern="0" dirty="0">
                <a:effectLst>
                  <a:outerShdw blurRad="38100" dist="38100" dir="2700000" algn="tl">
                    <a:srgbClr val="000000"/>
                  </a:outerShdw>
                </a:effectLst>
                <a:latin typeface="Times New Roman" pitchFamily="18" charset="0"/>
                <a:cs typeface="Times New Roman" pitchFamily="18" charset="0"/>
              </a:rPr>
              <a:t>      3.  b.  </a:t>
            </a:r>
            <a:r>
              <a:rPr lang="en-US" sz="2400" kern="0" dirty="0" err="1">
                <a:effectLst>
                  <a:outerShdw blurRad="38100" dist="38100" dir="2700000" algn="tl">
                    <a:srgbClr val="000000"/>
                  </a:outerShdw>
                </a:effectLst>
                <a:latin typeface="Times New Roman" pitchFamily="18" charset="0"/>
                <a:cs typeface="Times New Roman" pitchFamily="18" charset="0"/>
              </a:rPr>
              <a:t>Er</a:t>
            </a:r>
            <a:r>
              <a:rPr lang="en-US" sz="2400" kern="0" dirty="0">
                <a:effectLst>
                  <a:outerShdw blurRad="38100" dist="38100" dir="2700000" algn="tl">
                    <a:srgbClr val="000000"/>
                  </a:outerShdw>
                </a:effectLst>
                <a:latin typeface="Times New Roman" pitchFamily="18" charset="0"/>
                <a:cs typeface="Times New Roman" pitchFamily="18" charset="0"/>
              </a:rPr>
              <a:t> provides </a:t>
            </a:r>
            <a:r>
              <a:rPr lang="en-US" sz="2400" kern="0" dirty="0" err="1">
                <a:effectLst>
                  <a:outerShdw blurRad="38100" dist="38100" dir="2700000" algn="tl">
                    <a:srgbClr val="000000"/>
                  </a:outerShdw>
                </a:effectLst>
                <a:latin typeface="Times New Roman" pitchFamily="18" charset="0"/>
                <a:cs typeface="Times New Roman" pitchFamily="18" charset="0"/>
              </a:rPr>
              <a:t>Ee</a:t>
            </a:r>
            <a:r>
              <a:rPr lang="en-US" sz="2400" kern="0" dirty="0">
                <a:effectLst>
                  <a:outerShdw blurRad="38100" dist="38100" dir="2700000" algn="tl">
                    <a:srgbClr val="000000"/>
                  </a:outerShdw>
                </a:effectLst>
                <a:latin typeface="Times New Roman" pitchFamily="18" charset="0"/>
                <a:cs typeface="Times New Roman" pitchFamily="18" charset="0"/>
              </a:rPr>
              <a:t> with cash for          VB is the amount of                             	    the purchase of a motor vehicle,     cash received by </a:t>
            </a:r>
            <a:r>
              <a:rPr lang="en-US" sz="2400" kern="0" dirty="0" err="1">
                <a:effectLst>
                  <a:outerShdw blurRad="38100" dist="38100" dir="2700000" algn="tl">
                    <a:srgbClr val="000000"/>
                  </a:outerShdw>
                </a:effectLst>
                <a:latin typeface="Times New Roman" pitchFamily="18" charset="0"/>
                <a:cs typeface="Times New Roman" pitchFamily="18" charset="0"/>
              </a:rPr>
              <a:t>Ee</a:t>
            </a:r>
            <a:r>
              <a:rPr lang="en-US" sz="2400" kern="0" dirty="0">
                <a:effectLst>
                  <a:outerShdw blurRad="38100" dist="38100" dir="2700000" algn="tl">
                    <a:srgbClr val="000000"/>
                  </a:outerShdw>
                </a:effectLst>
                <a:latin typeface="Times New Roman" pitchFamily="18" charset="0"/>
                <a:cs typeface="Times New Roman" pitchFamily="18" charset="0"/>
              </a:rPr>
              <a:t>.                                  	    the ownership of which is 	            MV is the entire	    placed in the name of the               value of the FB </a:t>
            </a:r>
            <a:r>
              <a:rPr lang="en-US" sz="1400" kern="0" dirty="0">
                <a:effectLst>
                  <a:outerShdw blurRad="38100" dist="38100" dir="2700000" algn="tl">
                    <a:srgbClr val="000000"/>
                  </a:outerShdw>
                </a:effectLst>
                <a:latin typeface="Times New Roman" pitchFamily="18" charset="0"/>
                <a:cs typeface="Times New Roman" pitchFamily="18" charset="0"/>
              </a:rPr>
              <a:t>(regardless 	       </a:t>
            </a:r>
            <a:r>
              <a:rPr lang="en-US" sz="2400" kern="0" dirty="0" err="1">
                <a:effectLst>
                  <a:outerShdw blurRad="38100" dist="38100" dir="2700000" algn="tl">
                    <a:srgbClr val="000000"/>
                  </a:outerShdw>
                </a:effectLst>
                <a:latin typeface="Times New Roman" pitchFamily="18" charset="0"/>
                <a:cs typeface="Times New Roman" pitchFamily="18" charset="0"/>
              </a:rPr>
              <a:t>Ee</a:t>
            </a:r>
            <a:r>
              <a:rPr lang="en-US" sz="1400" kern="0" dirty="0">
                <a:effectLst>
                  <a:outerShdw blurRad="38100" dist="38100" dir="2700000" algn="tl">
                    <a:srgbClr val="000000"/>
                  </a:outerShdw>
                </a:effectLst>
                <a:latin typeface="Times New Roman" pitchFamily="18" charset="0"/>
                <a:cs typeface="Times New Roman" pitchFamily="18" charset="0"/>
              </a:rPr>
              <a:t>				                   if </a:t>
            </a:r>
            <a:r>
              <a:rPr lang="en-US" sz="1500" kern="0" dirty="0">
                <a:effectLst>
                  <a:outerShdw blurRad="38100" dist="38100" dir="2700000" algn="tl">
                    <a:srgbClr val="000000"/>
                  </a:outerShdw>
                </a:effectLst>
                <a:latin typeface="Times New Roman" pitchFamily="18" charset="0"/>
                <a:cs typeface="Times New Roman" pitchFamily="18" charset="0"/>
              </a:rPr>
              <a:t>it is used by </a:t>
            </a:r>
            <a:r>
              <a:rPr lang="en-US" sz="1500" kern="0" dirty="0" err="1">
                <a:effectLst>
                  <a:outerShdw blurRad="38100" dist="38100" dir="2700000" algn="tl">
                    <a:srgbClr val="000000"/>
                  </a:outerShdw>
                </a:effectLst>
                <a:latin typeface="Times New Roman" pitchFamily="18" charset="0"/>
                <a:cs typeface="Times New Roman" pitchFamily="18" charset="0"/>
              </a:rPr>
              <a:t>Ee</a:t>
            </a:r>
            <a:r>
              <a:rPr lang="en-US" sz="1500" kern="0" dirty="0">
                <a:effectLst>
                  <a:outerShdw blurRad="38100" dist="38100" dir="2700000" algn="tl">
                    <a:srgbClr val="000000"/>
                  </a:outerShdw>
                </a:effectLst>
                <a:latin typeface="Times New Roman" pitchFamily="18" charset="0"/>
                <a:cs typeface="Times New Roman" pitchFamily="18" charset="0"/>
              </a:rPr>
              <a:t> partly for personal                   	                                                                                               purpose and partly for the benefit of 					                  </a:t>
            </a:r>
            <a:r>
              <a:rPr lang="en-US" sz="1500" kern="0" dirty="0" err="1">
                <a:effectLst>
                  <a:outerShdw blurRad="38100" dist="38100" dir="2700000" algn="tl">
                    <a:srgbClr val="000000"/>
                  </a:outerShdw>
                </a:effectLst>
                <a:latin typeface="Times New Roman" pitchFamily="18" charset="0"/>
                <a:cs typeface="Times New Roman" pitchFamily="18" charset="0"/>
              </a:rPr>
              <a:t>Er</a:t>
            </a:r>
            <a:r>
              <a:rPr lang="en-US" sz="1500" kern="0" dirty="0">
                <a:effectLst>
                  <a:outerShdw blurRad="38100" dist="38100" dir="2700000" algn="tl">
                    <a:srgbClr val="000000"/>
                  </a:outerShdw>
                </a:effectLst>
                <a:latin typeface="Times New Roman" pitchFamily="18" charset="0"/>
                <a:cs typeface="Times New Roman" pitchFamily="18" charset="0"/>
              </a:rPr>
              <a:t>)</a:t>
            </a:r>
          </a:p>
          <a:p>
            <a:pPr marL="342900" indent="-342900" eaLnBrk="0" fontAlgn="auto" hangingPunct="0">
              <a:spcBef>
                <a:spcPct val="20000"/>
              </a:spcBef>
              <a:spcAft>
                <a:spcPts val="0"/>
              </a:spcAft>
              <a:buClr>
                <a:schemeClr val="hlink"/>
              </a:buClr>
              <a:buSzPct val="120000"/>
              <a:buFont typeface="Arial" pitchFamily="34" charset="0"/>
              <a:buNone/>
              <a:defRPr/>
            </a:pPr>
            <a:r>
              <a:rPr lang="en-US" sz="1500" kern="0" dirty="0">
                <a:effectLst>
                  <a:outerShdw blurRad="38100" dist="38100" dir="2700000" algn="tl">
                    <a:srgbClr val="000000"/>
                  </a:outerShdw>
                </a:effectLst>
                <a:latin typeface="Times New Roman" pitchFamily="18" charset="0"/>
                <a:cs typeface="Times New Roman" pitchFamily="18" charset="0"/>
              </a:rPr>
              <a:t>               </a:t>
            </a:r>
            <a:r>
              <a:rPr lang="en-US" sz="2400" b="1" kern="0" dirty="0">
                <a:effectLst>
                  <a:outerShdw blurRad="38100" dist="38100" dir="2700000" algn="tl">
                    <a:srgbClr val="000000"/>
                  </a:outerShdw>
                </a:effectLst>
                <a:latin typeface="Times New Roman" pitchFamily="18" charset="0"/>
                <a:cs typeface="Times New Roman" pitchFamily="18" charset="0"/>
              </a:rPr>
              <a:t>c.   </a:t>
            </a:r>
            <a:r>
              <a:rPr lang="en-US" sz="2400" kern="0" dirty="0" err="1">
                <a:effectLst>
                  <a:outerShdw blurRad="38100" dist="38100" dir="2700000" algn="tl">
                    <a:srgbClr val="000000"/>
                  </a:outerShdw>
                </a:effectLst>
                <a:latin typeface="Times New Roman" pitchFamily="18" charset="0"/>
                <a:cs typeface="Times New Roman" pitchFamily="18" charset="0"/>
              </a:rPr>
              <a:t>Er</a:t>
            </a:r>
            <a:r>
              <a:rPr lang="en-US" sz="2400" kern="0" dirty="0">
                <a:effectLst>
                  <a:outerShdw blurRad="38100" dist="38100" dir="2700000" algn="tl">
                    <a:srgbClr val="000000"/>
                  </a:outerShdw>
                </a:effectLst>
                <a:latin typeface="Times New Roman" pitchFamily="18" charset="0"/>
                <a:cs typeface="Times New Roman" pitchFamily="18" charset="0"/>
              </a:rPr>
              <a:t> purchases car on installment,      VB is the acquisition                                               	   the ownership of which is placed     cost exclusive of                                        	   in the name of the </a:t>
            </a:r>
            <a:r>
              <a:rPr lang="en-US" sz="2400" kern="0" dirty="0" err="1">
                <a:effectLst>
                  <a:outerShdw blurRad="38100" dist="38100" dir="2700000" algn="tl">
                    <a:srgbClr val="000000"/>
                  </a:outerShdw>
                </a:effectLst>
                <a:latin typeface="Times New Roman" pitchFamily="18" charset="0"/>
                <a:cs typeface="Times New Roman" pitchFamily="18" charset="0"/>
              </a:rPr>
              <a:t>Ee</a:t>
            </a:r>
            <a:r>
              <a:rPr lang="en-US" sz="2400" b="1" kern="0" dirty="0">
                <a:effectLst>
                  <a:outerShdw blurRad="38100" dist="38100" dir="2700000" algn="tl">
                    <a:srgbClr val="000000"/>
                  </a:outerShdw>
                </a:effectLst>
                <a:latin typeface="Times New Roman" pitchFamily="18" charset="0"/>
                <a:cs typeface="Times New Roman" pitchFamily="18" charset="0"/>
              </a:rPr>
              <a:t> </a:t>
            </a:r>
            <a:r>
              <a:rPr lang="en-US" sz="15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interest, divided by 5 					             years.  MV of FB is         					             the entire value of    						the benefit </a:t>
            </a:r>
            <a:r>
              <a:rPr lang="en-US" sz="1400" kern="0" dirty="0">
                <a:effectLst>
                  <a:outerShdw blurRad="38100" dist="38100" dir="2700000" algn="tl">
                    <a:srgbClr val="000000"/>
                  </a:outerShdw>
                </a:effectLst>
                <a:latin typeface="Times New Roman" pitchFamily="18" charset="0"/>
                <a:cs typeface="Times New Roman" pitchFamily="18" charset="0"/>
              </a:rPr>
              <a:t>(regardless it is </a:t>
            </a:r>
          </a:p>
          <a:p>
            <a:pPr marL="342900" indent="-342900" eaLnBrk="0" fontAlgn="auto" hangingPunct="0">
              <a:spcBef>
                <a:spcPct val="20000"/>
              </a:spcBef>
              <a:spcAft>
                <a:spcPts val="0"/>
              </a:spcAft>
              <a:buClr>
                <a:schemeClr val="hlink"/>
              </a:buClr>
              <a:buSzPct val="120000"/>
              <a:buFont typeface="Arial" pitchFamily="34" charset="0"/>
              <a:buNone/>
              <a:defRPr/>
            </a:pPr>
            <a:r>
              <a:rPr lang="en-US" sz="1400" kern="0" dirty="0">
                <a:effectLst>
                  <a:outerShdw blurRad="38100" dist="38100" dir="2700000" algn="tl">
                    <a:srgbClr val="000000"/>
                  </a:outerShdw>
                </a:effectLst>
                <a:latin typeface="Times New Roman" pitchFamily="18" charset="0"/>
                <a:cs typeface="Times New Roman" pitchFamily="18" charset="0"/>
              </a:rPr>
              <a:t>							used by </a:t>
            </a:r>
            <a:r>
              <a:rPr lang="en-US" sz="1400" kern="0" dirty="0" err="1">
                <a:effectLst>
                  <a:outerShdw blurRad="38100" dist="38100" dir="2700000" algn="tl">
                    <a:srgbClr val="000000"/>
                  </a:outerShdw>
                </a:effectLst>
                <a:latin typeface="Times New Roman" pitchFamily="18" charset="0"/>
                <a:cs typeface="Times New Roman" pitchFamily="18" charset="0"/>
              </a:rPr>
              <a:t>Ee</a:t>
            </a:r>
            <a:r>
              <a:rPr lang="en-US" sz="1400" kern="0" dirty="0">
                <a:effectLst>
                  <a:outerShdw blurRad="38100" dist="38100" dir="2700000" algn="tl">
                    <a:srgbClr val="000000"/>
                  </a:outerShdw>
                </a:effectLst>
                <a:latin typeface="Times New Roman" pitchFamily="18" charset="0"/>
                <a:cs typeface="Times New Roman" pitchFamily="18" charset="0"/>
              </a:rPr>
              <a:t> partly for personal 						purpose and partly for </a:t>
            </a:r>
            <a:r>
              <a:rPr lang="en-US" sz="1400" kern="0" dirty="0" err="1">
                <a:effectLst>
                  <a:outerShdw blurRad="38100" dist="38100" dir="2700000" algn="tl">
                    <a:srgbClr val="000000"/>
                  </a:outerShdw>
                </a:effectLst>
                <a:latin typeface="Times New Roman" pitchFamily="18" charset="0"/>
                <a:cs typeface="Times New Roman" pitchFamily="18" charset="0"/>
              </a:rPr>
              <a:t>Er’s</a:t>
            </a:r>
            <a:r>
              <a:rPr lang="en-US" sz="1400" kern="0" dirty="0">
                <a:effectLst>
                  <a:outerShdw blurRad="38100" dist="38100" dir="2700000" algn="tl">
                    <a:srgbClr val="000000"/>
                  </a:outerShdw>
                </a:effectLst>
                <a:latin typeface="Times New Roman" pitchFamily="18" charset="0"/>
                <a:cs typeface="Times New Roman" pitchFamily="18" charset="0"/>
              </a:rPr>
              <a:t> benefit. </a:t>
            </a:r>
            <a:endParaRPr lang="en-US" sz="24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74638"/>
            <a:ext cx="8229600" cy="1143000"/>
          </a:xfrm>
          <a:prstGeom prst="rect">
            <a:avLst/>
          </a:prstGeom>
        </p:spPr>
        <p:txBody>
          <a:bodyPr/>
          <a:lstStyle/>
          <a:p>
            <a:pPr eaLnBrk="0" hangingPunct="0">
              <a:defRPr/>
            </a:pPr>
            <a:r>
              <a:rPr lang="en-US" sz="4400" b="1" kern="0" dirty="0">
                <a:solidFill>
                  <a:schemeClr val="tx2"/>
                </a:solidFill>
                <a:effectLst>
                  <a:outerShdw blurRad="38100" dist="38100" dir="2700000" algn="tl">
                    <a:srgbClr val="000000"/>
                  </a:outerShdw>
                </a:effectLst>
                <a:latin typeface="Times New Roman" pitchFamily="18" charset="0"/>
                <a:ea typeface="+mj-ea"/>
                <a:cs typeface="Times New Roman" pitchFamily="18" charset="0"/>
              </a:rPr>
              <a:t>FINAL WITHHOLDING TAX</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228600" y="1295400"/>
            <a:ext cx="8686800" cy="5562600"/>
          </a:xfrm>
          <a:prstGeom prst="rect">
            <a:avLst/>
          </a:prstGeom>
        </p:spPr>
        <p:txBody>
          <a:bodyPr>
            <a:normAutofit fontScale="92500" lnSpcReduction="10000"/>
          </a:bodyPr>
          <a:lstStyle/>
          <a:p>
            <a:pPr marL="342900" indent="-342900" eaLnBrk="0" fontAlgn="auto" hangingPunct="0">
              <a:spcBef>
                <a:spcPct val="20000"/>
              </a:spcBef>
              <a:spcAft>
                <a:spcPts val="0"/>
              </a:spcAft>
              <a:buClr>
                <a:schemeClr val="hlink"/>
              </a:buClr>
              <a:buSzPct val="120000"/>
              <a:buFont typeface="Arial" pitchFamily="34" charset="0"/>
              <a:buChar char="•"/>
              <a:defRPr/>
            </a:pPr>
            <a:r>
              <a:rPr lang="en-US" sz="3200" kern="0" dirty="0">
                <a:effectLst>
                  <a:outerShdw blurRad="38100" dist="38100" dir="2700000" algn="tl">
                    <a:srgbClr val="000000"/>
                  </a:outerShdw>
                </a:effectLst>
                <a:latin typeface="Times New Roman" pitchFamily="18" charset="0"/>
                <a:cs typeface="Times New Roman" pitchFamily="18" charset="0"/>
              </a:rPr>
              <a:t>A.   FBT - </a:t>
            </a:r>
            <a:r>
              <a:rPr lang="en-US" sz="3200" b="1" kern="0" dirty="0">
                <a:effectLst>
                  <a:outerShdw blurRad="38100" dist="38100" dir="2700000" algn="tl">
                    <a:srgbClr val="000000"/>
                  </a:outerShdw>
                </a:effectLst>
                <a:latin typeface="Times New Roman" pitchFamily="18" charset="0"/>
                <a:cs typeface="Times New Roman" pitchFamily="18" charset="0"/>
              </a:rPr>
              <a:t> MOTOR VEHICLE</a:t>
            </a:r>
          </a:p>
          <a:p>
            <a:pPr marL="342900" indent="-342900" eaLnBrk="0" fontAlgn="auto" hangingPunct="0">
              <a:spcBef>
                <a:spcPct val="20000"/>
              </a:spcBef>
              <a:spcAft>
                <a:spcPts val="0"/>
              </a:spcAft>
              <a:buClr>
                <a:schemeClr val="hlink"/>
              </a:buClr>
              <a:buSzPct val="120000"/>
              <a:buFont typeface="Arial" pitchFamily="34" charset="0"/>
              <a:buNone/>
              <a:defRPr/>
            </a:pPr>
            <a:r>
              <a:rPr lang="en-US" sz="3200" b="1" kern="0" dirty="0">
                <a:effectLst>
                  <a:outerShdw blurRad="38100" dist="38100" dir="2700000" algn="tl">
                    <a:srgbClr val="000000"/>
                  </a:outerShdw>
                </a:effectLst>
                <a:latin typeface="Times New Roman" pitchFamily="18" charset="0"/>
                <a:cs typeface="Times New Roman" pitchFamily="18" charset="0"/>
              </a:rPr>
              <a:t>      </a:t>
            </a:r>
            <a:r>
              <a:rPr lang="en-US" sz="2000" b="1"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Fringe Benefit</a:t>
            </a:r>
            <a:r>
              <a:rPr lang="en-US" sz="2000" kern="0" dirty="0">
                <a:effectLst>
                  <a:outerShdw blurRad="38100" dist="38100" dir="2700000" algn="tl">
                    <a:srgbClr val="000000"/>
                  </a:outerShdw>
                </a:effectLst>
                <a:latin typeface="Times New Roman" pitchFamily="18" charset="0"/>
                <a:cs typeface="Times New Roman" pitchFamily="18" charset="0"/>
              </a:rPr>
              <a:t>		     	  </a:t>
            </a:r>
            <a:r>
              <a:rPr lang="en-US" sz="2000" u="sng" kern="0" dirty="0">
                <a:effectLst>
                  <a:outerShdw blurRad="38100" dist="38100" dir="2700000" algn="tl">
                    <a:srgbClr val="000000"/>
                  </a:outerShdw>
                </a:effectLst>
                <a:latin typeface="Times New Roman" pitchFamily="18" charset="0"/>
                <a:cs typeface="Times New Roman" pitchFamily="18" charset="0"/>
              </a:rPr>
              <a:t>Valuation</a:t>
            </a:r>
            <a:r>
              <a:rPr lang="en-US" sz="2000" b="1" kern="0" dirty="0">
                <a:effectLst>
                  <a:outerShdw blurRad="38100" dist="38100" dir="2700000" algn="tl">
                    <a:srgbClr val="000000"/>
                  </a:outerShdw>
                </a:effectLst>
                <a:latin typeface="Times New Roman" pitchFamily="18" charset="0"/>
                <a:cs typeface="Times New Roman" pitchFamily="18" charset="0"/>
              </a:rPr>
              <a:t> </a:t>
            </a:r>
          </a:p>
          <a:p>
            <a:pPr marL="342900" indent="-342900" eaLnBrk="0" fontAlgn="auto" hangingPunct="0">
              <a:spcBef>
                <a:spcPct val="20000"/>
              </a:spcBef>
              <a:spcAft>
                <a:spcPts val="0"/>
              </a:spcAft>
              <a:buClr>
                <a:schemeClr val="hlink"/>
              </a:buClr>
              <a:buSzPct val="120000"/>
              <a:buFont typeface="Arial" pitchFamily="34" charset="0"/>
              <a:buNone/>
              <a:defRPr/>
            </a:pPr>
            <a:r>
              <a:rPr lang="en-US" sz="2000" b="1" kern="0" dirty="0">
                <a:effectLst>
                  <a:outerShdw blurRad="38100" dist="38100" dir="2700000" algn="tl">
                    <a:srgbClr val="000000"/>
                  </a:outerShdw>
                </a:effectLst>
                <a:latin typeface="Times New Roman" pitchFamily="18" charset="0"/>
                <a:cs typeface="Times New Roman" pitchFamily="18" charset="0"/>
              </a:rPr>
              <a:t>	   </a:t>
            </a:r>
            <a:r>
              <a:rPr lang="en-US" sz="2400" b="1" kern="0" dirty="0">
                <a:effectLst>
                  <a:outerShdw blurRad="38100" dist="38100" dir="2700000" algn="tl">
                    <a:srgbClr val="000000"/>
                  </a:outerShdw>
                </a:effectLst>
                <a:latin typeface="Times New Roman" pitchFamily="18" charset="0"/>
                <a:cs typeface="Times New Roman" pitchFamily="18" charset="0"/>
              </a:rPr>
              <a:t>3.  d.  </a:t>
            </a:r>
            <a:r>
              <a:rPr lang="en-US" sz="2400" kern="0" dirty="0" err="1">
                <a:effectLst>
                  <a:outerShdw blurRad="38100" dist="38100" dir="2700000" algn="tl">
                    <a:srgbClr val="000000"/>
                  </a:outerShdw>
                </a:effectLst>
                <a:latin typeface="Times New Roman" pitchFamily="18" charset="0"/>
                <a:cs typeface="Times New Roman" pitchFamily="18" charset="0"/>
              </a:rPr>
              <a:t>Er</a:t>
            </a:r>
            <a:r>
              <a:rPr lang="en-US" sz="2400" kern="0" dirty="0">
                <a:effectLst>
                  <a:outerShdw blurRad="38100" dist="38100" dir="2700000" algn="tl">
                    <a:srgbClr val="000000"/>
                  </a:outerShdw>
                </a:effectLst>
                <a:latin typeface="Times New Roman" pitchFamily="18" charset="0"/>
                <a:cs typeface="Times New Roman" pitchFamily="18" charset="0"/>
              </a:rPr>
              <a:t> shoulders portion of the         VB is the amount                                    	     </a:t>
            </a:r>
            <a:r>
              <a:rPr lang="en-US" sz="2400" kern="0" dirty="0" err="1">
                <a:effectLst>
                  <a:outerShdw blurRad="38100" dist="38100" dir="2700000" algn="tl">
                    <a:srgbClr val="000000"/>
                  </a:outerShdw>
                </a:effectLst>
                <a:latin typeface="Times New Roman" pitchFamily="18" charset="0"/>
                <a:cs typeface="Times New Roman" pitchFamily="18" charset="0"/>
              </a:rPr>
              <a:t>amount</a:t>
            </a:r>
            <a:r>
              <a:rPr lang="en-US" sz="2400" kern="0" dirty="0">
                <a:effectLst>
                  <a:outerShdw blurRad="38100" dist="38100" dir="2700000" algn="tl">
                    <a:srgbClr val="000000"/>
                  </a:outerShdw>
                </a:effectLst>
                <a:latin typeface="Times New Roman" pitchFamily="18" charset="0"/>
                <a:cs typeface="Times New Roman" pitchFamily="18" charset="0"/>
              </a:rPr>
              <a:t> of the purchase price      shouldered by </a:t>
            </a:r>
            <a:r>
              <a:rPr lang="en-US" sz="2400" kern="0" dirty="0" err="1">
                <a:effectLst>
                  <a:outerShdw blurRad="38100" dist="38100" dir="2700000" algn="tl">
                    <a:srgbClr val="000000"/>
                  </a:outerShdw>
                </a:effectLst>
                <a:latin typeface="Times New Roman" pitchFamily="18" charset="0"/>
                <a:cs typeface="Times New Roman" pitchFamily="18" charset="0"/>
              </a:rPr>
              <a:t>Er</a:t>
            </a:r>
            <a:r>
              <a:rPr lang="en-US" sz="2400" kern="0" dirty="0">
                <a:effectLst>
                  <a:outerShdw blurRad="38100" dist="38100" dir="2700000" algn="tl">
                    <a:srgbClr val="000000"/>
                  </a:outerShdw>
                </a:effectLst>
                <a:latin typeface="Times New Roman" pitchFamily="18" charset="0"/>
                <a:cs typeface="Times New Roman" pitchFamily="18" charset="0"/>
              </a:rPr>
              <a:t>.  MV                                             	     of the vehicle the ownership       is the entire value of FB                                    	     of which is placed in the             </a:t>
            </a:r>
            <a:r>
              <a:rPr lang="en-US" sz="1400" kern="0" dirty="0">
                <a:effectLst>
                  <a:outerShdw blurRad="38100" dist="38100" dir="2700000" algn="tl">
                    <a:srgbClr val="000000"/>
                  </a:outerShdw>
                </a:effectLst>
                <a:latin typeface="Times New Roman" pitchFamily="18" charset="0"/>
                <a:cs typeface="Times New Roman" pitchFamily="18" charset="0"/>
              </a:rPr>
              <a:t>(regardless</a:t>
            </a:r>
            <a:r>
              <a:rPr lang="en-US" sz="2400" kern="0" dirty="0">
                <a:effectLst>
                  <a:outerShdw blurRad="38100" dist="38100" dir="2700000" algn="tl">
                    <a:srgbClr val="000000"/>
                  </a:outerShdw>
                </a:effectLst>
                <a:latin typeface="Times New Roman" pitchFamily="18" charset="0"/>
                <a:cs typeface="Times New Roman" pitchFamily="18" charset="0"/>
              </a:rPr>
              <a:t> </a:t>
            </a:r>
            <a:r>
              <a:rPr lang="en-US" sz="1400" kern="0" dirty="0">
                <a:effectLst>
                  <a:outerShdw blurRad="38100" dist="38100" dir="2700000" algn="tl">
                    <a:srgbClr val="000000"/>
                  </a:outerShdw>
                </a:effectLst>
                <a:latin typeface="Times New Roman" pitchFamily="18" charset="0"/>
                <a:cs typeface="Times New Roman" pitchFamily="18" charset="0"/>
              </a:rPr>
              <a:t>if it is used by </a:t>
            </a:r>
            <a:r>
              <a:rPr lang="en-US" sz="1400" kern="0" dirty="0" err="1">
                <a:effectLst>
                  <a:outerShdw blurRad="38100" dist="38100" dir="2700000" algn="tl">
                    <a:srgbClr val="000000"/>
                  </a:outerShdw>
                </a:effectLst>
                <a:latin typeface="Times New Roman" pitchFamily="18" charset="0"/>
                <a:cs typeface="Times New Roman" pitchFamily="18" charset="0"/>
              </a:rPr>
              <a:t>Ee</a:t>
            </a:r>
            <a:r>
              <a:rPr lang="en-US" sz="1400" kern="0" dirty="0">
                <a:effectLst>
                  <a:outerShdw blurRad="38100" dist="38100" dir="2700000" algn="tl">
                    <a:srgbClr val="000000"/>
                  </a:outerShdw>
                </a:effectLst>
                <a:latin typeface="Times New Roman" pitchFamily="18" charset="0"/>
                <a:cs typeface="Times New Roman" pitchFamily="18" charset="0"/>
              </a:rPr>
              <a:t> partly for 		         </a:t>
            </a:r>
            <a:r>
              <a:rPr lang="en-US" sz="2400" kern="0" dirty="0">
                <a:effectLst>
                  <a:outerShdw blurRad="38100" dist="38100" dir="2700000" algn="tl">
                    <a:srgbClr val="000000"/>
                  </a:outerShdw>
                </a:effectLst>
                <a:latin typeface="Times New Roman" pitchFamily="18" charset="0"/>
                <a:cs typeface="Times New Roman" pitchFamily="18" charset="0"/>
              </a:rPr>
              <a:t>name of the </a:t>
            </a:r>
            <a:r>
              <a:rPr lang="en-US" sz="2400" kern="0" dirty="0" err="1">
                <a:effectLst>
                  <a:outerShdw blurRad="38100" dist="38100" dir="2700000" algn="tl">
                    <a:srgbClr val="000000"/>
                  </a:outerShdw>
                </a:effectLst>
                <a:latin typeface="Times New Roman" pitchFamily="18" charset="0"/>
                <a:cs typeface="Times New Roman" pitchFamily="18" charset="0"/>
              </a:rPr>
              <a:t>Ee</a:t>
            </a:r>
            <a:r>
              <a:rPr lang="en-US" sz="2400" kern="0" dirty="0">
                <a:effectLst>
                  <a:outerShdw blurRad="38100" dist="38100" dir="2700000" algn="tl">
                    <a:srgbClr val="000000"/>
                  </a:outerShdw>
                </a:effectLst>
                <a:latin typeface="Times New Roman" pitchFamily="18" charset="0"/>
                <a:cs typeface="Times New Roman" pitchFamily="18" charset="0"/>
              </a:rPr>
              <a:t>.</a:t>
            </a:r>
            <a:r>
              <a:rPr lang="en-US" sz="1400" kern="0" dirty="0">
                <a:effectLst>
                  <a:outerShdw blurRad="38100" dist="38100" dir="2700000" algn="tl">
                    <a:srgbClr val="000000"/>
                  </a:outerShdw>
                </a:effectLst>
                <a:latin typeface="Times New Roman" pitchFamily="18" charset="0"/>
                <a:cs typeface="Times New Roman" pitchFamily="18" charset="0"/>
              </a:rPr>
              <a:t>		          personal purpose and partly for the benefit 					               	          of  the </a:t>
            </a:r>
            <a:r>
              <a:rPr lang="en-US" sz="1400" kern="0" dirty="0" err="1">
                <a:effectLst>
                  <a:outerShdw blurRad="38100" dist="38100" dir="2700000" algn="tl">
                    <a:srgbClr val="000000"/>
                  </a:outerShdw>
                </a:effectLst>
                <a:latin typeface="Times New Roman" pitchFamily="18" charset="0"/>
                <a:cs typeface="Times New Roman" pitchFamily="18" charset="0"/>
              </a:rPr>
              <a:t>Er</a:t>
            </a:r>
            <a:r>
              <a:rPr lang="en-US" sz="1400" kern="0" dirty="0">
                <a:effectLst>
                  <a:outerShdw blurRad="38100" dist="38100" dir="2700000" algn="tl">
                    <a:srgbClr val="000000"/>
                  </a:outerShdw>
                </a:effectLst>
                <a:latin typeface="Times New Roman" pitchFamily="18" charset="0"/>
                <a:cs typeface="Times New Roman" pitchFamily="18" charset="0"/>
              </a:rPr>
              <a:t>)  </a:t>
            </a:r>
          </a:p>
          <a:p>
            <a:pPr marL="342900" indent="-342900" eaLnBrk="0" fontAlgn="auto" hangingPunct="0">
              <a:spcBef>
                <a:spcPct val="20000"/>
              </a:spcBef>
              <a:spcAft>
                <a:spcPts val="0"/>
              </a:spcAft>
              <a:buClr>
                <a:schemeClr val="hlink"/>
              </a:buClr>
              <a:buSzPct val="120000"/>
              <a:buFont typeface="Arial" pitchFamily="34" charset="0"/>
              <a:buNone/>
              <a:defRPr/>
            </a:pPr>
            <a:endParaRPr lang="en-US" sz="1400"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1400" kern="0" dirty="0">
                <a:effectLst>
                  <a:outerShdw blurRad="38100" dist="38100" dir="2700000" algn="tl">
                    <a:srgbClr val="000000"/>
                  </a:outerShdw>
                </a:effectLst>
                <a:latin typeface="Times New Roman" pitchFamily="18" charset="0"/>
                <a:cs typeface="Times New Roman" pitchFamily="18" charset="0"/>
              </a:rPr>
              <a:t>		</a:t>
            </a:r>
            <a:r>
              <a:rPr lang="en-US" sz="2400" b="1" kern="0" dirty="0">
                <a:effectLst>
                  <a:outerShdw blurRad="38100" dist="38100" dir="2700000" algn="tl">
                    <a:srgbClr val="000000"/>
                  </a:outerShdw>
                </a:effectLst>
                <a:latin typeface="Times New Roman" pitchFamily="18" charset="0"/>
                <a:cs typeface="Times New Roman" pitchFamily="18" charset="0"/>
              </a:rPr>
              <a:t>e.  </a:t>
            </a:r>
            <a:r>
              <a:rPr lang="en-US" sz="2400" kern="0" dirty="0" err="1">
                <a:effectLst>
                  <a:outerShdw blurRad="38100" dist="38100" dir="2700000" algn="tl">
                    <a:srgbClr val="000000"/>
                  </a:outerShdw>
                </a:effectLst>
                <a:latin typeface="Times New Roman" pitchFamily="18" charset="0"/>
                <a:cs typeface="Times New Roman" pitchFamily="18" charset="0"/>
              </a:rPr>
              <a:t>Er</a:t>
            </a:r>
            <a:r>
              <a:rPr lang="en-US" sz="2400" b="1" kern="0" dirty="0">
                <a:effectLst>
                  <a:outerShdw blurRad="38100" dist="38100" dir="2700000" algn="tl">
                    <a:srgbClr val="000000"/>
                  </a:outerShdw>
                </a:effectLst>
                <a:latin typeface="Times New Roman" pitchFamily="18" charset="0"/>
                <a:cs typeface="Times New Roman" pitchFamily="18" charset="0"/>
              </a:rPr>
              <a:t> </a:t>
            </a:r>
            <a:r>
              <a:rPr lang="en-US" sz="14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owns </a:t>
            </a:r>
            <a:r>
              <a:rPr lang="en-US" sz="14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&amp; maintains a fleet        VB is the </a:t>
            </a:r>
            <a:r>
              <a:rPr lang="en-US" sz="2400" kern="0" dirty="0" err="1">
                <a:effectLst>
                  <a:outerShdw blurRad="38100" dist="38100" dir="2700000" algn="tl">
                    <a:srgbClr val="000000"/>
                  </a:outerShdw>
                </a:effectLst>
                <a:latin typeface="Times New Roman" pitchFamily="18" charset="0"/>
                <a:cs typeface="Times New Roman" pitchFamily="18" charset="0"/>
              </a:rPr>
              <a:t>acqusition</a:t>
            </a:r>
            <a:r>
              <a:rPr lang="en-US" sz="2400" kern="0" dirty="0">
                <a:effectLst>
                  <a:outerShdw blurRad="38100" dist="38100" dir="2700000" algn="tl">
                    <a:srgbClr val="000000"/>
                  </a:outerShdw>
                </a:effectLst>
                <a:latin typeface="Times New Roman" pitchFamily="18" charset="0"/>
                <a:cs typeface="Times New Roman" pitchFamily="18" charset="0"/>
              </a:rPr>
              <a:t> cost of                                                	     of motor vehicles for the use        all vehicles NOT normally                                                	     of the business and employees</a:t>
            </a:r>
            <a:r>
              <a:rPr lang="en-US" sz="14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used for sales, freight, deli-</a:t>
            </a:r>
            <a:r>
              <a:rPr lang="en-US" sz="1400"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very service and other non-</a:t>
            </a:r>
            <a:endParaRPr lang="en-US" sz="1400"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buFont typeface="Arial" pitchFamily="34" charset="0"/>
              <a:buNone/>
              <a:defRPr/>
            </a:pPr>
            <a:r>
              <a:rPr lang="en-US" sz="3200" b="1" kern="0" dirty="0">
                <a:effectLst>
                  <a:outerShdw blurRad="38100" dist="38100" dir="2700000" algn="tl">
                    <a:srgbClr val="000000"/>
                  </a:outerShdw>
                </a:effectLst>
                <a:latin typeface="Times New Roman" pitchFamily="18" charset="0"/>
                <a:cs typeface="Times New Roman" pitchFamily="18" charset="0"/>
              </a:rPr>
              <a:t>	       				     </a:t>
            </a:r>
            <a:r>
              <a:rPr lang="en-US" sz="2400" kern="0" dirty="0">
                <a:effectLst>
                  <a:outerShdw blurRad="38100" dist="38100" dir="2700000" algn="tl">
                    <a:srgbClr val="000000"/>
                  </a:outerShdw>
                </a:effectLst>
                <a:latin typeface="Times New Roman" pitchFamily="18" charset="0"/>
                <a:cs typeface="Times New Roman" pitchFamily="18" charset="0"/>
              </a:rPr>
              <a:t>personal use divided by 5 yrs.</a:t>
            </a:r>
          </a:p>
          <a:p>
            <a:pPr marL="342900" indent="-342900" eaLnBrk="0" fontAlgn="auto" hangingPunct="0">
              <a:spcBef>
                <a:spcPct val="20000"/>
              </a:spcBef>
              <a:spcAft>
                <a:spcPts val="0"/>
              </a:spcAft>
              <a:buClr>
                <a:schemeClr val="hlink"/>
              </a:buClr>
              <a:buSzPct val="120000"/>
              <a:buFont typeface="Arial" pitchFamily="34" charset="0"/>
              <a:buNone/>
              <a:defRPr/>
            </a:pPr>
            <a:r>
              <a:rPr lang="en-US" sz="2400" kern="0" dirty="0">
                <a:effectLst>
                  <a:outerShdw blurRad="38100" dist="38100" dir="2700000" algn="tl">
                    <a:srgbClr val="000000"/>
                  </a:outerShdw>
                </a:effectLst>
                <a:latin typeface="Times New Roman" pitchFamily="18" charset="0"/>
                <a:cs typeface="Times New Roman" pitchFamily="18" charset="0"/>
              </a:rPr>
              <a:t>						       MV of FB is 50% of VB or</a:t>
            </a:r>
          </a:p>
          <a:p>
            <a:pPr marL="342900" indent="-342900" eaLnBrk="0" fontAlgn="auto" hangingPunct="0">
              <a:spcBef>
                <a:spcPct val="20000"/>
              </a:spcBef>
              <a:spcAft>
                <a:spcPts val="0"/>
              </a:spcAft>
              <a:buClr>
                <a:schemeClr val="hlink"/>
              </a:buClr>
              <a:buSzPct val="120000"/>
              <a:buFont typeface="Arial" pitchFamily="34" charset="0"/>
              <a:buNone/>
              <a:defRPr/>
            </a:pPr>
            <a:r>
              <a:rPr lang="en-US" sz="2400" kern="0" dirty="0">
                <a:effectLst>
                  <a:outerShdw blurRad="38100" dist="38100" dir="2700000" algn="tl">
                    <a:srgbClr val="000000"/>
                  </a:outerShdw>
                </a:effectLst>
                <a:latin typeface="Times New Roman" pitchFamily="18" charset="0"/>
                <a:cs typeface="Times New Roman" pitchFamily="18" charset="0"/>
              </a:rPr>
              <a:t>						       MV = [(AC/5] x 50%</a:t>
            </a:r>
            <a:endParaRPr lang="en-US" sz="32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350" y="711200"/>
            <a:ext cx="6826250" cy="584200"/>
          </a:xfrm>
          <a:prstGeom prst="rect">
            <a:avLst/>
          </a:prstGeom>
        </p:spPr>
        <p:txBody>
          <a:bodyPr>
            <a:spAutoFit/>
          </a:bodyPr>
          <a:lstStyle/>
          <a:p>
            <a:pPr eaLnBrk="0" hangingPunct="0">
              <a:defRPr/>
            </a:pPr>
            <a:r>
              <a:rPr lang="en-US" sz="3200" b="1" kern="0" dirty="0">
                <a:solidFill>
                  <a:schemeClr val="tx2"/>
                </a:solidFill>
                <a:effectLst>
                  <a:outerShdw blurRad="38100" dist="38100" dir="2700000" algn="tl">
                    <a:srgbClr val="000000"/>
                  </a:outerShdw>
                </a:effectLst>
                <a:latin typeface="Times New Roman" pitchFamily="18" charset="0"/>
                <a:cs typeface="Times New Roman" pitchFamily="18" charset="0"/>
              </a:rPr>
              <a:t>FINAL WITHHOLDING TAX</a:t>
            </a:r>
            <a:endParaRPr lang="en-US" sz="3200" kern="0" dirty="0">
              <a:solidFill>
                <a:schemeClr val="tx2"/>
              </a:solidFill>
              <a:effectLst>
                <a:outerShdw blurRad="38100" dist="38100" dir="2700000" algn="tl">
                  <a:srgbClr val="000000"/>
                </a:outerShdw>
              </a:effectLst>
              <a:latin typeface="Tahoma" pitchFamily="34" charset="0"/>
            </a:endParaRPr>
          </a:p>
        </p:txBody>
      </p:sp>
      <p:sp>
        <p:nvSpPr>
          <p:cNvPr id="3" name="Rectangle 2"/>
          <p:cNvSpPr/>
          <p:nvPr/>
        </p:nvSpPr>
        <p:spPr>
          <a:xfrm>
            <a:off x="304800" y="1447800"/>
            <a:ext cx="8839200" cy="6321425"/>
          </a:xfrm>
          <a:prstGeom prst="rect">
            <a:avLst/>
          </a:prstGeom>
        </p:spPr>
        <p:txBody>
          <a:bodyPr>
            <a:spAutoFit/>
          </a:bodyPr>
          <a:lstStyle/>
          <a:p>
            <a:pPr marL="342900" indent="-342900" eaLnBrk="0" fontAlgn="auto" hangingPunct="0">
              <a:spcBef>
                <a:spcPct val="20000"/>
              </a:spcBef>
              <a:spcAft>
                <a:spcPts val="0"/>
              </a:spcAft>
              <a:buClr>
                <a:schemeClr val="hlink"/>
              </a:buClr>
              <a:buSzPct val="120000"/>
              <a:buFont typeface="Arial" pitchFamily="34" charset="0"/>
              <a:buChar char="•"/>
              <a:defRPr/>
            </a:pPr>
            <a:r>
              <a:rPr lang="en-US" sz="2800" b="1" kern="0" dirty="0">
                <a:effectLst>
                  <a:outerShdw blurRad="38100" dist="38100" dir="2700000" algn="tl">
                    <a:srgbClr val="000000"/>
                  </a:outerShdw>
                </a:effectLst>
                <a:latin typeface="Times New Roman" pitchFamily="18" charset="0"/>
                <a:cs typeface="Times New Roman" pitchFamily="18" charset="0"/>
              </a:rPr>
              <a:t>A.   FBT </a:t>
            </a:r>
            <a:r>
              <a:rPr lang="en-US" sz="2800" kern="0" dirty="0">
                <a:effectLst>
                  <a:outerShdw blurRad="38100" dist="38100" dir="2700000" algn="tl">
                    <a:srgbClr val="000000"/>
                  </a:outerShdw>
                </a:effectLst>
                <a:latin typeface="Times New Roman" pitchFamily="18" charset="0"/>
                <a:cs typeface="Times New Roman" pitchFamily="18" charset="0"/>
              </a:rPr>
              <a:t>- </a:t>
            </a:r>
            <a:r>
              <a:rPr lang="en-US" sz="2800" b="1" kern="0" dirty="0">
                <a:effectLst>
                  <a:outerShdw blurRad="38100" dist="38100" dir="2700000" algn="tl">
                    <a:srgbClr val="000000"/>
                  </a:outerShdw>
                </a:effectLst>
                <a:latin typeface="Times New Roman" pitchFamily="18" charset="0"/>
                <a:cs typeface="Times New Roman" pitchFamily="18" charset="0"/>
              </a:rPr>
              <a:t> MOTOR VEHICLE</a:t>
            </a:r>
          </a:p>
          <a:p>
            <a:pPr marL="342900" indent="-342900" eaLnBrk="0" fontAlgn="auto" hangingPunct="0">
              <a:spcBef>
                <a:spcPct val="20000"/>
              </a:spcBef>
              <a:spcAft>
                <a:spcPts val="0"/>
              </a:spcAft>
              <a:buClr>
                <a:schemeClr val="hlink"/>
              </a:buClr>
              <a:buSzPct val="120000"/>
              <a:defRPr/>
            </a:pPr>
            <a:r>
              <a:rPr lang="en-US" sz="2800" b="1" kern="0" dirty="0">
                <a:effectLst>
                  <a:outerShdw blurRad="38100" dist="38100" dir="2700000" algn="tl">
                    <a:srgbClr val="000000"/>
                  </a:outerShdw>
                </a:effectLst>
                <a:latin typeface="Times New Roman" pitchFamily="18" charset="0"/>
                <a:cs typeface="Times New Roman" pitchFamily="18" charset="0"/>
              </a:rPr>
              <a:t>      </a:t>
            </a:r>
            <a:r>
              <a:rPr lang="en-US" b="1" kern="0" dirty="0">
                <a:effectLst>
                  <a:outerShdw blurRad="38100" dist="38100" dir="2700000" algn="tl">
                    <a:srgbClr val="000000"/>
                  </a:outerShdw>
                </a:effectLst>
                <a:latin typeface="Times New Roman" pitchFamily="18" charset="0"/>
                <a:cs typeface="Times New Roman" pitchFamily="18" charset="0"/>
              </a:rPr>
              <a:t>			</a:t>
            </a:r>
            <a:r>
              <a:rPr lang="en-US" u="sng" kern="0" dirty="0">
                <a:effectLst>
                  <a:outerShdw blurRad="38100" dist="38100" dir="2700000" algn="tl">
                    <a:srgbClr val="000000"/>
                  </a:outerShdw>
                </a:effectLst>
                <a:latin typeface="Times New Roman" pitchFamily="18" charset="0"/>
                <a:cs typeface="Times New Roman" pitchFamily="18" charset="0"/>
              </a:rPr>
              <a:t>Fringe Benefit</a:t>
            </a:r>
            <a:r>
              <a:rPr lang="en-US" kern="0" dirty="0">
                <a:effectLst>
                  <a:outerShdw blurRad="38100" dist="38100" dir="2700000" algn="tl">
                    <a:srgbClr val="000000"/>
                  </a:outerShdw>
                </a:effectLst>
                <a:latin typeface="Times New Roman" pitchFamily="18" charset="0"/>
                <a:cs typeface="Times New Roman" pitchFamily="18" charset="0"/>
              </a:rPr>
              <a:t>		     	  </a:t>
            </a:r>
            <a:r>
              <a:rPr lang="en-US" u="sng" kern="0" dirty="0">
                <a:effectLst>
                  <a:outerShdw blurRad="38100" dist="38100" dir="2700000" algn="tl">
                    <a:srgbClr val="000000"/>
                  </a:outerShdw>
                </a:effectLst>
                <a:latin typeface="Times New Roman" pitchFamily="18" charset="0"/>
                <a:cs typeface="Times New Roman" pitchFamily="18" charset="0"/>
              </a:rPr>
              <a:t>Valuation</a:t>
            </a:r>
            <a:endParaRPr lang="en-US" kern="0" dirty="0">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defRPr/>
            </a:pPr>
            <a:r>
              <a:rPr lang="en-US" kern="0" dirty="0">
                <a:latin typeface="Times New Roman" pitchFamily="18" charset="0"/>
                <a:cs typeface="Times New Roman" pitchFamily="18" charset="0"/>
              </a:rPr>
              <a:t>           </a:t>
            </a:r>
            <a:r>
              <a:rPr lang="en-US" sz="2400" b="1" kern="0" dirty="0">
                <a:latin typeface="Times New Roman" pitchFamily="18" charset="0"/>
                <a:cs typeface="Times New Roman" pitchFamily="18" charset="0"/>
              </a:rPr>
              <a:t>3.  f.   </a:t>
            </a:r>
            <a:r>
              <a:rPr lang="en-US" sz="2400" b="1" kern="0" dirty="0" err="1">
                <a:latin typeface="Times New Roman" pitchFamily="18" charset="0"/>
                <a:cs typeface="Times New Roman" pitchFamily="18" charset="0"/>
              </a:rPr>
              <a:t>Er</a:t>
            </a:r>
            <a:r>
              <a:rPr lang="en-US" sz="2400" b="1" kern="0" dirty="0">
                <a:latin typeface="Times New Roman" pitchFamily="18" charset="0"/>
                <a:cs typeface="Times New Roman" pitchFamily="18" charset="0"/>
              </a:rPr>
              <a:t> leases &amp; maintains a fleet     VB is the amount of                                              	       of motor vehicles for the use      rental payments for                                          	       of the business &amp; employees      vehicles not normally        	                                                             used for sales, freight,               	 	                                                 delivery, service and 	                                                             other non-personal use. 	                                                             MV is 50% of VB</a:t>
            </a:r>
          </a:p>
          <a:p>
            <a:pPr marL="342900" indent="-342900" eaLnBrk="0" fontAlgn="auto" hangingPunct="0">
              <a:spcBef>
                <a:spcPct val="20000"/>
              </a:spcBef>
              <a:spcAft>
                <a:spcPts val="0"/>
              </a:spcAft>
              <a:buClr>
                <a:schemeClr val="hlink"/>
              </a:buClr>
              <a:buSzPct val="120000"/>
              <a:defRPr/>
            </a:pPr>
            <a:endParaRPr lang="en-US" sz="2400" b="1" kern="0" dirty="0">
              <a:latin typeface="Times New Roman" pitchFamily="18" charset="0"/>
              <a:cs typeface="Times New Roman" pitchFamily="18" charset="0"/>
            </a:endParaRPr>
          </a:p>
          <a:p>
            <a:pPr marL="1371600" indent="-1371600" eaLnBrk="0" fontAlgn="auto" hangingPunct="0">
              <a:spcBef>
                <a:spcPct val="20000"/>
              </a:spcBef>
              <a:spcAft>
                <a:spcPts val="0"/>
              </a:spcAft>
              <a:buClr>
                <a:schemeClr val="hlink"/>
              </a:buClr>
              <a:buSzPct val="120000"/>
              <a:defRPr/>
            </a:pPr>
            <a:r>
              <a:rPr lang="en-US" sz="2400" b="1" kern="0" dirty="0">
                <a:latin typeface="Times New Roman" pitchFamily="18" charset="0"/>
                <a:cs typeface="Times New Roman" pitchFamily="18" charset="0"/>
              </a:rPr>
              <a:t>             g.  Use of aircraft (including helicopters) owned and maintained by </a:t>
            </a:r>
            <a:r>
              <a:rPr lang="en-US" sz="2400" b="1" kern="0" dirty="0" err="1">
                <a:latin typeface="Times New Roman" pitchFamily="18" charset="0"/>
                <a:cs typeface="Times New Roman" pitchFamily="18" charset="0"/>
              </a:rPr>
              <a:t>Er</a:t>
            </a:r>
            <a:r>
              <a:rPr lang="en-US" sz="2400" b="1" kern="0" dirty="0">
                <a:latin typeface="Times New Roman" pitchFamily="18" charset="0"/>
                <a:cs typeface="Times New Roman" pitchFamily="18" charset="0"/>
              </a:rPr>
              <a:t> shall be treated as business use and NOT subject to FBT. </a:t>
            </a:r>
            <a:endParaRPr lang="en-US" kern="0" dirty="0">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defRPr/>
            </a:pPr>
            <a:endParaRPr lang="en-US" b="1" u="sng"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defRPr/>
            </a:pPr>
            <a:r>
              <a:rPr lang="en-US" b="1" kern="0" dirty="0">
                <a:effectLst>
                  <a:outerShdw blurRad="38100" dist="38100" dir="2700000" algn="tl">
                    <a:srgbClr val="000000"/>
                  </a:outerShdw>
                </a:effectLst>
                <a:latin typeface="Times New Roman" pitchFamily="18" charset="0"/>
                <a:cs typeface="Times New Roman" pitchFamily="18" charset="0"/>
              </a:rPr>
              <a:t> </a:t>
            </a:r>
          </a:p>
          <a:p>
            <a:pPr marL="342900" indent="-342900" eaLnBrk="0" fontAlgn="auto" hangingPunct="0">
              <a:spcBef>
                <a:spcPct val="20000"/>
              </a:spcBef>
              <a:spcAft>
                <a:spcPts val="0"/>
              </a:spcAft>
              <a:buClr>
                <a:schemeClr val="hlink"/>
              </a:buClr>
              <a:buSzPct val="120000"/>
              <a:defRPr/>
            </a:pPr>
            <a:r>
              <a:rPr lang="en-US" b="1" kern="0" dirty="0">
                <a:effectLst>
                  <a:outerShdw blurRad="38100" dist="38100" dir="2700000" algn="tl">
                    <a:srgbClr val="000000"/>
                  </a:outerShdw>
                </a:effectLst>
                <a:latin typeface="Times New Roman" pitchFamily="18" charset="0"/>
                <a:cs typeface="Times New Roman" pitchFamily="18" charset="0"/>
              </a:rPr>
              <a:t>	</a:t>
            </a: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762000"/>
            <a:ext cx="5683250" cy="584200"/>
          </a:xfrm>
          <a:prstGeom prst="rect">
            <a:avLst/>
          </a:prstGeom>
        </p:spPr>
        <p:txBody>
          <a:bodyPr wrap="none">
            <a:spAutoFit/>
          </a:bodyPr>
          <a:lstStyle/>
          <a:p>
            <a:pPr>
              <a:defRPr/>
            </a:pPr>
            <a:r>
              <a:rPr lang="en-US" sz="3200" b="1" kern="0" dirty="0">
                <a:solidFill>
                  <a:schemeClr val="tx2"/>
                </a:solidFill>
                <a:effectLst>
                  <a:outerShdw blurRad="38100" dist="38100" dir="2700000" algn="tl">
                    <a:srgbClr val="000000"/>
                  </a:outerShdw>
                </a:effectLst>
                <a:latin typeface="Times New Roman" pitchFamily="18" charset="0"/>
                <a:cs typeface="Times New Roman" pitchFamily="18" charset="0"/>
              </a:rPr>
              <a:t>FINAL WITHHOLDING TAX</a:t>
            </a:r>
            <a:endParaRPr lang="en-US" sz="3200" dirty="0">
              <a:latin typeface="Tahoma" pitchFamily="34" charset="0"/>
            </a:endParaRPr>
          </a:p>
        </p:txBody>
      </p:sp>
      <p:sp>
        <p:nvSpPr>
          <p:cNvPr id="4" name="Rectangle 3"/>
          <p:cNvSpPr/>
          <p:nvPr/>
        </p:nvSpPr>
        <p:spPr>
          <a:xfrm>
            <a:off x="609600" y="914400"/>
            <a:ext cx="8534400" cy="5976938"/>
          </a:xfrm>
          <a:prstGeom prst="rect">
            <a:avLst/>
          </a:prstGeom>
        </p:spPr>
        <p:txBody>
          <a:bodyPr>
            <a:spAutoFit/>
          </a:bodyPr>
          <a:lstStyle/>
          <a:p>
            <a:pPr marL="342900" indent="-342900" eaLnBrk="0" fontAlgn="auto" hangingPunct="0">
              <a:spcBef>
                <a:spcPct val="20000"/>
              </a:spcBef>
              <a:spcAft>
                <a:spcPts val="0"/>
              </a:spcAft>
              <a:buClr>
                <a:schemeClr val="hlink"/>
              </a:buClr>
              <a:buSzPct val="120000"/>
              <a:defRPr/>
            </a:pPr>
            <a:endParaRPr lang="en-US" sz="2800" kern="0" dirty="0">
              <a:effectLst>
                <a:outerShdw blurRad="38100" dist="38100" dir="2700000" algn="tl">
                  <a:srgbClr val="000000"/>
                </a:outerShdw>
              </a:effectLst>
              <a:latin typeface="Times New Roman" pitchFamily="18" charset="0"/>
              <a:cs typeface="Times New Roman" pitchFamily="18" charset="0"/>
            </a:endParaRPr>
          </a:p>
          <a:p>
            <a:pPr marL="342900" indent="-342900" eaLnBrk="0" fontAlgn="auto" hangingPunct="0">
              <a:spcBef>
                <a:spcPct val="20000"/>
              </a:spcBef>
              <a:spcAft>
                <a:spcPts val="0"/>
              </a:spcAft>
              <a:buClr>
                <a:schemeClr val="hlink"/>
              </a:buClr>
              <a:buSzPct val="120000"/>
              <a:defRPr/>
            </a:pPr>
            <a:r>
              <a:rPr lang="en-US" sz="2800" kern="0" dirty="0">
                <a:effectLst>
                  <a:outerShdw blurRad="38100" dist="38100" dir="2700000" algn="tl">
                    <a:srgbClr val="000000"/>
                  </a:outerShdw>
                </a:effectLst>
                <a:latin typeface="Times New Roman" pitchFamily="18" charset="0"/>
                <a:cs typeface="Times New Roman" pitchFamily="18" charset="0"/>
              </a:rPr>
              <a:t>A.   FBT - </a:t>
            </a:r>
            <a:r>
              <a:rPr lang="en-US" sz="2800" b="1" kern="0" dirty="0">
                <a:effectLst>
                  <a:outerShdw blurRad="38100" dist="38100" dir="2700000" algn="tl">
                    <a:srgbClr val="000000"/>
                  </a:outerShdw>
                </a:effectLst>
                <a:latin typeface="Times New Roman" pitchFamily="18" charset="0"/>
                <a:cs typeface="Times New Roman" pitchFamily="18" charset="0"/>
              </a:rPr>
              <a:t> MOTOR VEHICLE</a:t>
            </a:r>
          </a:p>
          <a:p>
            <a:pPr marL="342900" indent="-342900" eaLnBrk="0" fontAlgn="auto" hangingPunct="0">
              <a:spcBef>
                <a:spcPct val="20000"/>
              </a:spcBef>
              <a:spcAft>
                <a:spcPts val="0"/>
              </a:spcAft>
              <a:buClr>
                <a:schemeClr val="hlink"/>
              </a:buClr>
              <a:buSzPct val="120000"/>
              <a:defRPr/>
            </a:pPr>
            <a:r>
              <a:rPr lang="en-US" sz="2800" b="1" kern="0" dirty="0">
                <a:effectLst>
                  <a:outerShdw blurRad="38100" dist="38100" dir="2700000" algn="tl">
                    <a:srgbClr val="000000"/>
                  </a:outerShdw>
                </a:effectLst>
                <a:latin typeface="Times New Roman" pitchFamily="18" charset="0"/>
                <a:cs typeface="Times New Roman" pitchFamily="18" charset="0"/>
              </a:rPr>
              <a:t>			</a:t>
            </a:r>
            <a:r>
              <a:rPr lang="en-US" sz="2400" u="sng" kern="0" dirty="0">
                <a:effectLst>
                  <a:outerShdw blurRad="38100" dist="38100" dir="2700000" algn="tl">
                    <a:srgbClr val="000000"/>
                  </a:outerShdw>
                </a:effectLst>
                <a:latin typeface="Times New Roman" pitchFamily="18" charset="0"/>
                <a:cs typeface="Times New Roman" pitchFamily="18" charset="0"/>
              </a:rPr>
              <a:t> Fringe Benefit</a:t>
            </a:r>
            <a:r>
              <a:rPr lang="en-US" sz="2400" kern="0" dirty="0">
                <a:effectLst>
                  <a:outerShdw blurRad="38100" dist="38100" dir="2700000" algn="tl">
                    <a:srgbClr val="000000"/>
                  </a:outerShdw>
                </a:effectLst>
                <a:latin typeface="Times New Roman" pitchFamily="18" charset="0"/>
                <a:cs typeface="Times New Roman" pitchFamily="18" charset="0"/>
              </a:rPr>
              <a:t>		      </a:t>
            </a:r>
            <a:r>
              <a:rPr lang="en-US" sz="2400" u="sng" kern="0" dirty="0">
                <a:effectLst>
                  <a:outerShdw blurRad="38100" dist="38100" dir="2700000" algn="tl">
                    <a:srgbClr val="000000"/>
                  </a:outerShdw>
                </a:effectLst>
                <a:latin typeface="Times New Roman" pitchFamily="18" charset="0"/>
                <a:cs typeface="Times New Roman" pitchFamily="18" charset="0"/>
              </a:rPr>
              <a:t>Valuation</a:t>
            </a:r>
            <a:r>
              <a:rPr lang="en-US" sz="2400" b="1" kern="0" dirty="0">
                <a:effectLst>
                  <a:outerShdw blurRad="38100" dist="38100" dir="2700000" algn="tl">
                    <a:srgbClr val="000000"/>
                  </a:outerShdw>
                </a:effectLst>
                <a:latin typeface="Times New Roman" pitchFamily="18" charset="0"/>
                <a:cs typeface="Times New Roman" pitchFamily="18" charset="0"/>
              </a:rPr>
              <a:t>       </a:t>
            </a:r>
          </a:p>
          <a:p>
            <a:pPr marL="342900" indent="-342900" eaLnBrk="0" fontAlgn="auto" hangingPunct="0">
              <a:spcBef>
                <a:spcPct val="20000"/>
              </a:spcBef>
              <a:spcAft>
                <a:spcPts val="0"/>
              </a:spcAft>
              <a:buClr>
                <a:schemeClr val="hlink"/>
              </a:buClr>
              <a:buSzPct val="120000"/>
              <a:defRPr/>
            </a:pPr>
            <a:r>
              <a:rPr lang="en-US" sz="2400" b="1" kern="0" dirty="0">
                <a:effectLst>
                  <a:outerShdw blurRad="38100" dist="38100" dir="2700000" algn="tl">
                    <a:srgbClr val="000000"/>
                  </a:outerShdw>
                </a:effectLst>
                <a:latin typeface="Times New Roman" pitchFamily="18" charset="0"/>
                <a:cs typeface="Times New Roman" pitchFamily="18" charset="0"/>
              </a:rPr>
              <a:t>3. h.    Use of yacht, whether owned        VB is measured based                                                    	and maintained or leased by         on the depreciation of                                      	the </a:t>
            </a:r>
            <a:r>
              <a:rPr lang="en-US" sz="2400" b="1" kern="0" dirty="0" err="1">
                <a:effectLst>
                  <a:outerShdw blurRad="38100" dist="38100" dir="2700000" algn="tl">
                    <a:srgbClr val="000000"/>
                  </a:outerShdw>
                </a:effectLst>
                <a:latin typeface="Times New Roman" pitchFamily="18" charset="0"/>
                <a:cs typeface="Times New Roman" pitchFamily="18" charset="0"/>
              </a:rPr>
              <a:t>Er</a:t>
            </a:r>
            <a:r>
              <a:rPr lang="en-US" sz="2400" b="1" kern="0" dirty="0">
                <a:effectLst>
                  <a:outerShdw blurRad="38100" dist="38100" dir="2700000" algn="tl">
                    <a:srgbClr val="000000"/>
                  </a:outerShdw>
                </a:effectLst>
                <a:latin typeface="Times New Roman" pitchFamily="18" charset="0"/>
                <a:cs typeface="Times New Roman" pitchFamily="18" charset="0"/>
              </a:rPr>
              <a:t>, shall be treated as              the yacht at an </a:t>
            </a:r>
            <a:r>
              <a:rPr lang="en-US" sz="2400" b="1" kern="0" dirty="0" err="1">
                <a:effectLst>
                  <a:outerShdw blurRad="38100" dist="38100" dir="2700000" algn="tl">
                    <a:srgbClr val="000000"/>
                  </a:outerShdw>
                </a:effectLst>
                <a:latin typeface="Times New Roman" pitchFamily="18" charset="0"/>
                <a:cs typeface="Times New Roman" pitchFamily="18" charset="0"/>
              </a:rPr>
              <a:t>estima</a:t>
            </a:r>
            <a:r>
              <a:rPr lang="en-US" sz="2400" b="1" kern="0" dirty="0">
                <a:effectLst>
                  <a:outerShdw blurRad="38100" dist="38100" dir="2700000" algn="tl">
                    <a:srgbClr val="000000"/>
                  </a:outerShdw>
                </a:effectLst>
                <a:latin typeface="Times New Roman" pitchFamily="18" charset="0"/>
                <a:cs typeface="Times New Roman" pitchFamily="18" charset="0"/>
              </a:rPr>
              <a:t>-      	taxable FB.</a:t>
            </a:r>
            <a:r>
              <a:rPr lang="en-US" sz="2800" b="1" kern="0" dirty="0">
                <a:effectLst>
                  <a:outerShdw blurRad="38100" dist="38100" dir="2700000" algn="tl">
                    <a:srgbClr val="000000"/>
                  </a:outerShdw>
                </a:effectLst>
                <a:latin typeface="Times New Roman" pitchFamily="18" charset="0"/>
                <a:cs typeface="Times New Roman" pitchFamily="18" charset="0"/>
              </a:rPr>
              <a:t>  			        t</a:t>
            </a:r>
            <a:r>
              <a:rPr lang="en-US" sz="2400" b="1" kern="0" dirty="0">
                <a:effectLst>
                  <a:outerShdw blurRad="38100" dist="38100" dir="2700000" algn="tl">
                    <a:srgbClr val="000000"/>
                  </a:outerShdw>
                </a:effectLst>
                <a:latin typeface="Times New Roman" pitchFamily="18" charset="0"/>
                <a:cs typeface="Times New Roman" pitchFamily="18" charset="0"/>
              </a:rPr>
              <a:t>ed life of 20 years</a:t>
            </a:r>
          </a:p>
          <a:p>
            <a:pPr marL="342900" indent="-342900" eaLnBrk="0" fontAlgn="auto" hangingPunct="0">
              <a:spcBef>
                <a:spcPct val="20000"/>
              </a:spcBef>
              <a:spcAft>
                <a:spcPts val="0"/>
              </a:spcAft>
              <a:buClr>
                <a:schemeClr val="hlink"/>
              </a:buClr>
              <a:buSzPct val="120000"/>
              <a:defRPr/>
            </a:pPr>
            <a:endParaRPr lang="en-US" sz="2400" b="1" kern="0" dirty="0">
              <a:effectLst>
                <a:outerShdw blurRad="38100" dist="38100" dir="2700000" algn="tl">
                  <a:srgbClr val="000000"/>
                </a:outerShdw>
              </a:effectLst>
              <a:latin typeface="Times New Roman" pitchFamily="18" charset="0"/>
              <a:cs typeface="Times New Roman" pitchFamily="18" charset="0"/>
            </a:endParaRPr>
          </a:p>
          <a:p>
            <a:pPr marL="457200" indent="-457200" eaLnBrk="0" fontAlgn="auto" hangingPunct="0">
              <a:spcBef>
                <a:spcPct val="20000"/>
              </a:spcBef>
              <a:spcAft>
                <a:spcPts val="0"/>
              </a:spcAft>
              <a:buClr>
                <a:schemeClr val="hlink"/>
              </a:buClr>
              <a:buSzPct val="120000"/>
              <a:defRPr/>
            </a:pPr>
            <a:r>
              <a:rPr lang="en-US" sz="2400" b="1" kern="0" dirty="0">
                <a:effectLst>
                  <a:outerShdw blurRad="38100" dist="38100" dir="2700000" algn="tl">
                    <a:srgbClr val="000000"/>
                  </a:outerShdw>
                </a:effectLst>
                <a:latin typeface="Times New Roman" pitchFamily="18" charset="0"/>
                <a:cs typeface="Times New Roman" pitchFamily="18" charset="0"/>
              </a:rPr>
              <a:t>4.  HOUSEHOLD EXPENSES  </a:t>
            </a:r>
          </a:p>
          <a:p>
            <a:pPr marL="457200" indent="-457200" eaLnBrk="0" fontAlgn="auto" hangingPunct="0">
              <a:spcBef>
                <a:spcPct val="20000"/>
              </a:spcBef>
              <a:spcAft>
                <a:spcPts val="0"/>
              </a:spcAft>
              <a:buClr>
                <a:schemeClr val="hlink"/>
              </a:buClr>
              <a:buSzPct val="120000"/>
              <a:defRPr/>
            </a:pPr>
            <a:r>
              <a:rPr lang="en-US" sz="2400" b="1" kern="0" dirty="0">
                <a:effectLst>
                  <a:outerShdw blurRad="38100" dist="38100" dir="2700000" algn="tl">
                    <a:srgbClr val="000000"/>
                  </a:outerShdw>
                </a:effectLst>
                <a:latin typeface="Times New Roman" pitchFamily="18" charset="0"/>
                <a:cs typeface="Times New Roman" pitchFamily="18" charset="0"/>
              </a:rPr>
              <a:t>       Expenses of the </a:t>
            </a:r>
            <a:r>
              <a:rPr lang="en-US" sz="2400" b="1" kern="0" dirty="0" err="1">
                <a:effectLst>
                  <a:outerShdw blurRad="38100" dist="38100" dir="2700000" algn="tl">
                    <a:srgbClr val="000000"/>
                  </a:outerShdw>
                </a:effectLst>
                <a:latin typeface="Times New Roman" pitchFamily="18" charset="0"/>
                <a:cs typeface="Times New Roman" pitchFamily="18" charset="0"/>
              </a:rPr>
              <a:t>Ee</a:t>
            </a:r>
            <a:r>
              <a:rPr lang="en-US" sz="2400" b="1" kern="0" dirty="0">
                <a:effectLst>
                  <a:outerShdw blurRad="38100" dist="38100" dir="2700000" algn="tl">
                    <a:srgbClr val="000000"/>
                  </a:outerShdw>
                </a:effectLst>
                <a:latin typeface="Times New Roman" pitchFamily="18" charset="0"/>
                <a:cs typeface="Times New Roman" pitchFamily="18" charset="0"/>
              </a:rPr>
              <a:t> which are </a:t>
            </a:r>
            <a:r>
              <a:rPr lang="en-US" sz="2400" b="1" kern="0" dirty="0" err="1">
                <a:effectLst>
                  <a:outerShdw blurRad="38100" dist="38100" dir="2700000" algn="tl">
                    <a:srgbClr val="000000"/>
                  </a:outerShdw>
                </a:effectLst>
                <a:latin typeface="Times New Roman" pitchFamily="18" charset="0"/>
                <a:cs typeface="Times New Roman" pitchFamily="18" charset="0"/>
              </a:rPr>
              <a:t>borned</a:t>
            </a:r>
            <a:r>
              <a:rPr lang="en-US" sz="2400" b="1" kern="0" dirty="0">
                <a:effectLst>
                  <a:outerShdw blurRad="38100" dist="38100" dir="2700000" algn="tl">
                    <a:srgbClr val="000000"/>
                  </a:outerShdw>
                </a:effectLst>
                <a:latin typeface="Times New Roman" pitchFamily="18" charset="0"/>
                <a:cs typeface="Times New Roman" pitchFamily="18" charset="0"/>
              </a:rPr>
              <a:t> by the </a:t>
            </a:r>
            <a:r>
              <a:rPr lang="en-US" sz="2400" b="1" kern="0" dirty="0" err="1">
                <a:effectLst>
                  <a:outerShdw blurRad="38100" dist="38100" dir="2700000" algn="tl">
                    <a:srgbClr val="000000"/>
                  </a:outerShdw>
                </a:effectLst>
                <a:latin typeface="Times New Roman" pitchFamily="18" charset="0"/>
                <a:cs typeface="Times New Roman" pitchFamily="18" charset="0"/>
              </a:rPr>
              <a:t>Er</a:t>
            </a:r>
            <a:r>
              <a:rPr lang="en-US" sz="2400" b="1" kern="0" dirty="0">
                <a:effectLst>
                  <a:outerShdw blurRad="38100" dist="38100" dir="2700000" algn="tl">
                    <a:srgbClr val="000000"/>
                  </a:outerShdw>
                </a:effectLst>
                <a:latin typeface="Times New Roman" pitchFamily="18" charset="0"/>
                <a:cs typeface="Times New Roman" pitchFamily="18" charset="0"/>
              </a:rPr>
              <a:t> for household personnel (salaries of household help, personal driver or the </a:t>
            </a:r>
            <a:r>
              <a:rPr lang="en-US" sz="2400" b="1" kern="0" dirty="0" err="1">
                <a:effectLst>
                  <a:outerShdw blurRad="38100" dist="38100" dir="2700000" algn="tl">
                    <a:srgbClr val="000000"/>
                  </a:outerShdw>
                </a:effectLst>
                <a:latin typeface="Times New Roman" pitchFamily="18" charset="0"/>
                <a:cs typeface="Times New Roman" pitchFamily="18" charset="0"/>
              </a:rPr>
              <a:t>Ee</a:t>
            </a:r>
            <a:r>
              <a:rPr lang="en-US" sz="2400" b="1" kern="0" dirty="0">
                <a:effectLst>
                  <a:outerShdw blurRad="38100" dist="38100" dir="2700000" algn="tl">
                    <a:srgbClr val="000000"/>
                  </a:outerShdw>
                </a:effectLst>
                <a:latin typeface="Times New Roman" pitchFamily="18" charset="0"/>
                <a:cs typeface="Times New Roman" pitchFamily="18" charset="0"/>
              </a:rPr>
              <a:t>, or other similar expenses like payment for homeowners association dues, garbage dues, etc) shall be treated as taxable fringe benefit.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81000"/>
            <a:ext cx="5683250" cy="584200"/>
          </a:xfrm>
          <a:prstGeom prst="rect">
            <a:avLst/>
          </a:prstGeom>
        </p:spPr>
        <p:txBody>
          <a:bodyPr wrap="none">
            <a:spAutoFit/>
          </a:bodyPr>
          <a:lstStyle/>
          <a:p>
            <a:pPr>
              <a:defRPr/>
            </a:pPr>
            <a:r>
              <a:rPr lang="en-US" sz="3200" b="1" kern="0" dirty="0">
                <a:solidFill>
                  <a:schemeClr val="tx2"/>
                </a:solidFill>
                <a:effectLst>
                  <a:outerShdw blurRad="38100" dist="38100" dir="2700000" algn="tl">
                    <a:srgbClr val="000000"/>
                  </a:outerShdw>
                </a:effectLst>
                <a:latin typeface="Times New Roman" pitchFamily="18" charset="0"/>
                <a:cs typeface="Times New Roman" pitchFamily="18" charset="0"/>
              </a:rPr>
              <a:t>FINAL WITHHOLDING TAX</a:t>
            </a:r>
            <a:endParaRPr lang="en-US" sz="3200" dirty="0">
              <a:latin typeface="Tahoma" pitchFamily="34" charset="0"/>
            </a:endParaRPr>
          </a:p>
        </p:txBody>
      </p:sp>
      <p:sp>
        <p:nvSpPr>
          <p:cNvPr id="3" name="Rectangle 2"/>
          <p:cNvSpPr/>
          <p:nvPr/>
        </p:nvSpPr>
        <p:spPr>
          <a:xfrm>
            <a:off x="457200" y="1143000"/>
            <a:ext cx="8153400" cy="2062163"/>
          </a:xfrm>
          <a:prstGeom prst="rect">
            <a:avLst/>
          </a:prstGeom>
        </p:spPr>
        <p:txBody>
          <a:bodyPr>
            <a:spAutoFit/>
          </a:bodyPr>
          <a:lstStyle/>
          <a:p>
            <a:pPr marL="514350" indent="-514350">
              <a:buFontTx/>
              <a:buAutoNum type="alphaUcPeriod"/>
              <a:defRPr/>
            </a:pPr>
            <a:r>
              <a:rPr lang="en-US" sz="3200" b="1" kern="0" dirty="0">
                <a:effectLst>
                  <a:outerShdw blurRad="38100" dist="38100" dir="2700000" algn="tl">
                    <a:srgbClr val="000000"/>
                  </a:outerShdw>
                </a:effectLst>
                <a:latin typeface="Times New Roman" pitchFamily="18" charset="0"/>
                <a:cs typeface="Times New Roman" pitchFamily="18" charset="0"/>
              </a:rPr>
              <a:t>FBT</a:t>
            </a:r>
            <a:r>
              <a:rPr lang="en-US" sz="3200" kern="0" dirty="0">
                <a:effectLst>
                  <a:outerShdw blurRad="38100" dist="38100" dir="2700000" algn="tl">
                    <a:srgbClr val="000000"/>
                  </a:outerShdw>
                </a:effectLst>
                <a:latin typeface="Times New Roman" pitchFamily="18" charset="0"/>
                <a:cs typeface="Times New Roman" pitchFamily="18" charset="0"/>
              </a:rPr>
              <a:t> - </a:t>
            </a:r>
            <a:r>
              <a:rPr lang="en-US" sz="3200" b="1" kern="0" dirty="0">
                <a:effectLst>
                  <a:outerShdw blurRad="38100" dist="38100" dir="2700000" algn="tl">
                    <a:srgbClr val="000000"/>
                  </a:outerShdw>
                </a:effectLst>
                <a:latin typeface="Times New Roman" pitchFamily="18" charset="0"/>
                <a:cs typeface="Times New Roman" pitchFamily="18" charset="0"/>
              </a:rPr>
              <a:t> 5.  INTEREST ON LOAN AT 	  		    LESS THAN MARKET VALUE</a:t>
            </a:r>
          </a:p>
          <a:p>
            <a:pPr>
              <a:defRPr/>
            </a:pPr>
            <a:endParaRPr lang="en-US" sz="3200" kern="0" dirty="0">
              <a:effectLst>
                <a:outerShdw blurRad="38100" dist="38100" dir="2700000" algn="tl">
                  <a:srgbClr val="000000"/>
                </a:outerShdw>
              </a:effectLst>
              <a:latin typeface="Times New Roman" pitchFamily="18" charset="0"/>
              <a:cs typeface="Times New Roman" pitchFamily="18" charset="0"/>
            </a:endParaRPr>
          </a:p>
          <a:p>
            <a:pPr>
              <a:defRPr/>
            </a:pPr>
            <a:r>
              <a:rPr lang="en-US" sz="3200" kern="0" dirty="0">
                <a:effectLst>
                  <a:outerShdw blurRad="38100" dist="38100" dir="2700000" algn="tl">
                    <a:srgbClr val="000000"/>
                  </a:outerShdw>
                </a:effectLst>
                <a:latin typeface="Times New Roman" pitchFamily="18" charset="0"/>
                <a:cs typeface="Times New Roman" pitchFamily="18" charset="0"/>
              </a:rPr>
              <a:t> </a:t>
            </a:r>
            <a:endParaRPr lang="en-US" sz="3200" dirty="0">
              <a:latin typeface="Tahoma" pitchFamily="34" charset="0"/>
            </a:endParaRPr>
          </a:p>
        </p:txBody>
      </p:sp>
      <p:sp>
        <p:nvSpPr>
          <p:cNvPr id="5" name="Rectangle 4"/>
          <p:cNvSpPr/>
          <p:nvPr/>
        </p:nvSpPr>
        <p:spPr>
          <a:xfrm>
            <a:off x="381000" y="2286000"/>
            <a:ext cx="8382000" cy="3711575"/>
          </a:xfrm>
          <a:prstGeom prst="rect">
            <a:avLst/>
          </a:prstGeom>
        </p:spPr>
        <p:txBody>
          <a:bodyPr>
            <a:spAutoFit/>
          </a:bodyPr>
          <a:lstStyle/>
          <a:p>
            <a:pPr marL="857250" indent="-857250" eaLnBrk="0" fontAlgn="auto" hangingPunct="0">
              <a:spcBef>
                <a:spcPct val="20000"/>
              </a:spcBef>
              <a:spcAft>
                <a:spcPts val="0"/>
              </a:spcAft>
              <a:buClr>
                <a:schemeClr val="hlink"/>
              </a:buClr>
              <a:buSzPct val="120000"/>
              <a:defRPr/>
            </a:pPr>
            <a:r>
              <a:rPr lang="en-US" sz="2400" b="1" dirty="0">
                <a:latin typeface="Times New Roman" pitchFamily="18" charset="0"/>
                <a:cs typeface="Times New Roman" pitchFamily="18" charset="0"/>
              </a:rPr>
              <a:t>5. a.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Er</a:t>
            </a:r>
            <a:r>
              <a:rPr lang="en-US" sz="2400" dirty="0">
                <a:latin typeface="Times New Roman" pitchFamily="18" charset="0"/>
                <a:cs typeface="Times New Roman" pitchFamily="18" charset="0"/>
              </a:rPr>
              <a:t> lends money to </a:t>
            </a:r>
            <a:r>
              <a:rPr lang="en-US" sz="2400" dirty="0" err="1">
                <a:latin typeface="Times New Roman" pitchFamily="18" charset="0"/>
                <a:cs typeface="Times New Roman" pitchFamily="18" charset="0"/>
              </a:rPr>
              <a:t>Er</a:t>
            </a:r>
            <a:r>
              <a:rPr lang="en-US" sz="2400" dirty="0">
                <a:latin typeface="Times New Roman" pitchFamily="18" charset="0"/>
                <a:cs typeface="Times New Roman" pitchFamily="18" charset="0"/>
              </a:rPr>
              <a:t> free of interest or at a rate lower than 12%, such</a:t>
            </a:r>
            <a:r>
              <a:rPr lang="en-US" sz="2400" b="1" dirty="0">
                <a:latin typeface="Times New Roman" pitchFamily="18" charset="0"/>
                <a:cs typeface="Times New Roman" pitchFamily="18" charset="0"/>
              </a:rPr>
              <a:t> interest foregone</a:t>
            </a:r>
            <a:r>
              <a:rPr lang="en-US" sz="2400" dirty="0">
                <a:latin typeface="Times New Roman" pitchFamily="18" charset="0"/>
                <a:cs typeface="Times New Roman" pitchFamily="18" charset="0"/>
              </a:rPr>
              <a:t> by the </a:t>
            </a:r>
            <a:r>
              <a:rPr lang="en-US" sz="2400" dirty="0" err="1">
                <a:latin typeface="Times New Roman" pitchFamily="18" charset="0"/>
                <a:cs typeface="Times New Roman" pitchFamily="18" charset="0"/>
              </a:rPr>
              <a:t>Er</a:t>
            </a:r>
            <a:r>
              <a:rPr lang="en-US" sz="2400" dirty="0">
                <a:latin typeface="Times New Roman" pitchFamily="18" charset="0"/>
                <a:cs typeface="Times New Roman" pitchFamily="18" charset="0"/>
              </a:rPr>
              <a:t> or the </a:t>
            </a:r>
            <a:r>
              <a:rPr lang="en-US" sz="2400" b="1" dirty="0">
                <a:latin typeface="Times New Roman" pitchFamily="18" charset="0"/>
                <a:cs typeface="Times New Roman" pitchFamily="18" charset="0"/>
              </a:rPr>
              <a:t>difference of the interest assumed by the </a:t>
            </a:r>
            <a:r>
              <a:rPr lang="en-US" sz="2400" b="1" dirty="0" err="1">
                <a:latin typeface="Times New Roman" pitchFamily="18" charset="0"/>
                <a:cs typeface="Times New Roman" pitchFamily="18" charset="0"/>
              </a:rPr>
              <a:t>Ee</a:t>
            </a:r>
            <a:r>
              <a:rPr lang="en-US" sz="2400" b="1" dirty="0">
                <a:latin typeface="Times New Roman" pitchFamily="18" charset="0"/>
                <a:cs typeface="Times New Roman" pitchFamily="18" charset="0"/>
              </a:rPr>
              <a:t> and the rate of 12%</a:t>
            </a:r>
            <a:r>
              <a:rPr lang="en-US" sz="2400" dirty="0">
                <a:latin typeface="Times New Roman" pitchFamily="18" charset="0"/>
                <a:cs typeface="Times New Roman" pitchFamily="18" charset="0"/>
              </a:rPr>
              <a:t> shall be treated as</a:t>
            </a:r>
            <a:r>
              <a:rPr lang="en-US" sz="2400" b="1" dirty="0">
                <a:latin typeface="Times New Roman" pitchFamily="18" charset="0"/>
                <a:cs typeface="Times New Roman" pitchFamily="18" charset="0"/>
              </a:rPr>
              <a:t> taxable FB</a:t>
            </a:r>
            <a:r>
              <a:rPr lang="en-US" sz="2400" dirty="0">
                <a:latin typeface="Times New Roman" pitchFamily="18" charset="0"/>
                <a:cs typeface="Times New Roman" pitchFamily="18" charset="0"/>
              </a:rPr>
              <a:t>.</a:t>
            </a:r>
          </a:p>
          <a:p>
            <a:pPr marL="457200" indent="-457200" eaLnBrk="0" fontAlgn="auto" hangingPunct="0">
              <a:spcBef>
                <a:spcPct val="20000"/>
              </a:spcBef>
              <a:spcAft>
                <a:spcPts val="0"/>
              </a:spcAft>
              <a:buClr>
                <a:schemeClr val="hlink"/>
              </a:buClr>
              <a:buSzPct val="120000"/>
              <a:defRPr/>
            </a:pPr>
            <a:r>
              <a:rPr lang="en-US" sz="2400" b="1" dirty="0">
                <a:latin typeface="Times New Roman" pitchFamily="18" charset="0"/>
                <a:cs typeface="Times New Roman" pitchFamily="18" charset="0"/>
              </a:rPr>
              <a:t>   b.   </a:t>
            </a:r>
            <a:r>
              <a:rPr lang="en-US" sz="2400" dirty="0">
                <a:latin typeface="Times New Roman" pitchFamily="18" charset="0"/>
                <a:cs typeface="Times New Roman" pitchFamily="18" charset="0"/>
              </a:rPr>
              <a:t>The benchmark interest rate of 12% shall remain in effect</a:t>
            </a:r>
          </a:p>
          <a:p>
            <a:pPr marL="742950" indent="-742950" eaLnBrk="0" fontAlgn="auto" hangingPunct="0">
              <a:spcBef>
                <a:spcPct val="20000"/>
              </a:spcBef>
              <a:spcAft>
                <a:spcPts val="0"/>
              </a:spcAft>
              <a:buClr>
                <a:schemeClr val="hlink"/>
              </a:buClr>
              <a:buSzPct val="120000"/>
              <a:defRPr/>
            </a:pPr>
            <a:r>
              <a:rPr lang="en-US" sz="2400" dirty="0">
                <a:latin typeface="Times New Roman" pitchFamily="18" charset="0"/>
                <a:cs typeface="Times New Roman" pitchFamily="18" charset="0"/>
              </a:rPr>
              <a:t>   c.    Applies to installment payments or loans with interest rate     lower than 12% starting January 1, 1998. </a:t>
            </a:r>
          </a:p>
          <a:p>
            <a:pPr marL="742950" indent="-742950" eaLnBrk="0" fontAlgn="auto" hangingPunct="0">
              <a:spcBef>
                <a:spcPct val="20000"/>
              </a:spcBef>
              <a:spcAft>
                <a:spcPts val="0"/>
              </a:spcAft>
              <a:buClr>
                <a:schemeClr val="hlink"/>
              </a:buClr>
              <a:buSzPct val="120000"/>
              <a:defRPr/>
            </a:pPr>
            <a:r>
              <a:rPr lang="en-US" sz="2400" dirty="0">
                <a:latin typeface="Times New Roman" pitchFamily="18" charset="0"/>
                <a:cs typeface="Times New Roman" pitchFamily="18" charset="0"/>
              </a:rPr>
              <a:t>	</a:t>
            </a:r>
          </a:p>
          <a:p>
            <a:pPr marL="457200" indent="-457200" eaLnBrk="0" fontAlgn="auto" hangingPunct="0">
              <a:spcBef>
                <a:spcPct val="20000"/>
              </a:spcBef>
              <a:spcAft>
                <a:spcPts val="0"/>
              </a:spcAft>
              <a:buClr>
                <a:schemeClr val="hlink"/>
              </a:buClr>
              <a:buSzPct val="120000"/>
              <a:buFontTx/>
              <a:buAutoNum type="alphaLcPeriod"/>
              <a:defRPr/>
            </a:pPr>
            <a:endParaRPr lang="en-US" sz="2400" dirty="0">
              <a:latin typeface="Tahom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57200"/>
            <a:ext cx="7010400" cy="584200"/>
          </a:xfrm>
          <a:prstGeom prst="rect">
            <a:avLst/>
          </a:prstGeom>
        </p:spPr>
        <p:txBody>
          <a:bodyPr>
            <a:spAutoFit/>
          </a:bodyPr>
          <a:lstStyle/>
          <a:p>
            <a:pPr>
              <a:defRPr/>
            </a:pPr>
            <a:r>
              <a:rPr lang="en-US" sz="3200" b="1" kern="0" dirty="0">
                <a:solidFill>
                  <a:schemeClr val="tx2"/>
                </a:solidFill>
                <a:effectLst>
                  <a:outerShdw blurRad="38100" dist="38100" dir="2700000" algn="tl">
                    <a:srgbClr val="000000"/>
                  </a:outerShdw>
                </a:effectLst>
                <a:latin typeface="Times New Roman" pitchFamily="18" charset="0"/>
                <a:cs typeface="Times New Roman" pitchFamily="18" charset="0"/>
              </a:rPr>
              <a:t>FINAL WITHHOLDING TAX</a:t>
            </a:r>
            <a:endParaRPr lang="en-US" sz="3200" b="1" dirty="0">
              <a:latin typeface="Tahoma" pitchFamily="34" charset="0"/>
            </a:endParaRPr>
          </a:p>
        </p:txBody>
      </p:sp>
      <p:sp>
        <p:nvSpPr>
          <p:cNvPr id="14339" name="Rectangle 2"/>
          <p:cNvSpPr>
            <a:spLocks noChangeArrowheads="1"/>
          </p:cNvSpPr>
          <p:nvPr/>
        </p:nvSpPr>
        <p:spPr bwMode="auto">
          <a:xfrm>
            <a:off x="304800" y="1066800"/>
            <a:ext cx="8534400" cy="5570538"/>
          </a:xfrm>
          <a:prstGeom prst="rect">
            <a:avLst/>
          </a:prstGeom>
          <a:noFill/>
          <a:ln w="9525">
            <a:noFill/>
            <a:miter lim="800000"/>
            <a:headEnd/>
            <a:tailEnd/>
          </a:ln>
        </p:spPr>
        <p:txBody>
          <a:bodyPr>
            <a:spAutoFit/>
          </a:bodyPr>
          <a:lstStyle/>
          <a:p>
            <a:pPr marL="742950" indent="-742950" eaLnBrk="0" hangingPunct="0">
              <a:spcBef>
                <a:spcPct val="20000"/>
              </a:spcBef>
              <a:buClr>
                <a:schemeClr val="hlink"/>
              </a:buClr>
              <a:buSzPct val="120000"/>
            </a:pPr>
            <a:r>
              <a:rPr lang="en-US" sz="3200" b="1">
                <a:latin typeface="Times New Roman" charset="0"/>
                <a:cs typeface="Times New Roman" charset="0"/>
              </a:rPr>
              <a:t>A.  FBT  -  6.  MEMBERSHIP FEES, DUES,  	   	               AND OTHER EXPENSES 			              BORNE BY THE ER FOR HIS  	       	              EE IN SOCIAL AND ATHLETIC 	              CLUBS OR OTHER SIMILAR 	        	              ORGANIZATIONS.  </a:t>
            </a:r>
          </a:p>
          <a:p>
            <a:pPr marL="742950" indent="-742950" eaLnBrk="0" hangingPunct="0">
              <a:spcBef>
                <a:spcPct val="20000"/>
              </a:spcBef>
              <a:buClr>
                <a:schemeClr val="hlink"/>
              </a:buClr>
              <a:buSzPct val="120000"/>
            </a:pPr>
            <a:r>
              <a:rPr lang="en-US" sz="3200" b="1">
                <a:latin typeface="Times New Roman" charset="0"/>
                <a:cs typeface="Times New Roman" charset="0"/>
              </a:rPr>
              <a:t>     </a:t>
            </a:r>
          </a:p>
          <a:p>
            <a:pPr marL="742950" indent="-742950" eaLnBrk="0" hangingPunct="0">
              <a:spcBef>
                <a:spcPct val="20000"/>
              </a:spcBef>
              <a:buClr>
                <a:schemeClr val="hlink"/>
              </a:buClr>
              <a:buSzPct val="120000"/>
            </a:pPr>
            <a:r>
              <a:rPr lang="en-US" sz="3200" b="1" i="1">
                <a:latin typeface="Times New Roman" charset="0"/>
                <a:cs typeface="Times New Roman" charset="0"/>
              </a:rPr>
              <a:t>	The expenditures shall be treated as taxable FB of the employee in FULL.</a:t>
            </a:r>
          </a:p>
          <a:p>
            <a:pPr marL="742950" indent="-742950" eaLnBrk="0" hangingPunct="0">
              <a:spcBef>
                <a:spcPct val="20000"/>
              </a:spcBef>
              <a:buClr>
                <a:schemeClr val="hlink"/>
              </a:buClr>
              <a:buSzPct val="120000"/>
            </a:pPr>
            <a:r>
              <a:rPr lang="en-US" sz="3200" b="1">
                <a:latin typeface="Times New Roman" charset="0"/>
                <a:cs typeface="Times New Roman" charset="0"/>
              </a:rPr>
              <a:t>	</a:t>
            </a:r>
          </a:p>
          <a:p>
            <a:pPr marL="742950" indent="-742950" eaLnBrk="0" hangingPunct="0">
              <a:spcBef>
                <a:spcPct val="20000"/>
              </a:spcBef>
              <a:buClr>
                <a:schemeClr val="hlink"/>
              </a:buClr>
              <a:buSzPct val="120000"/>
            </a:pPr>
            <a:endParaRPr lang="en-US" sz="14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b="1" smtClean="0"/>
          </a:p>
        </p:txBody>
      </p:sp>
      <p:sp>
        <p:nvSpPr>
          <p:cNvPr id="15363" name="Content Placeholder 2"/>
          <p:cNvSpPr>
            <a:spLocks noGrp="1"/>
          </p:cNvSpPr>
          <p:nvPr>
            <p:ph idx="4294967295"/>
          </p:nvPr>
        </p:nvSpPr>
        <p:spPr>
          <a:xfrm>
            <a:off x="304800" y="1524000"/>
            <a:ext cx="8839200" cy="5029200"/>
          </a:xfrm>
        </p:spPr>
        <p:txBody>
          <a:bodyPr/>
          <a:lstStyle/>
          <a:p>
            <a:pPr eaLnBrk="1" hangingPunct="1">
              <a:buFontTx/>
              <a:buNone/>
            </a:pPr>
            <a:r>
              <a:rPr lang="en-US" b="1" smtClean="0">
                <a:latin typeface="Times New Roman" charset="0"/>
                <a:cs typeface="Times New Roman" charset="0"/>
              </a:rPr>
              <a:t>A.  FBT -  7.      EXPENSES FOR FOREIGN 	  	                  TRAVEL</a:t>
            </a:r>
          </a:p>
          <a:p>
            <a:pPr eaLnBrk="1" hangingPunct="1">
              <a:buFontTx/>
              <a:buNone/>
            </a:pPr>
            <a:r>
              <a:rPr lang="en-US" smtClean="0"/>
              <a:t>   </a:t>
            </a:r>
            <a:r>
              <a:rPr lang="en-US" smtClean="0">
                <a:latin typeface="Times New Roman" charset="0"/>
                <a:cs typeface="Times New Roman" charset="0"/>
              </a:rPr>
              <a:t> </a:t>
            </a:r>
            <a:r>
              <a:rPr lang="en-US" sz="2400" b="1" smtClean="0">
                <a:latin typeface="Times New Roman" charset="0"/>
                <a:cs typeface="Times New Roman" charset="0"/>
              </a:rPr>
              <a:t>7. a. </a:t>
            </a:r>
            <a:r>
              <a:rPr lang="en-US" sz="2400" b="1" smtClean="0"/>
              <a:t> </a:t>
            </a:r>
            <a:r>
              <a:rPr lang="en-US" sz="2400" b="1" smtClean="0">
                <a:latin typeface="Times New Roman" charset="0"/>
                <a:cs typeface="Times New Roman" charset="0"/>
              </a:rPr>
              <a:t>Expenses for foreign travel borne by the ER for attending business meetings or conventions </a:t>
            </a:r>
            <a:r>
              <a:rPr lang="en-US" sz="1600" b="1" smtClean="0">
                <a:latin typeface="Times New Roman" charset="0"/>
                <a:cs typeface="Times New Roman" charset="0"/>
              </a:rPr>
              <a:t>(as supported by documents)</a:t>
            </a:r>
            <a:r>
              <a:rPr lang="en-US" sz="1400" b="1" smtClean="0">
                <a:latin typeface="Times New Roman" charset="0"/>
                <a:cs typeface="Times New Roman" charset="0"/>
              </a:rPr>
              <a:t> </a:t>
            </a:r>
            <a:r>
              <a:rPr lang="en-US" sz="2400" b="1" smtClean="0">
                <a:latin typeface="Times New Roman" charset="0"/>
                <a:cs typeface="Times New Roman" charset="0"/>
              </a:rPr>
              <a:t>are NOT taxable FB.  Inland travel expenses </a:t>
            </a:r>
            <a:r>
              <a:rPr lang="en-US" sz="1600" b="1" smtClean="0">
                <a:latin typeface="Times New Roman" charset="0"/>
                <a:cs typeface="Times New Roman" charset="0"/>
              </a:rPr>
              <a:t>(food, beverages and local transpo) </a:t>
            </a:r>
            <a:r>
              <a:rPr lang="en-US" sz="2400" b="1" smtClean="0">
                <a:latin typeface="Times New Roman" charset="0"/>
                <a:cs typeface="Times New Roman" charset="0"/>
              </a:rPr>
              <a:t>except lodging cost in a hotel</a:t>
            </a:r>
            <a:r>
              <a:rPr lang="en-US" sz="1600" b="1" smtClean="0">
                <a:latin typeface="Times New Roman" charset="0"/>
                <a:cs typeface="Times New Roman" charset="0"/>
              </a:rPr>
              <a:t> (or similar establishments) </a:t>
            </a:r>
            <a:r>
              <a:rPr lang="en-US" sz="2400" b="1" smtClean="0">
                <a:latin typeface="Times New Roman" charset="0"/>
                <a:cs typeface="Times New Roman" charset="0"/>
              </a:rPr>
              <a:t>amounting to an average of $2300.00 or less per day is not subject to FBT.</a:t>
            </a:r>
            <a:r>
              <a:rPr lang="en-US" sz="2400" smtClean="0"/>
              <a:t> </a:t>
            </a:r>
            <a:r>
              <a:rPr lang="en-US" sz="2400" b="1" smtClean="0"/>
              <a:t> </a:t>
            </a:r>
            <a:r>
              <a:rPr lang="en-US" sz="2400" b="1" smtClean="0">
                <a:latin typeface="Times New Roman" charset="0"/>
                <a:cs typeface="Times New Roman" charset="0"/>
              </a:rPr>
              <a:t>The cost of economy and business class airplane ticket is NOT subject to FBT.  However, 30% of the FIRST CLASS airplane ticket is subject to FBT.</a:t>
            </a:r>
          </a:p>
          <a:p>
            <a:pPr eaLnBrk="1" hangingPunct="1">
              <a:buFontTx/>
              <a:buNone/>
            </a:pPr>
            <a:r>
              <a:rPr lang="en-US" sz="2400" smtClean="0"/>
              <a:t>      </a:t>
            </a:r>
            <a:r>
              <a:rPr lang="en-US" sz="2400" b="1" smtClean="0">
                <a:latin typeface="Times New Roman" charset="0"/>
                <a:cs typeface="Times New Roman" charset="0"/>
              </a:rPr>
              <a:t>b.     Documentary evidences required </a:t>
            </a:r>
            <a:r>
              <a:rPr lang="en-US" sz="1400" b="1" smtClean="0">
                <a:latin typeface="Times New Roman" charset="0"/>
                <a:cs typeface="Times New Roman" charset="0"/>
              </a:rPr>
              <a:t>[</a:t>
            </a:r>
            <a:r>
              <a:rPr lang="en-US" sz="1400" smtClean="0">
                <a:latin typeface="Times New Roman" charset="0"/>
                <a:cs typeface="Times New Roman" charset="0"/>
              </a:rPr>
              <a:t>Sec. 2.33(B), RR 3-98]</a:t>
            </a:r>
            <a:r>
              <a:rPr lang="en-US" sz="2400" b="1" smtClean="0">
                <a:latin typeface="Times New Roman" charset="0"/>
                <a:cs typeface="Times New Roman" charset="0"/>
              </a:rPr>
              <a:t>  </a:t>
            </a:r>
            <a:endParaRPr lang="en-US"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3" name="Content Placeholder 2"/>
          <p:cNvSpPr>
            <a:spLocks noGrp="1"/>
          </p:cNvSpPr>
          <p:nvPr>
            <p:ph idx="4294967295"/>
          </p:nvPr>
        </p:nvSpPr>
        <p:spPr>
          <a:xfrm>
            <a:off x="304800" y="1981200"/>
            <a:ext cx="8839200" cy="4648200"/>
          </a:xfrm>
        </p:spPr>
        <p:txBody>
          <a:bodyPr rtlCol="0">
            <a:normAutofit/>
          </a:bodyPr>
          <a:lstStyle/>
          <a:p>
            <a:pPr marL="514350" indent="-514350" eaLnBrk="1" fontAlgn="auto" hangingPunct="1">
              <a:spcAft>
                <a:spcPts val="0"/>
              </a:spcAft>
              <a:buFontTx/>
              <a:buNone/>
              <a:defRPr/>
            </a:pPr>
            <a:r>
              <a:rPr lang="en-US" b="1" kern="1200" dirty="0">
                <a:latin typeface="Times New Roman" pitchFamily="18" charset="0"/>
                <a:cs typeface="Times New Roman" pitchFamily="18" charset="0"/>
              </a:rPr>
              <a:t>A.  FBT -  7.      EXPENSES FOR FOREIGN 	  	                  TRAVEL</a:t>
            </a:r>
          </a:p>
          <a:p>
            <a:pPr marL="1257300" indent="-1257300" eaLnBrk="1" fontAlgn="auto" hangingPunct="1">
              <a:spcAft>
                <a:spcPts val="0"/>
              </a:spcAft>
              <a:buFontTx/>
              <a:buNone/>
              <a:defRPr/>
            </a:pPr>
            <a:r>
              <a:rPr lang="en-US" b="1" kern="1200" dirty="0">
                <a:latin typeface="Times New Roman" pitchFamily="18" charset="0"/>
                <a:cs typeface="Times New Roman" pitchFamily="18" charset="0"/>
              </a:rPr>
              <a:t>    </a:t>
            </a:r>
            <a:r>
              <a:rPr lang="en-US" sz="2400" b="1" kern="1200" dirty="0">
                <a:latin typeface="Times New Roman" pitchFamily="18" charset="0"/>
                <a:cs typeface="Times New Roman" pitchFamily="18" charset="0"/>
              </a:rPr>
              <a:t> 7. c.</a:t>
            </a:r>
            <a:r>
              <a:rPr lang="en-US" b="1" kern="1200" dirty="0">
                <a:latin typeface="Times New Roman" pitchFamily="18" charset="0"/>
                <a:cs typeface="Times New Roman" pitchFamily="18" charset="0"/>
              </a:rPr>
              <a:t>  </a:t>
            </a:r>
            <a:r>
              <a:rPr lang="en-US" sz="2400" b="1" kern="1200" dirty="0">
                <a:latin typeface="Times New Roman" pitchFamily="18" charset="0"/>
                <a:cs typeface="Times New Roman" pitchFamily="18" charset="0"/>
              </a:rPr>
              <a:t>Travelling expenses which are paid by the </a:t>
            </a:r>
            <a:r>
              <a:rPr lang="en-US" sz="2400" b="1" kern="1200" dirty="0" err="1">
                <a:latin typeface="Times New Roman" pitchFamily="18" charset="0"/>
                <a:cs typeface="Times New Roman" pitchFamily="18" charset="0"/>
              </a:rPr>
              <a:t>Er</a:t>
            </a:r>
            <a:r>
              <a:rPr lang="en-US" sz="2400" b="1" kern="1200" dirty="0">
                <a:latin typeface="Times New Roman" pitchFamily="18" charset="0"/>
                <a:cs typeface="Times New Roman" pitchFamily="18" charset="0"/>
              </a:rPr>
              <a:t> for the travel of the family members of the </a:t>
            </a:r>
            <a:r>
              <a:rPr lang="en-US" sz="2400" b="1" kern="1200" dirty="0" err="1">
                <a:latin typeface="Times New Roman" pitchFamily="18" charset="0"/>
                <a:cs typeface="Times New Roman" pitchFamily="18" charset="0"/>
              </a:rPr>
              <a:t>Ee</a:t>
            </a:r>
            <a:r>
              <a:rPr lang="en-US" sz="2400" b="1" kern="1200" dirty="0">
                <a:latin typeface="Times New Roman" pitchFamily="18" charset="0"/>
                <a:cs typeface="Times New Roman" pitchFamily="18" charset="0"/>
              </a:rPr>
              <a:t> shall be treated as taxable FB of the employee.</a:t>
            </a:r>
            <a:r>
              <a:rPr lang="en-US" b="1" kern="1200" dirty="0">
                <a:latin typeface="Times New Roman" pitchFamily="18" charset="0"/>
                <a:cs typeface="Times New Roman" pitchFamily="18" charset="0"/>
              </a:rPr>
              <a:t>  </a:t>
            </a:r>
          </a:p>
          <a:p>
            <a:pPr marL="1257300" indent="-1257300" eaLnBrk="1" fontAlgn="auto" hangingPunct="1">
              <a:spcAft>
                <a:spcPts val="0"/>
              </a:spcAft>
              <a:buFontTx/>
              <a:buNone/>
              <a:defRPr/>
            </a:pPr>
            <a:r>
              <a:rPr lang="en-US" b="1" kern="1200" dirty="0">
                <a:latin typeface="Times New Roman" pitchFamily="18" charset="0"/>
                <a:cs typeface="Times New Roman" pitchFamily="18" charset="0"/>
              </a:rPr>
              <a:t>    8.  HOLIDAY AND VACATION EXPENSES- </a:t>
            </a:r>
            <a:r>
              <a:rPr lang="en-US" sz="2400" b="1" kern="1200" dirty="0">
                <a:latin typeface="Times New Roman" pitchFamily="18" charset="0"/>
                <a:cs typeface="Times New Roman" pitchFamily="18" charset="0"/>
              </a:rPr>
              <a:t>Holiday and vacation expenses of the employee borne by his employer shall be treated as taxable FB.</a:t>
            </a:r>
            <a:endParaRPr lang="en-US" b="1" kern="1200" dirty="0">
              <a:latin typeface="Times New Roman" pitchFamily="18" charset="0"/>
              <a:cs typeface="Times New Roman" pitchFamily="18" charset="0"/>
            </a:endParaRPr>
          </a:p>
          <a:p>
            <a:pPr marL="1257300" indent="-1257300" eaLnBrk="1" fontAlgn="auto" hangingPunct="1">
              <a:spcAft>
                <a:spcPts val="0"/>
              </a:spcAft>
              <a:buFontTx/>
              <a:buNone/>
              <a:defRPr/>
            </a:pPr>
            <a:r>
              <a:rPr lang="en-US" b="1" kern="12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17411" name="Content Placeholder 2"/>
          <p:cNvSpPr>
            <a:spLocks noGrp="1"/>
          </p:cNvSpPr>
          <p:nvPr>
            <p:ph idx="4294967295"/>
          </p:nvPr>
        </p:nvSpPr>
        <p:spPr>
          <a:xfrm>
            <a:off x="304800" y="1600200"/>
            <a:ext cx="8610600" cy="3962400"/>
          </a:xfrm>
        </p:spPr>
        <p:txBody>
          <a:bodyPr/>
          <a:lstStyle/>
          <a:p>
            <a:pPr marL="514350" indent="-514350" eaLnBrk="1" hangingPunct="1">
              <a:lnSpc>
                <a:spcPct val="90000"/>
              </a:lnSpc>
              <a:buFontTx/>
              <a:buNone/>
            </a:pPr>
            <a:r>
              <a:rPr lang="en-US" sz="3000" b="1" smtClean="0">
                <a:latin typeface="Times New Roman" charset="0"/>
                <a:cs typeface="Times New Roman" charset="0"/>
              </a:rPr>
              <a:t>A.  FBT -  9.  EDUCATIONAL ASSISTANCE 	              	              TO Ee OR HIS DEPENDENTS</a:t>
            </a:r>
          </a:p>
          <a:p>
            <a:pPr marL="514350" indent="-514350" eaLnBrk="1" hangingPunct="1">
              <a:lnSpc>
                <a:spcPct val="90000"/>
              </a:lnSpc>
              <a:buFontTx/>
              <a:buNone/>
            </a:pPr>
            <a:r>
              <a:rPr lang="en-US" sz="3000" b="1" smtClean="0">
                <a:latin typeface="Times New Roman" charset="0"/>
                <a:cs typeface="Times New Roman" charset="0"/>
              </a:rPr>
              <a:t>      9. a.  Educational assistance which are borne  by the Er is taxable FB </a:t>
            </a:r>
            <a:r>
              <a:rPr lang="en-US" sz="3000" b="1" i="1" smtClean="0">
                <a:latin typeface="Times New Roman" charset="0"/>
                <a:cs typeface="Times New Roman" charset="0"/>
              </a:rPr>
              <a:t>except</a:t>
            </a:r>
            <a:r>
              <a:rPr lang="en-US" sz="3000" b="1" smtClean="0">
                <a:latin typeface="Times New Roman" charset="0"/>
                <a:cs typeface="Times New Roman" charset="0"/>
              </a:rPr>
              <a:t> if the grant is directly connected with the Er’s trade, business or profession and there is a written contract that Ee shall remain in the employ of Er for a period of time they have mutually agreed upon.  </a:t>
            </a:r>
            <a:endParaRPr lang="en-US" sz="30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3" name="Content Placeholder 2"/>
          <p:cNvSpPr>
            <a:spLocks noGrp="1"/>
          </p:cNvSpPr>
          <p:nvPr>
            <p:ph idx="4294967295"/>
          </p:nvPr>
        </p:nvSpPr>
        <p:spPr/>
        <p:txBody>
          <a:bodyPr rtlCol="0">
            <a:normAutofit/>
          </a:bodyPr>
          <a:lstStyle/>
          <a:p>
            <a:pPr marL="514350" indent="-514350" eaLnBrk="1" fontAlgn="auto" hangingPunct="1">
              <a:spcAft>
                <a:spcPts val="0"/>
              </a:spcAft>
              <a:buFontTx/>
              <a:buNone/>
              <a:defRPr/>
            </a:pPr>
            <a:r>
              <a:rPr lang="en-US" b="1" kern="1200" dirty="0">
                <a:latin typeface="Times New Roman" pitchFamily="18" charset="0"/>
                <a:cs typeface="Times New Roman" pitchFamily="18" charset="0"/>
              </a:rPr>
              <a:t>A.  FBT -  9.  EDUCATIONAL ASSISTANCE 	              TO </a:t>
            </a:r>
            <a:r>
              <a:rPr lang="en-US" b="1" kern="1200" dirty="0" err="1">
                <a:latin typeface="Times New Roman" pitchFamily="18" charset="0"/>
                <a:cs typeface="Times New Roman" pitchFamily="18" charset="0"/>
              </a:rPr>
              <a:t>Ee</a:t>
            </a:r>
            <a:r>
              <a:rPr lang="en-US" b="1" kern="1200" dirty="0">
                <a:latin typeface="Times New Roman" pitchFamily="18" charset="0"/>
                <a:cs typeface="Times New Roman" pitchFamily="18" charset="0"/>
              </a:rPr>
              <a:t> OR HIS DEPENDENTS</a:t>
            </a:r>
          </a:p>
          <a:p>
            <a:pPr marL="1485900" indent="-914400" eaLnBrk="1" fontAlgn="auto" hangingPunct="1">
              <a:spcAft>
                <a:spcPts val="0"/>
              </a:spcAft>
              <a:buFontTx/>
              <a:buNone/>
              <a:defRPr/>
            </a:pPr>
            <a:r>
              <a:rPr lang="en-US" b="1" kern="1200" dirty="0">
                <a:latin typeface="Times New Roman" pitchFamily="18" charset="0"/>
                <a:cs typeface="Times New Roman" pitchFamily="18" charset="0"/>
              </a:rPr>
              <a:t>   </a:t>
            </a:r>
          </a:p>
          <a:p>
            <a:pPr marL="1485900" indent="-914400" eaLnBrk="1" fontAlgn="auto" hangingPunct="1">
              <a:spcAft>
                <a:spcPts val="0"/>
              </a:spcAft>
              <a:buFontTx/>
              <a:buNone/>
              <a:defRPr/>
            </a:pPr>
            <a:r>
              <a:rPr lang="en-US" sz="2400" b="1" kern="1200" dirty="0">
                <a:latin typeface="Times New Roman" pitchFamily="18" charset="0"/>
                <a:cs typeface="Times New Roman" pitchFamily="18" charset="0"/>
              </a:rPr>
              <a:t>9.  b.    The educational assistance extended by the </a:t>
            </a:r>
            <a:r>
              <a:rPr lang="en-US" sz="2400" b="1" kern="1200" dirty="0" err="1">
                <a:latin typeface="Times New Roman" pitchFamily="18" charset="0"/>
                <a:cs typeface="Times New Roman" pitchFamily="18" charset="0"/>
              </a:rPr>
              <a:t>Er</a:t>
            </a:r>
            <a:r>
              <a:rPr lang="en-US" sz="2400" b="1" kern="1200" dirty="0">
                <a:latin typeface="Times New Roman" pitchFamily="18" charset="0"/>
                <a:cs typeface="Times New Roman" pitchFamily="18" charset="0"/>
              </a:rPr>
              <a:t> to the dependents of the </a:t>
            </a:r>
            <a:r>
              <a:rPr lang="en-US" sz="2400" b="1" kern="1200" dirty="0" err="1">
                <a:latin typeface="Times New Roman" pitchFamily="18" charset="0"/>
                <a:cs typeface="Times New Roman" pitchFamily="18" charset="0"/>
              </a:rPr>
              <a:t>Ee</a:t>
            </a:r>
            <a:r>
              <a:rPr lang="en-US" sz="2400" b="1" kern="1200" dirty="0">
                <a:latin typeface="Times New Roman" pitchFamily="18" charset="0"/>
                <a:cs typeface="Times New Roman" pitchFamily="18" charset="0"/>
              </a:rPr>
              <a:t> shall be treated as taxable FB unless the assistance was provided through competitive scheme under the scholarship program of the company.</a:t>
            </a:r>
            <a:r>
              <a:rPr lang="en-US" b="1" kern="1200" dirty="0">
                <a:latin typeface="Times New Roman" pitchFamily="18" charset="0"/>
                <a:cs typeface="Times New Roman" pitchFamily="18" charset="0"/>
              </a:rPr>
              <a:t>   </a:t>
            </a:r>
          </a:p>
          <a:p>
            <a:pPr marL="514350" indent="-514350" eaLnBrk="1" fontAlgn="auto" hangingPunct="1">
              <a:spcAft>
                <a:spcPts val="0"/>
              </a:spcAft>
              <a:buFontTx/>
              <a:buNone/>
              <a:defRPr/>
            </a:pPr>
            <a:endParaRPr lang="en-US" b="1" kern="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90600"/>
            <a:ext cx="8610600" cy="523875"/>
          </a:xfrm>
          <a:prstGeom prst="rect">
            <a:avLst/>
          </a:prstGeom>
        </p:spPr>
        <p:txBody>
          <a:bodyPr>
            <a:spAutoFit/>
          </a:bodyPr>
          <a:lstStyle/>
          <a:p>
            <a:pPr algn="ctr" eaLnBrk="0" hangingPunct="0">
              <a:spcBef>
                <a:spcPct val="50000"/>
              </a:spcBef>
              <a:defRPr/>
            </a:pPr>
            <a:r>
              <a:rPr lang="en-US" sz="2800" b="1" dirty="0">
                <a:effectLst>
                  <a:outerShdw blurRad="38100" dist="38100" dir="2700000" algn="tl">
                    <a:srgbClr val="000000"/>
                  </a:outerShdw>
                </a:effectLst>
                <a:latin typeface="Arial Black" pitchFamily="34" charset="0"/>
              </a:rPr>
              <a:t>GROSS COMPENSATION INCOME</a:t>
            </a:r>
            <a:endParaRPr lang="en-US" sz="2800" dirty="0">
              <a:effectLst>
                <a:outerShdw blurRad="38100" dist="38100" dir="2700000" algn="tl">
                  <a:srgbClr val="000000"/>
                </a:outerShdw>
              </a:effectLst>
              <a:latin typeface="Arial Black" pitchFamily="34" charset="0"/>
            </a:endParaRPr>
          </a:p>
        </p:txBody>
      </p:sp>
      <p:sp>
        <p:nvSpPr>
          <p:cNvPr id="12291" name="Rectangle 3"/>
          <p:cNvSpPr>
            <a:spLocks noChangeArrowheads="1"/>
          </p:cNvSpPr>
          <p:nvPr/>
        </p:nvSpPr>
        <p:spPr bwMode="auto">
          <a:xfrm>
            <a:off x="228600" y="1905000"/>
            <a:ext cx="8915400" cy="2308225"/>
          </a:xfrm>
          <a:prstGeom prst="rect">
            <a:avLst/>
          </a:prstGeom>
          <a:noFill/>
          <a:ln w="9525">
            <a:noFill/>
            <a:miter lim="800000"/>
            <a:headEnd/>
            <a:tailEnd/>
          </a:ln>
        </p:spPr>
        <p:txBody>
          <a:bodyPr>
            <a:spAutoFit/>
          </a:bodyPr>
          <a:lstStyle/>
          <a:p>
            <a:pPr eaLnBrk="0" hangingPunct="0">
              <a:spcBef>
                <a:spcPct val="50000"/>
              </a:spcBef>
            </a:pPr>
            <a:r>
              <a:rPr lang="en-US" sz="3600">
                <a:latin typeface="Times New Roman" charset="0"/>
              </a:rPr>
              <a:t>All remuneration for services performed by an employee for his employer, including the cash value of all remuneration paid in any medium other than cash.  [Section 78(A), Tax Code]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19459" name="Content Placeholder 2"/>
          <p:cNvSpPr>
            <a:spLocks noGrp="1"/>
          </p:cNvSpPr>
          <p:nvPr>
            <p:ph idx="4294967295"/>
          </p:nvPr>
        </p:nvSpPr>
        <p:spPr>
          <a:xfrm>
            <a:off x="304800" y="1447800"/>
            <a:ext cx="8610600" cy="5181600"/>
          </a:xfrm>
        </p:spPr>
        <p:txBody>
          <a:bodyPr/>
          <a:lstStyle/>
          <a:p>
            <a:pPr marL="2514600" indent="-2514600" eaLnBrk="1" hangingPunct="1">
              <a:lnSpc>
                <a:spcPct val="90000"/>
              </a:lnSpc>
              <a:buFontTx/>
              <a:buNone/>
            </a:pPr>
            <a:r>
              <a:rPr lang="en-US" b="1" smtClean="0">
                <a:latin typeface="Times New Roman" charset="0"/>
                <a:cs typeface="Times New Roman" charset="0"/>
              </a:rPr>
              <a:t>A.  FBT - 10.  LIFE OR HEALTH NSURANCE AND OTHER NON-LIFE INSURANCE PREMIUMS OR SIMILAR AMOUNTS IN EXCESS OF WHAT THE LAW ALLOWS.  </a:t>
            </a:r>
            <a:r>
              <a:rPr lang="en-US" sz="2400" b="1" smtClean="0">
                <a:latin typeface="Times New Roman" charset="0"/>
                <a:cs typeface="Times New Roman" charset="0"/>
              </a:rPr>
              <a:t>The cost of life or health insurance and other non-life insurance premiums borne by the Er for his Ee is taxable FB </a:t>
            </a:r>
            <a:r>
              <a:rPr lang="en-US" sz="2400" b="1" i="1" smtClean="0">
                <a:latin typeface="Times New Roman" charset="0"/>
                <a:cs typeface="Times New Roman" charset="0"/>
              </a:rPr>
              <a:t>except a) </a:t>
            </a:r>
            <a:r>
              <a:rPr lang="en-US" sz="2400" smtClean="0">
                <a:latin typeface="Times New Roman" charset="0"/>
                <a:cs typeface="Times New Roman" charset="0"/>
              </a:rPr>
              <a:t>contributions of the Er for the benefit of the Ee, pursuant to the provisions of existing laws and </a:t>
            </a:r>
            <a:r>
              <a:rPr lang="en-US" sz="2400" b="1" i="1" smtClean="0">
                <a:latin typeface="Times New Roman" charset="0"/>
                <a:cs typeface="Times New Roman" charset="0"/>
              </a:rPr>
              <a:t>b) </a:t>
            </a:r>
            <a:r>
              <a:rPr lang="en-US" sz="2400" smtClean="0">
                <a:latin typeface="Times New Roman" charset="0"/>
                <a:cs typeface="Times New Roman" charset="0"/>
              </a:rPr>
              <a:t>cost of premiums borne by the Er for the group insurance of his Ees.</a:t>
            </a:r>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685800" y="-381000"/>
            <a:ext cx="8153400" cy="1600200"/>
          </a:xfrm>
        </p:spPr>
        <p:txBody>
          <a:bodyPr/>
          <a:lstStyle/>
          <a:p>
            <a:pPr eaLnBrk="1" hangingPunct="1"/>
            <a:r>
              <a:rPr lang="en-US" b="1" smtClean="0">
                <a:latin typeface="Times New Roman" charset="0"/>
                <a:cs typeface="Times New Roman" charset="0"/>
              </a:rPr>
              <a:t>  FINAL WITHHOLDING TAX</a:t>
            </a:r>
            <a:endParaRPr lang="en-US" smtClean="0"/>
          </a:p>
        </p:txBody>
      </p:sp>
      <p:sp>
        <p:nvSpPr>
          <p:cNvPr id="3" name="Content Placeholder 2"/>
          <p:cNvSpPr>
            <a:spLocks noGrp="1"/>
          </p:cNvSpPr>
          <p:nvPr>
            <p:ph idx="4294967295"/>
          </p:nvPr>
        </p:nvSpPr>
        <p:spPr>
          <a:xfrm>
            <a:off x="304800" y="914400"/>
            <a:ext cx="8382000" cy="5638800"/>
          </a:xfrm>
        </p:spPr>
        <p:txBody>
          <a:bodyPr rtlCol="0">
            <a:normAutofit/>
          </a:bodyPr>
          <a:lstStyle/>
          <a:p>
            <a:pPr eaLnBrk="1" fontAlgn="auto" hangingPunct="1">
              <a:spcAft>
                <a:spcPts val="0"/>
              </a:spcAft>
              <a:buFontTx/>
              <a:buNone/>
              <a:defRPr/>
            </a:pPr>
            <a:r>
              <a:rPr lang="en-US" b="1" kern="1200" dirty="0">
                <a:latin typeface="Times New Roman" pitchFamily="18" charset="0"/>
                <a:cs typeface="Times New Roman" pitchFamily="18" charset="0"/>
              </a:rPr>
              <a:t>		    Other FBs not subject to FBT:</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1.  FBs which are authorized and exempted from tax under the Tax Code or under any special law;</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2.  Contributions of </a:t>
            </a:r>
            <a:r>
              <a:rPr lang="en-US" sz="2400" b="1" kern="1200" dirty="0" err="1">
                <a:latin typeface="Times New Roman" pitchFamily="18" charset="0"/>
                <a:cs typeface="Times New Roman" pitchFamily="18" charset="0"/>
              </a:rPr>
              <a:t>Er</a:t>
            </a:r>
            <a:r>
              <a:rPr lang="en-US" sz="2400" b="1" kern="1200" dirty="0">
                <a:latin typeface="Times New Roman" pitchFamily="18" charset="0"/>
                <a:cs typeface="Times New Roman" pitchFamily="18" charset="0"/>
              </a:rPr>
              <a:t> for the benefit of the </a:t>
            </a:r>
            <a:r>
              <a:rPr lang="en-US" sz="2400" b="1" kern="1200" dirty="0" err="1">
                <a:latin typeface="Times New Roman" pitchFamily="18" charset="0"/>
                <a:cs typeface="Times New Roman" pitchFamily="18" charset="0"/>
              </a:rPr>
              <a:t>Ee</a:t>
            </a:r>
            <a:r>
              <a:rPr lang="en-US" sz="2400" b="1" kern="1200" dirty="0">
                <a:latin typeface="Times New Roman" pitchFamily="18" charset="0"/>
                <a:cs typeface="Times New Roman" pitchFamily="18" charset="0"/>
              </a:rPr>
              <a:t> to retirement, insurance and hospitalization benefit plans;</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3.   Benefits given to rank and file, whether granted under a CBA or not;</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4.  </a:t>
            </a:r>
            <a:r>
              <a:rPr lang="en-US" sz="2400" b="1" i="1" kern="1200" dirty="0">
                <a:latin typeface="Times New Roman" pitchFamily="18" charset="0"/>
                <a:cs typeface="Times New Roman" pitchFamily="18" charset="0"/>
              </a:rPr>
              <a:t>De </a:t>
            </a:r>
            <a:r>
              <a:rPr lang="en-US" sz="2400" b="1" i="1" kern="1200" dirty="0" err="1">
                <a:latin typeface="Times New Roman" pitchFamily="18" charset="0"/>
                <a:cs typeface="Times New Roman" pitchFamily="18" charset="0"/>
              </a:rPr>
              <a:t>Minimis</a:t>
            </a:r>
            <a:r>
              <a:rPr lang="en-US" sz="2400" b="1" i="1" kern="1200" dirty="0">
                <a:latin typeface="Times New Roman" pitchFamily="18" charset="0"/>
                <a:cs typeface="Times New Roman" pitchFamily="18" charset="0"/>
              </a:rPr>
              <a:t> </a:t>
            </a:r>
            <a:r>
              <a:rPr lang="en-US" sz="2400" b="1" kern="1200" dirty="0">
                <a:latin typeface="Times New Roman" pitchFamily="18" charset="0"/>
                <a:cs typeface="Times New Roman" pitchFamily="18" charset="0"/>
              </a:rPr>
              <a:t>benefits as defined under RR 3-98, as amended by RR 8-2000, 10-2000 and 10-2008;</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5.   If the grant of the FBs to the employee is required by the nature of, or necessary to the trade, business or profession of the employer; or</a:t>
            </a:r>
          </a:p>
          <a:p>
            <a:pPr marL="514350" indent="-514350" eaLnBrk="1" fontAlgn="auto" hangingPunct="1">
              <a:spcAft>
                <a:spcPts val="0"/>
              </a:spcAft>
              <a:buFontTx/>
              <a:buNone/>
              <a:defRPr/>
            </a:pPr>
            <a:r>
              <a:rPr lang="en-US" sz="2400" b="1" kern="1200" dirty="0">
                <a:latin typeface="Times New Roman" pitchFamily="18" charset="0"/>
                <a:cs typeface="Times New Roman" pitchFamily="18" charset="0"/>
              </a:rPr>
              <a:t>  6.   If the grant of the FB is for the convenience of the </a:t>
            </a:r>
            <a:r>
              <a:rPr lang="en-US" sz="2400" b="1" kern="1200" dirty="0" err="1">
                <a:latin typeface="Times New Roman" pitchFamily="18" charset="0"/>
                <a:cs typeface="Times New Roman" pitchFamily="18" charset="0"/>
              </a:rPr>
              <a:t>Er</a:t>
            </a:r>
            <a:r>
              <a:rPr lang="en-US" sz="2400" b="1" kern="12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0"/>
            <a:ext cx="8229600" cy="1384300"/>
          </a:xfrm>
        </p:spPr>
        <p:txBody>
          <a:bodyPr/>
          <a:lstStyle/>
          <a:p>
            <a:pPr eaLnBrk="1" hangingPunct="1"/>
            <a:r>
              <a:rPr lang="en-US" b="1" smtClean="0">
                <a:latin typeface="Times New Roman" charset="0"/>
                <a:cs typeface="Times New Roman" charset="0"/>
              </a:rPr>
              <a:t>FINAL WITHHOLDING TAX</a:t>
            </a:r>
            <a:endParaRPr lang="en-US" smtClean="0"/>
          </a:p>
        </p:txBody>
      </p:sp>
      <p:sp>
        <p:nvSpPr>
          <p:cNvPr id="21507" name="Content Placeholder 2"/>
          <p:cNvSpPr>
            <a:spLocks noGrp="1"/>
          </p:cNvSpPr>
          <p:nvPr>
            <p:ph idx="4294967295"/>
          </p:nvPr>
        </p:nvSpPr>
        <p:spPr>
          <a:xfrm>
            <a:off x="304800" y="1295400"/>
            <a:ext cx="8839200" cy="5562600"/>
          </a:xfrm>
        </p:spPr>
        <p:txBody>
          <a:bodyPr/>
          <a:lstStyle/>
          <a:p>
            <a:pPr eaLnBrk="1" hangingPunct="1">
              <a:lnSpc>
                <a:spcPct val="90000"/>
              </a:lnSpc>
              <a:spcBef>
                <a:spcPct val="30000"/>
              </a:spcBef>
              <a:buFontTx/>
              <a:buNone/>
            </a:pPr>
            <a:r>
              <a:rPr lang="en-US" sz="1900" b="1" smtClean="0">
                <a:latin typeface="Times New Roman" charset="0"/>
              </a:rPr>
              <a:t>A.  OTHER FINAL TAXES:     </a:t>
            </a:r>
            <a:r>
              <a:rPr lang="en-US" sz="1900" smtClean="0">
                <a:latin typeface="Times New Roman" charset="0"/>
              </a:rPr>
              <a:t>Sec. 57-59, RA 8424,  Sec. 2.57, RR 2-98, </a:t>
            </a:r>
          </a:p>
          <a:p>
            <a:pPr eaLnBrk="1" hangingPunct="1">
              <a:lnSpc>
                <a:spcPct val="90000"/>
              </a:lnSpc>
              <a:spcBef>
                <a:spcPct val="30000"/>
              </a:spcBef>
              <a:buFontTx/>
              <a:buNone/>
            </a:pPr>
            <a:r>
              <a:rPr lang="en-US" sz="1900" smtClean="0">
                <a:latin typeface="Times New Roman" charset="0"/>
              </a:rPr>
              <a:t>	                                                 RRs 10-98,  6-2001,  12-2001, 17-2003,                   	                                        30-2003,  2-2006, etc. </a:t>
            </a:r>
          </a:p>
          <a:p>
            <a:pPr eaLnBrk="1" hangingPunct="1">
              <a:lnSpc>
                <a:spcPct val="90000"/>
              </a:lnSpc>
              <a:spcBef>
                <a:spcPct val="30000"/>
              </a:spcBef>
              <a:buFontTx/>
              <a:buNone/>
            </a:pPr>
            <a:r>
              <a:rPr lang="en-US" sz="1900" smtClean="0">
                <a:latin typeface="Times New Roman" charset="0"/>
              </a:rPr>
              <a:t>     1.  </a:t>
            </a:r>
            <a:r>
              <a:rPr lang="en-US" sz="2200" b="1" i="1" u="sng" smtClean="0">
                <a:latin typeface="Times New Roman" charset="0"/>
              </a:rPr>
              <a:t>Payment to Individual Citizen and Resident Alien</a:t>
            </a:r>
          </a:p>
          <a:p>
            <a:pPr eaLnBrk="1" hangingPunct="1">
              <a:lnSpc>
                <a:spcPct val="90000"/>
              </a:lnSpc>
              <a:spcBef>
                <a:spcPct val="30000"/>
              </a:spcBef>
              <a:buFontTx/>
              <a:buNone/>
            </a:pPr>
            <a:r>
              <a:rPr lang="en-US" sz="2200" smtClean="0">
                <a:latin typeface="Times New Roman" charset="0"/>
              </a:rPr>
              <a:t>   </a:t>
            </a:r>
            <a:r>
              <a:rPr lang="en-US" sz="2200" b="1" smtClean="0">
                <a:latin typeface="Times New Roman" charset="0"/>
              </a:rPr>
              <a:t>    a. Interest on Phil. Currency bank deposits                                </a:t>
            </a:r>
          </a:p>
          <a:p>
            <a:pPr eaLnBrk="1" hangingPunct="1">
              <a:lnSpc>
                <a:spcPct val="90000"/>
              </a:lnSpc>
              <a:buFontTx/>
              <a:buNone/>
            </a:pPr>
            <a:r>
              <a:rPr lang="en-US" sz="2200" b="1" smtClean="0">
                <a:latin typeface="Times New Roman" charset="0"/>
              </a:rPr>
              <a:t>           &amp; yield on deposit substitutes, etc. - - - - - - -    </a:t>
            </a:r>
            <a:r>
              <a:rPr lang="en-US" sz="2200" b="1" i="1" smtClean="0">
                <a:latin typeface="Times New Roman" charset="0"/>
              </a:rPr>
              <a:t> 20%</a:t>
            </a:r>
          </a:p>
          <a:p>
            <a:pPr eaLnBrk="1" hangingPunct="1">
              <a:lnSpc>
                <a:spcPct val="90000"/>
              </a:lnSpc>
              <a:buFontTx/>
              <a:buNone/>
            </a:pPr>
            <a:r>
              <a:rPr lang="en-US" sz="2200" b="1" smtClean="0">
                <a:latin typeface="Times New Roman" charset="0"/>
              </a:rPr>
              <a:t>       b. Interest under the Foreign Currency                                       	Deposit System - - - - - - - - - - - - - - - - - - - -      </a:t>
            </a:r>
            <a:r>
              <a:rPr lang="en-US" sz="2200" b="1" i="1" smtClean="0">
                <a:latin typeface="Times New Roman" charset="0"/>
              </a:rPr>
              <a:t>7.5%</a:t>
            </a:r>
          </a:p>
          <a:p>
            <a:pPr eaLnBrk="1" hangingPunct="1">
              <a:lnSpc>
                <a:spcPct val="90000"/>
              </a:lnSpc>
              <a:buFontTx/>
              <a:buNone/>
            </a:pPr>
            <a:r>
              <a:rPr lang="en-US" sz="2200" b="1" i="1" smtClean="0">
                <a:latin typeface="Times New Roman" charset="0"/>
              </a:rPr>
              <a:t>      </a:t>
            </a:r>
            <a:r>
              <a:rPr lang="en-US" sz="2200" b="1" smtClean="0">
                <a:latin typeface="Times New Roman" charset="0"/>
              </a:rPr>
              <a:t> c.	Royalties  - - - - - - - - - - - - - - - - - - - - - - - -      </a:t>
            </a:r>
            <a:r>
              <a:rPr lang="en-US" sz="2200" b="1" i="1" smtClean="0">
                <a:latin typeface="Times New Roman" charset="0"/>
              </a:rPr>
              <a:t>20%</a:t>
            </a:r>
          </a:p>
          <a:p>
            <a:pPr eaLnBrk="1" hangingPunct="1">
              <a:lnSpc>
                <a:spcPct val="90000"/>
              </a:lnSpc>
              <a:buFontTx/>
              <a:buNone/>
            </a:pPr>
            <a:r>
              <a:rPr lang="en-US" sz="2200" b="1" i="1" smtClean="0">
                <a:latin typeface="Times New Roman" charset="0"/>
              </a:rPr>
              <a:t>      </a:t>
            </a:r>
            <a:r>
              <a:rPr lang="en-US" sz="2200" b="1" smtClean="0">
                <a:latin typeface="Times New Roman" charset="0"/>
              </a:rPr>
              <a:t> d.  Royalties on books, literary works and                              	  musical arrangements - - - - - - - - - - - - - -      </a:t>
            </a:r>
            <a:r>
              <a:rPr lang="en-US" sz="2200" b="1" i="1" smtClean="0">
                <a:latin typeface="Times New Roman" charset="0"/>
              </a:rPr>
              <a:t>10%</a:t>
            </a:r>
          </a:p>
          <a:p>
            <a:pPr eaLnBrk="1" hangingPunct="1">
              <a:lnSpc>
                <a:spcPct val="90000"/>
              </a:lnSpc>
              <a:buFontTx/>
              <a:buNone/>
            </a:pPr>
            <a:r>
              <a:rPr lang="en-US" sz="2200" b="1" i="1" smtClean="0">
                <a:latin typeface="Times New Roman" charset="0"/>
              </a:rPr>
              <a:t>       </a:t>
            </a:r>
            <a:r>
              <a:rPr lang="en-US" sz="2200" b="1" smtClean="0">
                <a:latin typeface="Times New Roman" charset="0"/>
              </a:rPr>
              <a:t>e.  Prizes </a:t>
            </a:r>
            <a:r>
              <a:rPr lang="en-US" sz="1500" b="1" smtClean="0">
                <a:latin typeface="Times New Roman" charset="0"/>
              </a:rPr>
              <a:t>(except amounting to P10,000 or less)</a:t>
            </a:r>
            <a:r>
              <a:rPr lang="en-US" sz="2200" b="1" smtClean="0">
                <a:latin typeface="Times New Roman" charset="0"/>
              </a:rPr>
              <a:t> - - - - - - - -</a:t>
            </a:r>
            <a:r>
              <a:rPr lang="en-US" sz="2200" b="1" i="1" smtClean="0">
                <a:latin typeface="Times New Roman" charset="0"/>
              </a:rPr>
              <a:t>      20%</a:t>
            </a:r>
            <a:r>
              <a:rPr lang="en-US" sz="2200" b="1" smtClean="0">
                <a:latin typeface="Times New Roman" charset="0"/>
              </a:rPr>
              <a:t> </a:t>
            </a:r>
          </a:p>
          <a:p>
            <a:pPr eaLnBrk="1" hangingPunct="1">
              <a:lnSpc>
                <a:spcPct val="90000"/>
              </a:lnSpc>
              <a:buFontTx/>
              <a:buNone/>
            </a:pPr>
            <a:r>
              <a:rPr lang="en-US" sz="2200" b="1" i="1" smtClean="0">
                <a:latin typeface="Times New Roman" charset="0"/>
              </a:rPr>
              <a:t>       </a:t>
            </a:r>
            <a:r>
              <a:rPr lang="en-US" sz="2200" b="1" smtClean="0">
                <a:latin typeface="Times New Roman" charset="0"/>
              </a:rPr>
              <a:t>f.  Winnings </a:t>
            </a:r>
            <a:r>
              <a:rPr lang="en-US" sz="1500" b="1" smtClean="0">
                <a:latin typeface="Times New Roman" charset="0"/>
              </a:rPr>
              <a:t>(except PCSO &amp; Lotto)  </a:t>
            </a:r>
            <a:r>
              <a:rPr lang="en-US" sz="2200" b="1" smtClean="0">
                <a:latin typeface="Times New Roman" charset="0"/>
              </a:rPr>
              <a:t>- - - - - - - - - - - -   </a:t>
            </a:r>
            <a:r>
              <a:rPr lang="en-US" sz="1500" b="1" i="1" smtClean="0">
                <a:latin typeface="Times New Roman" charset="0"/>
              </a:rPr>
              <a:t>     </a:t>
            </a:r>
            <a:r>
              <a:rPr lang="en-US" sz="2200" b="1" i="1" smtClean="0">
                <a:latin typeface="Times New Roman" charset="0"/>
              </a:rPr>
              <a:t>20%</a:t>
            </a:r>
          </a:p>
          <a:p>
            <a:pPr eaLnBrk="1" hangingPunct="1">
              <a:lnSpc>
                <a:spcPct val="90000"/>
              </a:lnSpc>
            </a:pPr>
            <a:r>
              <a:rPr lang="en-US" sz="2200" i="1" smtClean="0">
                <a:latin typeface="Times New Roman" charset="0"/>
              </a:rPr>
              <a:t>			</a:t>
            </a:r>
            <a:r>
              <a:rPr lang="en-US" sz="2200" smtClean="0">
                <a:latin typeface="Times New Roman" charset="0"/>
              </a:rPr>
              <a:t>	</a:t>
            </a:r>
          </a:p>
          <a:p>
            <a:pPr eaLnBrk="1" hangingPunct="1">
              <a:lnSpc>
                <a:spcPct val="90000"/>
              </a:lnSpc>
            </a:pPr>
            <a:r>
              <a:rPr lang="en-US" sz="1900" smtClean="0">
                <a:latin typeface="Times New Roman" charset="0"/>
              </a:rPr>
              <a:t>	 </a:t>
            </a:r>
          </a:p>
          <a:p>
            <a:pPr eaLnBrk="1" hangingPunct="1">
              <a:lnSpc>
                <a:spcPct val="90000"/>
              </a:lnSpc>
            </a:pPr>
            <a:endParaRPr lang="en-US" sz="1900" smtClean="0"/>
          </a:p>
        </p:txBody>
      </p:sp>
      <p:sp>
        <p:nvSpPr>
          <p:cNvPr id="21508" name="Text Box 3"/>
          <p:cNvSpPr txBox="1">
            <a:spLocks noChangeArrowheads="1"/>
          </p:cNvSpPr>
          <p:nvPr/>
        </p:nvSpPr>
        <p:spPr bwMode="auto">
          <a:xfrm>
            <a:off x="762000" y="1600200"/>
            <a:ext cx="8382000" cy="461963"/>
          </a:xfrm>
          <a:prstGeom prst="rect">
            <a:avLst/>
          </a:prstGeom>
          <a:noFill/>
          <a:ln w="9525">
            <a:noFill/>
            <a:miter lim="800000"/>
            <a:headEnd/>
            <a:tailEnd/>
          </a:ln>
        </p:spPr>
        <p:txBody>
          <a:bodyPr>
            <a:spAutoFit/>
          </a:bodyPr>
          <a:lstStyle/>
          <a:p>
            <a:pPr eaLnBrk="0" hangingPunct="0"/>
            <a:r>
              <a:rPr lang="en-US" sz="2400">
                <a:solidFill>
                  <a:schemeClr val="bg2"/>
                </a:solidFill>
                <a:latin typeface="Times New Roman" charset="0"/>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3" name="Content Placeholder 2"/>
          <p:cNvSpPr>
            <a:spLocks noGrp="1"/>
          </p:cNvSpPr>
          <p:nvPr>
            <p:ph idx="4294967295"/>
          </p:nvPr>
        </p:nvSpPr>
        <p:spPr>
          <a:xfrm>
            <a:off x="457200" y="1905000"/>
            <a:ext cx="8229600" cy="4648200"/>
          </a:xfrm>
        </p:spPr>
        <p:txBody>
          <a:bodyPr rtlCol="0">
            <a:normAutofit/>
          </a:bodyPr>
          <a:lstStyle/>
          <a:p>
            <a:pPr eaLnBrk="1" fontAlgn="auto" hangingPunct="1">
              <a:spcAft>
                <a:spcPts val="0"/>
              </a:spcAft>
              <a:buFontTx/>
              <a:buNone/>
              <a:defRPr/>
            </a:pPr>
            <a:r>
              <a:rPr lang="en-US" sz="2400" kern="1200" dirty="0">
                <a:latin typeface="Times New Roman" pitchFamily="18" charset="0"/>
              </a:rPr>
              <a:t> </a:t>
            </a:r>
            <a:r>
              <a:rPr lang="en-US" sz="2400" b="1" kern="1200" dirty="0">
                <a:latin typeface="Times New Roman" pitchFamily="18" charset="0"/>
              </a:rPr>
              <a:t>1.</a:t>
            </a:r>
            <a:r>
              <a:rPr lang="en-US" sz="2400" kern="1200" dirty="0">
                <a:latin typeface="Times New Roman" pitchFamily="18" charset="0"/>
              </a:rPr>
              <a:t>  </a:t>
            </a:r>
            <a:r>
              <a:rPr lang="en-US" sz="2400" b="1" i="1" kern="1200" dirty="0">
                <a:latin typeface="Times New Roman" pitchFamily="18" charset="0"/>
              </a:rPr>
              <a:t>Payment to Individual Citizen and Resident Alien</a:t>
            </a:r>
            <a:r>
              <a:rPr lang="en-US" sz="2400" kern="1200" dirty="0">
                <a:latin typeface="Times New Roman" pitchFamily="18" charset="0"/>
              </a:rPr>
              <a:t>	 						         </a:t>
            </a:r>
            <a:r>
              <a:rPr lang="en-US" sz="2400" b="1" i="1" u="sng" kern="1200" dirty="0">
                <a:latin typeface="Times New Roman" pitchFamily="18" charset="0"/>
              </a:rPr>
              <a:t>Rate</a:t>
            </a:r>
            <a:endParaRPr lang="en-US" sz="2400" b="1" kern="1200" dirty="0">
              <a:latin typeface="Times New Roman" pitchFamily="18" charset="0"/>
            </a:endParaRPr>
          </a:p>
          <a:p>
            <a:pPr marL="800100" indent="-800100" eaLnBrk="1" fontAlgn="auto" hangingPunct="1">
              <a:spcAft>
                <a:spcPts val="0"/>
              </a:spcAft>
              <a:buFontTx/>
              <a:buNone/>
              <a:defRPr/>
            </a:pPr>
            <a:r>
              <a:rPr lang="en-US" sz="2400" b="1" kern="1200" dirty="0">
                <a:latin typeface="Times New Roman" pitchFamily="18" charset="0"/>
              </a:rPr>
              <a:t>      f.  Interest income from pre-termination                                                                                          of certificate of long-term deposit:</a:t>
            </a:r>
          </a:p>
          <a:p>
            <a:pPr marL="800100" indent="-800100" eaLnBrk="1" fontAlgn="auto" hangingPunct="1">
              <a:spcAft>
                <a:spcPts val="0"/>
              </a:spcAft>
              <a:buFontTx/>
              <a:buNone/>
              <a:defRPr/>
            </a:pPr>
            <a:r>
              <a:rPr lang="en-US" sz="2400" b="1" kern="1200" dirty="0">
                <a:latin typeface="Times New Roman" pitchFamily="18" charset="0"/>
              </a:rPr>
              <a:t>                 </a:t>
            </a:r>
            <a:r>
              <a:rPr lang="en-US" sz="2400" b="1" i="1" kern="1200" dirty="0">
                <a:latin typeface="Times New Roman" pitchFamily="18" charset="0"/>
              </a:rPr>
              <a:t> 4 years to less than 5 years</a:t>
            </a:r>
            <a:r>
              <a:rPr lang="en-US" sz="2400" b="1" kern="1200" dirty="0">
                <a:latin typeface="Times New Roman" pitchFamily="18" charset="0"/>
              </a:rPr>
              <a:t> - - - - - -      </a:t>
            </a:r>
            <a:r>
              <a:rPr lang="en-US" sz="2400" b="1" i="1" kern="1200" dirty="0">
                <a:latin typeface="Times New Roman" pitchFamily="18" charset="0"/>
              </a:rPr>
              <a:t>5%</a:t>
            </a:r>
          </a:p>
          <a:p>
            <a:pPr marL="800100" indent="-800100" eaLnBrk="1" fontAlgn="auto" hangingPunct="1">
              <a:spcAft>
                <a:spcPts val="0"/>
              </a:spcAft>
              <a:buFontTx/>
              <a:buNone/>
              <a:defRPr/>
            </a:pPr>
            <a:r>
              <a:rPr lang="en-US" sz="2400" b="1" i="1" kern="1200" dirty="0">
                <a:latin typeface="Times New Roman" pitchFamily="18" charset="0"/>
              </a:rPr>
              <a:t>                  3 years to less than 4 years </a:t>
            </a:r>
            <a:r>
              <a:rPr lang="en-US" sz="2400" b="1" kern="1200" dirty="0">
                <a:latin typeface="Times New Roman" pitchFamily="18" charset="0"/>
              </a:rPr>
              <a:t>- - - - - -    </a:t>
            </a:r>
            <a:r>
              <a:rPr lang="en-US" sz="2400" b="1" i="1" kern="1200" dirty="0">
                <a:latin typeface="Times New Roman" pitchFamily="18" charset="0"/>
              </a:rPr>
              <a:t>12%</a:t>
            </a:r>
          </a:p>
          <a:p>
            <a:pPr eaLnBrk="1" fontAlgn="auto" hangingPunct="1">
              <a:spcAft>
                <a:spcPts val="0"/>
              </a:spcAft>
              <a:buFontTx/>
              <a:buNone/>
              <a:defRPr/>
            </a:pPr>
            <a:r>
              <a:rPr lang="en-US" sz="2400" b="1" i="1" kern="1200" dirty="0">
                <a:latin typeface="Times New Roman" pitchFamily="18" charset="0"/>
              </a:rPr>
              <a:t>	              Less than 3 years  </a:t>
            </a:r>
            <a:r>
              <a:rPr lang="en-US" sz="2400" b="1" kern="1200" dirty="0">
                <a:latin typeface="Times New Roman" pitchFamily="18" charset="0"/>
              </a:rPr>
              <a:t>- - - - - - - - - - - -    </a:t>
            </a:r>
            <a:r>
              <a:rPr lang="en-US" sz="2400" b="1" i="1" kern="1200" dirty="0">
                <a:latin typeface="Times New Roman" pitchFamily="18" charset="0"/>
              </a:rPr>
              <a:t>20%</a:t>
            </a:r>
          </a:p>
          <a:p>
            <a:pPr eaLnBrk="1" fontAlgn="auto" hangingPunct="1">
              <a:spcAft>
                <a:spcPts val="0"/>
              </a:spcAft>
              <a:buFontTx/>
              <a:buNone/>
              <a:defRPr/>
            </a:pPr>
            <a:r>
              <a:rPr lang="en-US" sz="2400" b="1" i="1" kern="1200" dirty="0">
                <a:latin typeface="Times New Roman" pitchFamily="18" charset="0"/>
              </a:rPr>
              <a:t>     </a:t>
            </a:r>
            <a:r>
              <a:rPr lang="en-US" sz="2400" b="1" kern="1200" dirty="0">
                <a:latin typeface="Times New Roman" pitchFamily="18" charset="0"/>
              </a:rPr>
              <a:t> g. Cash and/or property dividends - - - - -   </a:t>
            </a:r>
            <a:r>
              <a:rPr lang="en-US" sz="2400" b="1" i="1" kern="1200" dirty="0">
                <a:latin typeface="Times New Roman" pitchFamily="18" charset="0"/>
              </a:rPr>
              <a:t> 10%</a:t>
            </a:r>
          </a:p>
          <a:p>
            <a:pPr eaLnBrk="1" fontAlgn="auto" hangingPunct="1">
              <a:spcAft>
                <a:spcPts val="0"/>
              </a:spcAft>
              <a:buFontTx/>
              <a:buNone/>
              <a:defRPr/>
            </a:pPr>
            <a:r>
              <a:rPr lang="en-US" sz="2400" b="1" i="1" kern="1200" dirty="0">
                <a:latin typeface="Times New Roman" pitchFamily="18" charset="0"/>
              </a:rPr>
              <a:t>     </a:t>
            </a:r>
            <a:r>
              <a:rPr lang="en-US" sz="2400" b="1" kern="1200" dirty="0">
                <a:latin typeface="Times New Roman" pitchFamily="18" charset="0"/>
              </a:rPr>
              <a:t> </a:t>
            </a:r>
          </a:p>
          <a:p>
            <a:pPr eaLnBrk="1" fontAlgn="auto" hangingPunct="1">
              <a:spcAft>
                <a:spcPts val="0"/>
              </a:spcAft>
              <a:buFontTx/>
              <a:buNone/>
              <a:defRPr/>
            </a:pPr>
            <a:endParaRPr lang="en-US" sz="2400" b="1" i="1" kern="1200" dirty="0">
              <a:latin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23555" name="Content Placeholder 2"/>
          <p:cNvSpPr>
            <a:spLocks noGrp="1"/>
          </p:cNvSpPr>
          <p:nvPr>
            <p:ph idx="4294967295"/>
          </p:nvPr>
        </p:nvSpPr>
        <p:spPr>
          <a:xfrm>
            <a:off x="457200" y="1905000"/>
            <a:ext cx="8229600" cy="4724400"/>
          </a:xfrm>
        </p:spPr>
        <p:txBody>
          <a:bodyPr/>
          <a:lstStyle/>
          <a:p>
            <a:pPr eaLnBrk="1" hangingPunct="1">
              <a:buFontTx/>
              <a:buNone/>
            </a:pPr>
            <a:r>
              <a:rPr lang="en-US" sz="2400" b="1" smtClean="0">
                <a:latin typeface="Times New Roman" charset="0"/>
              </a:rPr>
              <a:t>2.  </a:t>
            </a:r>
            <a:r>
              <a:rPr lang="en-US" sz="2400" b="1" i="1" smtClean="0">
                <a:latin typeface="Times New Roman" charset="0"/>
              </a:rPr>
              <a:t>Payment to Non-resident Alien Individual:                                     </a:t>
            </a:r>
          </a:p>
          <a:p>
            <a:pPr eaLnBrk="1" hangingPunct="1">
              <a:buFontTx/>
              <a:buNone/>
            </a:pPr>
            <a:r>
              <a:rPr lang="en-US" sz="2400" smtClean="0"/>
              <a:t>    </a:t>
            </a:r>
            <a:r>
              <a:rPr lang="en-US" sz="2400" smtClean="0">
                <a:latin typeface="Times New Roman" charset="0"/>
                <a:cs typeface="Times New Roman" charset="0"/>
              </a:rPr>
              <a:t>a.  Engaged in trade or business within the Phils:</a:t>
            </a:r>
          </a:p>
          <a:p>
            <a:pPr eaLnBrk="1" hangingPunct="1">
              <a:buFontTx/>
              <a:buNone/>
            </a:pPr>
            <a:r>
              <a:rPr lang="en-US" sz="2400" smtClean="0">
                <a:latin typeface="Times New Roman" charset="0"/>
                <a:cs typeface="Times New Roman" charset="0"/>
              </a:rPr>
              <a:t>								      </a:t>
            </a:r>
            <a:r>
              <a:rPr lang="en-US" sz="2400" b="1" i="1" u="sng" smtClean="0">
                <a:latin typeface="Times New Roman" charset="0"/>
                <a:cs typeface="Times New Roman" charset="0"/>
              </a:rPr>
              <a:t>Rate</a:t>
            </a:r>
          </a:p>
          <a:p>
            <a:pPr eaLnBrk="1" hangingPunct="1">
              <a:buFontTx/>
              <a:buNone/>
            </a:pPr>
            <a:r>
              <a:rPr lang="en-US" sz="2400" smtClean="0">
                <a:latin typeface="Times New Roman" charset="0"/>
                <a:cs typeface="Times New Roman" charset="0"/>
              </a:rPr>
              <a:t>        </a:t>
            </a:r>
            <a:r>
              <a:rPr lang="en-US" sz="2400" b="1" smtClean="0">
                <a:latin typeface="Times New Roman" charset="0"/>
                <a:cs typeface="Times New Roman" charset="0"/>
              </a:rPr>
              <a:t> 1.  Cash and/or property dividends, interest,      </a:t>
            </a:r>
            <a:r>
              <a:rPr lang="en-US" sz="2400" b="1" i="1" smtClean="0">
                <a:latin typeface="Times New Roman" charset="0"/>
                <a:cs typeface="Times New Roman" charset="0"/>
              </a:rPr>
              <a:t> 20%</a:t>
            </a:r>
            <a:r>
              <a:rPr lang="en-US" sz="2400" b="1" smtClean="0">
                <a:latin typeface="Times New Roman" charset="0"/>
                <a:cs typeface="Times New Roman" charset="0"/>
              </a:rPr>
              <a:t>      	  royalties, prizes </a:t>
            </a:r>
            <a:r>
              <a:rPr lang="en-US" sz="1600" b="1" smtClean="0">
                <a:latin typeface="Times New Roman" charset="0"/>
                <a:cs typeface="Times New Roman" charset="0"/>
              </a:rPr>
              <a:t>(except amounting to P10,000 or less)</a:t>
            </a:r>
            <a:r>
              <a:rPr lang="en-US" sz="2400" b="1" smtClean="0">
                <a:latin typeface="Times New Roman" charset="0"/>
                <a:cs typeface="Times New Roman" charset="0"/>
              </a:rPr>
              <a:t>,              	  winnings </a:t>
            </a:r>
            <a:r>
              <a:rPr lang="en-US" sz="1600" b="1" smtClean="0">
                <a:latin typeface="Times New Roman" charset="0"/>
                <a:cs typeface="Times New Roman" charset="0"/>
              </a:rPr>
              <a:t>(except PCSO &amp; Lotto)</a:t>
            </a:r>
          </a:p>
          <a:p>
            <a:pPr eaLnBrk="1" hangingPunct="1">
              <a:buFontTx/>
              <a:buNone/>
            </a:pPr>
            <a:r>
              <a:rPr lang="en-US" sz="1600" b="1" smtClean="0">
                <a:latin typeface="Times New Roman" charset="0"/>
                <a:cs typeface="Times New Roman" charset="0"/>
              </a:rPr>
              <a:t>              </a:t>
            </a:r>
            <a:r>
              <a:rPr lang="en-US" sz="2400" b="1" smtClean="0">
                <a:latin typeface="Times New Roman" charset="0"/>
                <a:cs typeface="Times New Roman" charset="0"/>
              </a:rPr>
              <a:t>2. Royalties on books, literary works and 	     </a:t>
            </a:r>
            <a:r>
              <a:rPr lang="en-US" sz="2400" b="1" i="1" smtClean="0">
                <a:latin typeface="Times New Roman" charset="0"/>
                <a:cs typeface="Times New Roman" charset="0"/>
              </a:rPr>
              <a:t> 10%</a:t>
            </a:r>
            <a:r>
              <a:rPr lang="en-US" sz="2400" b="1" smtClean="0">
                <a:latin typeface="Times New Roman" charset="0"/>
                <a:cs typeface="Times New Roman" charset="0"/>
              </a:rPr>
              <a:t>               	 musical compositions	</a:t>
            </a:r>
          </a:p>
          <a:p>
            <a:pPr eaLnBrk="1" hangingPunct="1">
              <a:buFontTx/>
              <a:buNone/>
            </a:pPr>
            <a:r>
              <a:rPr lang="en-US" sz="2400" b="1" smtClean="0">
                <a:latin typeface="Times New Roman" charset="0"/>
                <a:cs typeface="Times New Roman" charset="0"/>
              </a:rPr>
              <a:t>         3. Cinematographic films and similar work      </a:t>
            </a:r>
            <a:r>
              <a:rPr lang="en-US" sz="2400" b="1" i="1" smtClean="0">
                <a:latin typeface="Times New Roman" charset="0"/>
                <a:cs typeface="Times New Roman" charset="0"/>
              </a:rPr>
              <a:t> 25%</a:t>
            </a:r>
          </a:p>
          <a:p>
            <a:pPr eaLnBrk="1" hangingPunct="1">
              <a:buFontTx/>
              <a:buNone/>
            </a:pPr>
            <a:r>
              <a:rPr lang="en-US" sz="2400" b="1" smtClean="0">
                <a:latin typeface="Times New Roman" charset="0"/>
                <a:cs typeface="Times New Roman" charset="0"/>
              </a:rPr>
              <a:t>			</a:t>
            </a:r>
            <a:endParaRPr lang="en-US" sz="2400" b="1"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685800" y="0"/>
            <a:ext cx="8229600" cy="1384300"/>
          </a:xfrm>
        </p:spPr>
        <p:txBody>
          <a:bodyPr/>
          <a:lstStyle/>
          <a:p>
            <a:pPr eaLnBrk="1" hangingPunct="1"/>
            <a:r>
              <a:rPr lang="en-US" b="1" smtClean="0">
                <a:latin typeface="Times New Roman" charset="0"/>
                <a:cs typeface="Times New Roman" charset="0"/>
              </a:rPr>
              <a:t>FINAL WITHHOLDING TAX</a:t>
            </a:r>
            <a:endParaRPr lang="en-US" smtClean="0"/>
          </a:p>
        </p:txBody>
      </p:sp>
      <p:sp>
        <p:nvSpPr>
          <p:cNvPr id="24579" name="Content Placeholder 2"/>
          <p:cNvSpPr>
            <a:spLocks noGrp="1"/>
          </p:cNvSpPr>
          <p:nvPr>
            <p:ph idx="4294967295"/>
          </p:nvPr>
        </p:nvSpPr>
        <p:spPr>
          <a:xfrm>
            <a:off x="381000" y="914400"/>
            <a:ext cx="8763000" cy="5410200"/>
          </a:xfrm>
        </p:spPr>
        <p:txBody>
          <a:bodyPr/>
          <a:lstStyle/>
          <a:p>
            <a:pPr marL="800100" indent="-800100" eaLnBrk="1" hangingPunct="1">
              <a:lnSpc>
                <a:spcPct val="90000"/>
              </a:lnSpc>
              <a:buFontTx/>
              <a:buNone/>
            </a:pPr>
            <a:r>
              <a:rPr lang="en-US" sz="3000" b="1" smtClean="0">
                <a:latin typeface="Times New Roman" charset="0"/>
                <a:cs typeface="Times New Roman" charset="0"/>
              </a:rPr>
              <a:t> </a:t>
            </a:r>
            <a:r>
              <a:rPr lang="en-US" sz="2200" b="1" smtClean="0">
                <a:latin typeface="Times New Roman" charset="0"/>
              </a:rPr>
              <a:t>2.  </a:t>
            </a:r>
            <a:r>
              <a:rPr lang="en-US" sz="2200" b="1" i="1" smtClean="0">
                <a:latin typeface="Times New Roman" charset="0"/>
              </a:rPr>
              <a:t>Payment to Non-resident Alien Individual:                                     </a:t>
            </a:r>
          </a:p>
          <a:p>
            <a:pPr marL="800100" indent="-800100" eaLnBrk="1" hangingPunct="1">
              <a:lnSpc>
                <a:spcPct val="90000"/>
              </a:lnSpc>
              <a:buFontTx/>
              <a:buNone/>
            </a:pPr>
            <a:r>
              <a:rPr lang="en-US" sz="2200" smtClean="0"/>
              <a:t> </a:t>
            </a:r>
            <a:r>
              <a:rPr lang="en-US" sz="2200" b="1" smtClean="0">
                <a:latin typeface="Times New Roman" charset="0"/>
                <a:cs typeface="Times New Roman" charset="0"/>
              </a:rPr>
              <a:t>a.  Engaged in trade or business within the Phils:</a:t>
            </a:r>
          </a:p>
          <a:p>
            <a:pPr marL="800100" indent="-800100" eaLnBrk="1" hangingPunct="1">
              <a:lnSpc>
                <a:spcPct val="90000"/>
              </a:lnSpc>
              <a:buFontTx/>
              <a:buNone/>
            </a:pPr>
            <a:r>
              <a:rPr lang="en-US" sz="2200" b="1" smtClean="0">
                <a:latin typeface="Times New Roman" charset="0"/>
                <a:cs typeface="Times New Roman" charset="0"/>
              </a:rPr>
              <a:t>     4. </a:t>
            </a:r>
            <a:r>
              <a:rPr lang="en-US" sz="2200" b="1" smtClean="0">
                <a:latin typeface="Times New Roman" charset="0"/>
              </a:rPr>
              <a:t>Interest income from pre-termination                                                                                         of certificate of long-term deposit:</a:t>
            </a:r>
          </a:p>
          <a:p>
            <a:pPr marL="800100" indent="-800100" eaLnBrk="1" hangingPunct="1">
              <a:lnSpc>
                <a:spcPct val="90000"/>
              </a:lnSpc>
              <a:buFontTx/>
              <a:buNone/>
            </a:pPr>
            <a:r>
              <a:rPr lang="en-US" sz="2200" b="1" smtClean="0">
                <a:latin typeface="Times New Roman" charset="0"/>
              </a:rPr>
              <a:t>                 </a:t>
            </a:r>
            <a:r>
              <a:rPr lang="en-US" sz="2200" b="1" i="1" smtClean="0">
                <a:latin typeface="Times New Roman" charset="0"/>
              </a:rPr>
              <a:t> 4 years to less than 5 years</a:t>
            </a:r>
            <a:r>
              <a:rPr lang="en-US" sz="2200" b="1" smtClean="0">
                <a:latin typeface="Times New Roman" charset="0"/>
              </a:rPr>
              <a:t> - - - - - - - - - - -   </a:t>
            </a:r>
            <a:r>
              <a:rPr lang="en-US" sz="2200" b="1" i="1" smtClean="0">
                <a:latin typeface="Times New Roman" charset="0"/>
              </a:rPr>
              <a:t>5%</a:t>
            </a:r>
          </a:p>
          <a:p>
            <a:pPr marL="800100" indent="-800100" eaLnBrk="1" hangingPunct="1">
              <a:lnSpc>
                <a:spcPct val="90000"/>
              </a:lnSpc>
              <a:buFontTx/>
              <a:buNone/>
            </a:pPr>
            <a:r>
              <a:rPr lang="en-US" sz="2200" b="1" i="1" smtClean="0">
                <a:latin typeface="Times New Roman" charset="0"/>
              </a:rPr>
              <a:t>                  3 years to less than 4 years </a:t>
            </a:r>
            <a:r>
              <a:rPr lang="en-US" sz="2200" b="1" smtClean="0">
                <a:latin typeface="Times New Roman" charset="0"/>
              </a:rPr>
              <a:t>- - - - - - - - - - - </a:t>
            </a:r>
            <a:r>
              <a:rPr lang="en-US" sz="2200" b="1" i="1" smtClean="0">
                <a:latin typeface="Times New Roman" charset="0"/>
              </a:rPr>
              <a:t>12%</a:t>
            </a:r>
          </a:p>
          <a:p>
            <a:pPr marL="800100" indent="-800100" eaLnBrk="1" hangingPunct="1">
              <a:lnSpc>
                <a:spcPct val="90000"/>
              </a:lnSpc>
              <a:buFontTx/>
              <a:buNone/>
            </a:pPr>
            <a:r>
              <a:rPr lang="en-US" sz="2200" b="1" i="1" smtClean="0">
                <a:latin typeface="Times New Roman" charset="0"/>
              </a:rPr>
              <a:t>	              Less than 3 years  </a:t>
            </a:r>
            <a:r>
              <a:rPr lang="en-US" sz="2200" b="1" smtClean="0">
                <a:latin typeface="Times New Roman" charset="0"/>
              </a:rPr>
              <a:t>- - - - - - - - - - - - - - - - - </a:t>
            </a:r>
            <a:r>
              <a:rPr lang="en-US" sz="2200" b="1" i="1" smtClean="0">
                <a:latin typeface="Times New Roman" charset="0"/>
              </a:rPr>
              <a:t>20%</a:t>
            </a:r>
          </a:p>
          <a:p>
            <a:pPr marL="800100" indent="-800100" eaLnBrk="1" hangingPunct="1">
              <a:lnSpc>
                <a:spcPct val="90000"/>
              </a:lnSpc>
              <a:buFontTx/>
              <a:buNone/>
            </a:pPr>
            <a:r>
              <a:rPr lang="en-US" sz="2200" b="1" i="1" smtClean="0">
                <a:latin typeface="Times New Roman" charset="0"/>
              </a:rPr>
              <a:t>     </a:t>
            </a:r>
            <a:r>
              <a:rPr lang="en-US" sz="2200" b="1" smtClean="0">
                <a:latin typeface="Times New Roman" charset="0"/>
              </a:rPr>
              <a:t> 5.  Income from contracts by sub-contractors                      	from service contractors engaged in                                            	‘petroleum operations’ under PD 87 - - - - - -  </a:t>
            </a:r>
            <a:r>
              <a:rPr lang="en-US" sz="2200" b="1" i="1" smtClean="0">
                <a:latin typeface="Times New Roman" charset="0"/>
              </a:rPr>
              <a:t> 8%</a:t>
            </a:r>
          </a:p>
          <a:p>
            <a:pPr marL="800100" indent="-800100" eaLnBrk="1" hangingPunct="1">
              <a:lnSpc>
                <a:spcPct val="90000"/>
              </a:lnSpc>
              <a:buFontTx/>
              <a:buNone/>
            </a:pPr>
            <a:r>
              <a:rPr lang="en-US" sz="2200" b="1" i="1" smtClean="0">
                <a:latin typeface="Times New Roman" charset="0"/>
              </a:rPr>
              <a:t>    </a:t>
            </a:r>
            <a:r>
              <a:rPr lang="en-US" sz="2200" b="1" smtClean="0">
                <a:latin typeface="Times New Roman" charset="0"/>
              </a:rPr>
              <a:t> 6.  Share in the distributable net income after tax                                          	of which payee is a partner or share in the                               	net income after tax  of an association                                             	where he is a member or co-venturer - - - - - -   </a:t>
            </a:r>
            <a:r>
              <a:rPr lang="en-US" sz="2200" b="1" i="1" smtClean="0">
                <a:latin typeface="Times New Roman" charset="0"/>
              </a:rPr>
              <a:t>20%</a:t>
            </a:r>
          </a:p>
          <a:p>
            <a:pPr marL="800100" indent="-800100" eaLnBrk="1" hangingPunct="1">
              <a:lnSpc>
                <a:spcPct val="90000"/>
              </a:lnSpc>
              <a:buFontTx/>
              <a:buNone/>
            </a:pPr>
            <a:r>
              <a:rPr lang="en-US" sz="2200" b="1" smtClean="0">
                <a:latin typeface="Times New Roman" charset="0"/>
                <a:cs typeface="Times New Roman" charset="0"/>
              </a:rPr>
              <a:t>	</a:t>
            </a:r>
            <a:endParaRPr lang="en-US" sz="22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0"/>
            <a:ext cx="8229600" cy="1384300"/>
          </a:xfrm>
        </p:spPr>
        <p:txBody>
          <a:bodyPr/>
          <a:lstStyle/>
          <a:p>
            <a:pPr eaLnBrk="1" hangingPunct="1"/>
            <a:r>
              <a:rPr lang="en-US" smtClean="0"/>
              <a:t>  </a:t>
            </a:r>
            <a:r>
              <a:rPr lang="en-US" b="1" smtClean="0">
                <a:latin typeface="Times New Roman" charset="0"/>
                <a:cs typeface="Times New Roman" charset="0"/>
              </a:rPr>
              <a:t>FINAL WITHHOLDING TAX</a:t>
            </a:r>
            <a:endParaRPr lang="en-US" smtClean="0"/>
          </a:p>
        </p:txBody>
      </p:sp>
      <p:sp>
        <p:nvSpPr>
          <p:cNvPr id="25603" name="Content Placeholder 2"/>
          <p:cNvSpPr>
            <a:spLocks noGrp="1"/>
          </p:cNvSpPr>
          <p:nvPr>
            <p:ph idx="4294967295"/>
          </p:nvPr>
        </p:nvSpPr>
        <p:spPr>
          <a:xfrm>
            <a:off x="304800" y="1219200"/>
            <a:ext cx="8458200" cy="5410200"/>
          </a:xfrm>
        </p:spPr>
        <p:txBody>
          <a:bodyPr/>
          <a:lstStyle/>
          <a:p>
            <a:pPr marL="800100" indent="-800100" eaLnBrk="1" hangingPunct="1">
              <a:buFontTx/>
              <a:buNone/>
            </a:pPr>
            <a:r>
              <a:rPr lang="en-US" sz="2400" b="1" smtClean="0">
                <a:latin typeface="Times New Roman" charset="0"/>
                <a:cs typeface="Times New Roman" charset="0"/>
              </a:rPr>
              <a:t> </a:t>
            </a:r>
            <a:r>
              <a:rPr lang="en-US" sz="2400" b="1" smtClean="0">
                <a:latin typeface="Times New Roman" charset="0"/>
              </a:rPr>
              <a:t>2.  </a:t>
            </a:r>
            <a:r>
              <a:rPr lang="en-US" sz="2400" b="1" i="1" smtClean="0">
                <a:latin typeface="Times New Roman" charset="0"/>
              </a:rPr>
              <a:t>Payment to Non-resident Alien Individual:                                     </a:t>
            </a:r>
          </a:p>
          <a:p>
            <a:pPr marL="800100" indent="-800100" eaLnBrk="1" hangingPunct="1">
              <a:buFontTx/>
              <a:buNone/>
            </a:pPr>
            <a:r>
              <a:rPr lang="en-US" sz="2400" smtClean="0"/>
              <a:t>    </a:t>
            </a:r>
            <a:r>
              <a:rPr lang="en-US" sz="2400" b="1" smtClean="0">
                <a:latin typeface="Times New Roman" charset="0"/>
                <a:cs typeface="Times New Roman" charset="0"/>
              </a:rPr>
              <a:t>a.  ENGAGED trade or business within the Phils:</a:t>
            </a:r>
          </a:p>
          <a:p>
            <a:pPr marL="800100" indent="-800100" eaLnBrk="1" hangingPunct="1">
              <a:buFontTx/>
              <a:buNone/>
            </a:pPr>
            <a:r>
              <a:rPr lang="en-US" sz="2400" b="1" smtClean="0">
                <a:latin typeface="Times New Roman" charset="0"/>
                <a:cs typeface="Times New Roman" charset="0"/>
              </a:rPr>
              <a:t>	</a:t>
            </a:r>
            <a:r>
              <a:rPr lang="en-US" sz="2400" smtClean="0">
                <a:latin typeface="Times New Roman" charset="0"/>
                <a:cs typeface="Times New Roman" charset="0"/>
              </a:rPr>
              <a:t>							      </a:t>
            </a:r>
            <a:r>
              <a:rPr lang="en-US" sz="2400" b="1" i="1" u="sng" smtClean="0">
                <a:latin typeface="Times New Roman" charset="0"/>
                <a:cs typeface="Times New Roman" charset="0"/>
              </a:rPr>
              <a:t>Rate</a:t>
            </a:r>
          </a:p>
          <a:p>
            <a:pPr marL="800100" indent="-800100" eaLnBrk="1" hangingPunct="1">
              <a:buFontTx/>
              <a:buNone/>
            </a:pPr>
            <a:r>
              <a:rPr lang="en-US" sz="2400" b="1" smtClean="0">
                <a:latin typeface="Times New Roman" charset="0"/>
                <a:cs typeface="Times New Roman" charset="0"/>
              </a:rPr>
              <a:t>        6.  Income derived by alien individuals                              	employed and occupying</a:t>
            </a:r>
            <a:r>
              <a:rPr lang="en-US" sz="2400" b="1" i="1" smtClean="0">
                <a:latin typeface="Times New Roman" charset="0"/>
                <a:cs typeface="Times New Roman" charset="0"/>
              </a:rPr>
              <a:t> managerial 	                             	</a:t>
            </a:r>
            <a:r>
              <a:rPr lang="en-US" sz="2400" b="1" smtClean="0">
                <a:latin typeface="Times New Roman" charset="0"/>
                <a:cs typeface="Times New Roman" charset="0"/>
              </a:rPr>
              <a:t>and </a:t>
            </a:r>
            <a:r>
              <a:rPr lang="en-US" sz="2400" b="1" i="1" smtClean="0">
                <a:latin typeface="Times New Roman" charset="0"/>
                <a:cs typeface="Times New Roman" charset="0"/>
              </a:rPr>
              <a:t>technical positions</a:t>
            </a:r>
            <a:r>
              <a:rPr lang="en-US" sz="2400" b="1" smtClean="0">
                <a:latin typeface="Times New Roman" charset="0"/>
                <a:cs typeface="Times New Roman" charset="0"/>
              </a:rPr>
              <a:t> </a:t>
            </a:r>
            <a:r>
              <a:rPr lang="en-US" sz="1600" b="1" smtClean="0">
                <a:latin typeface="Times New Roman" charset="0"/>
                <a:cs typeface="Times New Roman" charset="0"/>
              </a:rPr>
              <a:t>(see RMC 41-2009)</a:t>
            </a:r>
            <a:r>
              <a:rPr lang="en-US" sz="2400" b="1" smtClean="0">
                <a:latin typeface="Times New Roman" charset="0"/>
                <a:cs typeface="Times New Roman" charset="0"/>
              </a:rPr>
              <a:t>                                        	in </a:t>
            </a:r>
            <a:r>
              <a:rPr lang="en-US" sz="2400" b="1" u="sng" smtClean="0">
                <a:latin typeface="Times New Roman" charset="0"/>
                <a:cs typeface="Times New Roman" charset="0"/>
              </a:rPr>
              <a:t>Regional or Area Headquarters</a:t>
            </a:r>
            <a:r>
              <a:rPr lang="en-US" sz="2400" b="1" smtClean="0">
                <a:latin typeface="Times New Roman" charset="0"/>
                <a:cs typeface="Times New Roman" charset="0"/>
              </a:rPr>
              <a:t>                                              	and </a:t>
            </a:r>
            <a:r>
              <a:rPr lang="en-US" sz="2400" b="1" u="sng" smtClean="0">
                <a:latin typeface="Times New Roman" charset="0"/>
                <a:cs typeface="Times New Roman" charset="0"/>
              </a:rPr>
              <a:t>Regional  Operating Headquarters</a:t>
            </a:r>
            <a:r>
              <a:rPr lang="en-US" sz="2400" b="1" smtClean="0">
                <a:latin typeface="Times New Roman" charset="0"/>
                <a:cs typeface="Times New Roman" charset="0"/>
              </a:rPr>
              <a:t>                                                                	and  </a:t>
            </a:r>
            <a:r>
              <a:rPr lang="en-US" sz="2400" b="1" u="sng" smtClean="0">
                <a:latin typeface="Times New Roman" charset="0"/>
                <a:cs typeface="Times New Roman" charset="0"/>
              </a:rPr>
              <a:t>Representative Offices in the Phil</a:t>
            </a:r>
            <a:r>
              <a:rPr lang="en-US" sz="2400" b="1" smtClean="0">
                <a:latin typeface="Times New Roman" charset="0"/>
                <a:cs typeface="Times New Roman" charset="0"/>
              </a:rPr>
              <a:t>s                                             	of</a:t>
            </a:r>
            <a:r>
              <a:rPr lang="en-US" sz="2400" b="1" u="sng" smtClean="0">
                <a:latin typeface="Times New Roman" charset="0"/>
                <a:cs typeface="Times New Roman" charset="0"/>
              </a:rPr>
              <a:t> Multinational Companies, Offshore</a:t>
            </a:r>
            <a:r>
              <a:rPr lang="en-US" sz="2400" b="1" smtClean="0">
                <a:latin typeface="Times New Roman" charset="0"/>
                <a:cs typeface="Times New Roman" charset="0"/>
              </a:rPr>
              <a:t>                                  	</a:t>
            </a:r>
            <a:r>
              <a:rPr lang="en-US" sz="2400" b="1" u="sng" smtClean="0">
                <a:latin typeface="Times New Roman" charset="0"/>
                <a:cs typeface="Times New Roman" charset="0"/>
              </a:rPr>
              <a:t>Banking Units and Foreign Petroleum</a:t>
            </a:r>
            <a:r>
              <a:rPr lang="en-US" sz="2400" b="1" smtClean="0">
                <a:latin typeface="Times New Roman" charset="0"/>
                <a:cs typeface="Times New Roman" charset="0"/>
              </a:rPr>
              <a:t>                                     	</a:t>
            </a:r>
            <a:r>
              <a:rPr lang="en-US" sz="2400" b="1" u="sng" smtClean="0">
                <a:latin typeface="Times New Roman" charset="0"/>
                <a:cs typeface="Times New Roman" charset="0"/>
              </a:rPr>
              <a:t>Service Contractors and Sub-contractors</a:t>
            </a:r>
            <a:r>
              <a:rPr lang="en-US" sz="2400" b="1" i="1" smtClean="0">
                <a:latin typeface="Times New Roman" charset="0"/>
                <a:cs typeface="Times New Roman" charset="0"/>
              </a:rPr>
              <a:t>         15%</a:t>
            </a:r>
          </a:p>
          <a:p>
            <a:pPr marL="800100" indent="-800100" eaLnBrk="1" hangingPunct="1">
              <a:buFontTx/>
              <a:buNone/>
            </a:pPr>
            <a:r>
              <a:rPr lang="en-US" sz="2400" b="1" i="1" smtClean="0">
                <a:latin typeface="Times New Roman" charset="0"/>
                <a:cs typeface="Times New Roman" charset="0"/>
              </a:rPr>
              <a:t>	      </a:t>
            </a:r>
            <a:r>
              <a:rPr lang="en-US" sz="2400" b="1" smtClean="0">
                <a:latin typeface="Times New Roman" charset="0"/>
                <a:cs typeface="Times New Roman" charset="0"/>
              </a:rPr>
              <a:t> </a:t>
            </a:r>
            <a:r>
              <a:rPr lang="en-US" sz="1600" b="1" smtClean="0">
                <a:latin typeface="Times New Roman" charset="0"/>
                <a:cs typeface="Times New Roman" charset="0"/>
              </a:rPr>
              <a:t>(The same tax treatment is applicable  to Filipinos employed and occupying</a:t>
            </a:r>
            <a:r>
              <a:rPr lang="en-US" sz="1600" b="1" i="1" smtClean="0">
                <a:latin typeface="Times New Roman" charset="0"/>
                <a:cs typeface="Times New Roman" charset="0"/>
              </a:rPr>
              <a:t> managerial and highly  technical positions as clarified by RMC 41-2009  at their option)</a:t>
            </a:r>
            <a:endParaRPr lang="en-US" sz="2400" b="1" i="1"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26627" name="Content Placeholder 2"/>
          <p:cNvSpPr>
            <a:spLocks noGrp="1"/>
          </p:cNvSpPr>
          <p:nvPr>
            <p:ph idx="4294967295"/>
          </p:nvPr>
        </p:nvSpPr>
        <p:spPr>
          <a:xfrm>
            <a:off x="533400" y="1905000"/>
            <a:ext cx="8229600" cy="4572000"/>
          </a:xfrm>
        </p:spPr>
        <p:txBody>
          <a:bodyPr/>
          <a:lstStyle/>
          <a:p>
            <a:pPr marL="800100" indent="-800100" eaLnBrk="1" hangingPunct="1">
              <a:buFontTx/>
              <a:buNone/>
            </a:pPr>
            <a:r>
              <a:rPr lang="en-US" sz="2400" b="1" smtClean="0">
                <a:latin typeface="Times New Roman" charset="0"/>
              </a:rPr>
              <a:t>2.  </a:t>
            </a:r>
            <a:r>
              <a:rPr lang="en-US" sz="2400" b="1" i="1" smtClean="0">
                <a:latin typeface="Times New Roman" charset="0"/>
              </a:rPr>
              <a:t>Payment to Non-resident Alien Individual:                                     </a:t>
            </a:r>
          </a:p>
          <a:p>
            <a:pPr marL="800100" indent="-800100" eaLnBrk="1" hangingPunct="1">
              <a:buFontTx/>
              <a:buNone/>
            </a:pPr>
            <a:r>
              <a:rPr lang="en-US" sz="2400" smtClean="0"/>
              <a:t>    </a:t>
            </a:r>
            <a:r>
              <a:rPr lang="en-US" sz="2400" b="1" smtClean="0">
                <a:latin typeface="Times New Roman" charset="0"/>
                <a:cs typeface="Times New Roman" charset="0"/>
              </a:rPr>
              <a:t>a.  NOT ENGAGED in trade or business within the Phils:</a:t>
            </a:r>
          </a:p>
          <a:p>
            <a:pPr marL="800100" indent="-800100" eaLnBrk="1" hangingPunct="1">
              <a:buFontTx/>
              <a:buNone/>
            </a:pPr>
            <a:r>
              <a:rPr lang="en-US" sz="2400" b="1" smtClean="0">
                <a:latin typeface="Times New Roman" charset="0"/>
                <a:cs typeface="Times New Roman" charset="0"/>
              </a:rPr>
              <a:t>	    -  Cash and/or property dividends, rents,                         	salaries, wages, premiums, annuities,               	compensation, remuneration, emoluments			or other fixed or determinable annual 	                   	or periodic or casual gains, profits                               	and income - - - - - - - - - - - - - - - - - - - - - - - -  </a:t>
            </a:r>
            <a:r>
              <a:rPr lang="en-US" sz="2400" b="1" i="1" smtClean="0">
                <a:latin typeface="Times New Roman" charset="0"/>
                <a:cs typeface="Times New Roman" charset="0"/>
              </a:rPr>
              <a:t>25%</a:t>
            </a:r>
          </a:p>
          <a:p>
            <a:pPr marL="800100" indent="-800100" eaLnBrk="1" hangingPunct="1">
              <a:buFontTx/>
              <a:buNone/>
            </a:pPr>
            <a:r>
              <a:rPr lang="en-US" sz="2400" b="1" smtClean="0">
                <a:latin typeface="Times New Roman" charset="0"/>
                <a:cs typeface="Times New Roman" charset="0"/>
              </a:rPr>
              <a:t>3.  </a:t>
            </a:r>
            <a:r>
              <a:rPr lang="en-US" sz="2400" b="1" i="1" smtClean="0">
                <a:latin typeface="Times New Roman" charset="0"/>
                <a:cs typeface="Times New Roman" charset="0"/>
              </a:rPr>
              <a:t>Payment to a Domestic Corporation</a:t>
            </a:r>
          </a:p>
          <a:p>
            <a:pPr marL="800100" indent="-800100" eaLnBrk="1" hangingPunct="1">
              <a:buFontTx/>
              <a:buNone/>
            </a:pPr>
            <a:r>
              <a:rPr lang="en-US" sz="2400" smtClean="0"/>
              <a:t>   </a:t>
            </a:r>
            <a:r>
              <a:rPr lang="en-US" sz="2400" b="1" smtClean="0"/>
              <a:t> </a:t>
            </a:r>
            <a:r>
              <a:rPr lang="en-US" sz="2400" b="1" smtClean="0">
                <a:latin typeface="Times New Roman" charset="0"/>
                <a:cs typeface="Times New Roman" charset="0"/>
              </a:rPr>
              <a:t>a. </a:t>
            </a:r>
            <a:r>
              <a:rPr lang="en-US" sz="2400" b="1" smtClean="0">
                <a:latin typeface="Times New Roman" charset="0"/>
              </a:rPr>
              <a:t>Interest on Phil. Currency bank deposits                              </a:t>
            </a:r>
          </a:p>
          <a:p>
            <a:pPr marL="800100" indent="-800100" eaLnBrk="1" hangingPunct="1">
              <a:buFontTx/>
              <a:buNone/>
            </a:pPr>
            <a:r>
              <a:rPr lang="en-US" sz="2400" b="1" smtClean="0">
                <a:latin typeface="Times New Roman" charset="0"/>
              </a:rPr>
              <a:t>           &amp; yield on deposit substitutes, etc. - - - - - - -   </a:t>
            </a:r>
            <a:r>
              <a:rPr lang="en-US" sz="2400" b="1" i="1" smtClean="0">
                <a:latin typeface="Times New Roman" charset="0"/>
              </a:rPr>
              <a:t>20%</a:t>
            </a:r>
          </a:p>
          <a:p>
            <a:pPr marL="800100" indent="-800100" eaLnBrk="1" hangingPunct="1">
              <a:buFontTx/>
              <a:buNone/>
            </a:pPr>
            <a:endParaRPr lang="en-US" sz="2400" b="1"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idx="4294967295"/>
          </p:nvPr>
        </p:nvSpPr>
        <p:spPr/>
        <p:txBody>
          <a:bodyPr/>
          <a:lstStyle/>
          <a:p>
            <a:pPr eaLnBrk="1" hangingPunct="1"/>
            <a:r>
              <a:rPr lang="en-US" b="1" smtClean="0">
                <a:latin typeface="Times New Roman" charset="0"/>
                <a:cs typeface="Times New Roman" charset="0"/>
              </a:rPr>
              <a:t>FINAL WITHHOLDING TAX</a:t>
            </a:r>
            <a:endParaRPr lang="en-US" smtClean="0"/>
          </a:p>
        </p:txBody>
      </p:sp>
      <p:sp>
        <p:nvSpPr>
          <p:cNvPr id="27651" name="Content Placeholder 4"/>
          <p:cNvSpPr>
            <a:spLocks noGrp="1"/>
          </p:cNvSpPr>
          <p:nvPr>
            <p:ph idx="4294967295"/>
          </p:nvPr>
        </p:nvSpPr>
        <p:spPr>
          <a:xfrm>
            <a:off x="457200" y="2057400"/>
            <a:ext cx="8229600" cy="4572000"/>
          </a:xfrm>
        </p:spPr>
        <p:txBody>
          <a:bodyPr/>
          <a:lstStyle/>
          <a:p>
            <a:pPr eaLnBrk="1" hangingPunct="1">
              <a:buFontTx/>
              <a:buNone/>
            </a:pPr>
            <a:r>
              <a:rPr lang="en-US" sz="2400" b="1" smtClean="0">
                <a:latin typeface="Times New Roman" charset="0"/>
                <a:cs typeface="Times New Roman" charset="0"/>
              </a:rPr>
              <a:t>3.  </a:t>
            </a:r>
            <a:r>
              <a:rPr lang="en-US" sz="2400" b="1" i="1" smtClean="0">
                <a:latin typeface="Times New Roman" charset="0"/>
                <a:cs typeface="Times New Roman" charset="0"/>
              </a:rPr>
              <a:t>Payment to a </a:t>
            </a:r>
            <a:r>
              <a:rPr lang="en-US" sz="2400" b="1" i="1" u="sng" smtClean="0">
                <a:latin typeface="Times New Roman" charset="0"/>
                <a:cs typeface="Times New Roman" charset="0"/>
              </a:rPr>
              <a:t>Domestic Corporation</a:t>
            </a:r>
          </a:p>
          <a:p>
            <a:pPr eaLnBrk="1" hangingPunct="1">
              <a:buFontTx/>
              <a:buNone/>
            </a:pPr>
            <a:r>
              <a:rPr lang="en-US" sz="2400" smtClean="0"/>
              <a:t>   </a:t>
            </a:r>
            <a:r>
              <a:rPr lang="en-US" sz="2400" b="1" smtClean="0"/>
              <a:t> </a:t>
            </a:r>
            <a:r>
              <a:rPr lang="en-US" sz="2400" b="1" smtClean="0">
                <a:latin typeface="Times New Roman" charset="0"/>
                <a:cs typeface="Times New Roman" charset="0"/>
              </a:rPr>
              <a:t>a. </a:t>
            </a:r>
            <a:r>
              <a:rPr lang="en-US" sz="2400" b="1" smtClean="0">
                <a:latin typeface="Times New Roman" charset="0"/>
              </a:rPr>
              <a:t>Interest on Phil. Currency bank deposits                            </a:t>
            </a:r>
          </a:p>
          <a:p>
            <a:pPr eaLnBrk="1" hangingPunct="1">
              <a:buFontTx/>
              <a:buNone/>
            </a:pPr>
            <a:r>
              <a:rPr lang="en-US" sz="2400" b="1" smtClean="0">
                <a:latin typeface="Times New Roman" charset="0"/>
              </a:rPr>
              <a:t>           &amp; yield on deposit substitutes, etc. - - - - - - -     </a:t>
            </a:r>
            <a:r>
              <a:rPr lang="en-US" sz="2400" b="1" i="1" smtClean="0">
                <a:latin typeface="Times New Roman" charset="0"/>
              </a:rPr>
              <a:t>20%</a:t>
            </a:r>
          </a:p>
          <a:p>
            <a:pPr eaLnBrk="1" hangingPunct="1">
              <a:buFontTx/>
              <a:buNone/>
            </a:pPr>
            <a:r>
              <a:rPr lang="en-US" sz="2400" b="1" smtClean="0">
                <a:latin typeface="Times New Roman" charset="0"/>
              </a:rPr>
              <a:t>     b. Interest under the Foreign Currency                                       	Deposit System - - - - - - - - - - - - - - - - - - - -      7.5</a:t>
            </a:r>
            <a:r>
              <a:rPr lang="en-US" sz="2400" b="1" i="1" smtClean="0">
                <a:latin typeface="Times New Roman" charset="0"/>
              </a:rPr>
              <a:t>%</a:t>
            </a:r>
          </a:p>
          <a:p>
            <a:pPr eaLnBrk="1" hangingPunct="1">
              <a:buFontTx/>
              <a:buNone/>
            </a:pPr>
            <a:r>
              <a:rPr lang="en-US" sz="2400" b="1" i="1" smtClean="0">
                <a:latin typeface="Times New Roman" charset="0"/>
              </a:rPr>
              <a:t>    </a:t>
            </a:r>
            <a:r>
              <a:rPr lang="en-US" sz="2400" b="1" smtClean="0">
                <a:latin typeface="Times New Roman" charset="0"/>
              </a:rPr>
              <a:t>c.   Royalties  - - - - - - - - - - - - - - - - - - - - - - - - -      </a:t>
            </a:r>
            <a:r>
              <a:rPr lang="en-US" sz="2400" b="1" i="1" smtClean="0">
                <a:latin typeface="Times New Roman" charset="0"/>
              </a:rPr>
              <a:t>20%</a:t>
            </a:r>
          </a:p>
          <a:p>
            <a:pPr eaLnBrk="1" hangingPunct="1">
              <a:buFontTx/>
              <a:buNone/>
            </a:pPr>
            <a:r>
              <a:rPr lang="en-US" sz="2400" b="1" i="1" smtClean="0">
                <a:latin typeface="Times New Roman" charset="0"/>
              </a:rPr>
              <a:t>   </a:t>
            </a:r>
            <a:r>
              <a:rPr lang="en-US" sz="2400" b="1" smtClean="0">
                <a:latin typeface="Times New Roman" charset="0"/>
              </a:rPr>
              <a:t>d.  </a:t>
            </a:r>
            <a:r>
              <a:rPr lang="en-US" sz="2400" b="1" i="1" smtClean="0">
                <a:latin typeface="Times New Roman" charset="0"/>
              </a:rPr>
              <a:t>  </a:t>
            </a:r>
            <a:r>
              <a:rPr lang="en-US" sz="2400" b="1" smtClean="0">
                <a:latin typeface="Times New Roman" charset="0"/>
              </a:rPr>
              <a:t>Intercorporate dividends   - not subject to tax</a:t>
            </a:r>
          </a:p>
          <a:p>
            <a:pPr eaLnBrk="1" hangingPunct="1">
              <a:buFontTx/>
              <a:buNone/>
            </a:pPr>
            <a:endParaRPr lang="en-US" sz="2400" b="1" smtClean="0">
              <a:latin typeface="Times New Roman" charset="0"/>
            </a:endParaRPr>
          </a:p>
          <a:p>
            <a:pPr eaLnBrk="1" hangingPunct="1"/>
            <a:endParaRPr lang="en-US" sz="24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28675" name="Content Placeholder 2"/>
          <p:cNvSpPr>
            <a:spLocks noGrp="1"/>
          </p:cNvSpPr>
          <p:nvPr>
            <p:ph idx="4294967295"/>
          </p:nvPr>
        </p:nvSpPr>
        <p:spPr>
          <a:xfrm>
            <a:off x="457200" y="1371600"/>
            <a:ext cx="8229600" cy="5486400"/>
          </a:xfrm>
        </p:spPr>
        <p:txBody>
          <a:bodyPr/>
          <a:lstStyle/>
          <a:p>
            <a:pPr eaLnBrk="1" hangingPunct="1">
              <a:buFontTx/>
              <a:buNone/>
            </a:pPr>
            <a:r>
              <a:rPr lang="en-US" sz="2400" b="1" smtClean="0">
                <a:latin typeface="Times New Roman" charset="0"/>
              </a:rPr>
              <a:t>4.   </a:t>
            </a:r>
            <a:r>
              <a:rPr lang="en-US" sz="2400" b="1" i="1" smtClean="0">
                <a:latin typeface="Times New Roman" charset="0"/>
              </a:rPr>
              <a:t>Payment to a </a:t>
            </a:r>
            <a:r>
              <a:rPr lang="en-US" sz="2400" b="1" i="1" u="sng" smtClean="0">
                <a:latin typeface="Times New Roman" charset="0"/>
              </a:rPr>
              <a:t>Resident Foreign Corporation</a:t>
            </a:r>
          </a:p>
          <a:p>
            <a:pPr eaLnBrk="1" hangingPunct="1">
              <a:buFontTx/>
              <a:buNone/>
            </a:pPr>
            <a:r>
              <a:rPr lang="en-US" sz="2400" b="1" smtClean="0"/>
              <a:t>    </a:t>
            </a:r>
            <a:r>
              <a:rPr lang="en-US" sz="2400" b="1" smtClean="0">
                <a:latin typeface="Times New Roman" charset="0"/>
                <a:cs typeface="Times New Roman" charset="0"/>
              </a:rPr>
              <a:t>a. </a:t>
            </a:r>
            <a:r>
              <a:rPr lang="en-US" sz="2400" b="1" smtClean="0">
                <a:latin typeface="Times New Roman" charset="0"/>
              </a:rPr>
              <a:t>Interest on Phil. Currency bank deposits                            </a:t>
            </a:r>
          </a:p>
          <a:p>
            <a:pPr eaLnBrk="1" hangingPunct="1">
              <a:buFontTx/>
              <a:buNone/>
            </a:pPr>
            <a:r>
              <a:rPr lang="en-US" sz="2400" b="1" smtClean="0">
                <a:latin typeface="Times New Roman" charset="0"/>
              </a:rPr>
              <a:t>           &amp; yield on deposit substitutes, etc. - - - - - - -     </a:t>
            </a:r>
            <a:r>
              <a:rPr lang="en-US" sz="2400" b="1" i="1" smtClean="0">
                <a:latin typeface="Times New Roman" charset="0"/>
              </a:rPr>
              <a:t>20%</a:t>
            </a:r>
          </a:p>
          <a:p>
            <a:pPr eaLnBrk="1" hangingPunct="1">
              <a:buFontTx/>
              <a:buNone/>
            </a:pPr>
            <a:r>
              <a:rPr lang="en-US" sz="2400" b="1" smtClean="0">
                <a:latin typeface="Times New Roman" charset="0"/>
              </a:rPr>
              <a:t>     b. Interest under the Foreign Currency                                       	Deposit System - - - - - - - - - - - - - - - - - - - -      7.5</a:t>
            </a:r>
            <a:r>
              <a:rPr lang="en-US" sz="2400" b="1" i="1" smtClean="0">
                <a:latin typeface="Times New Roman" charset="0"/>
              </a:rPr>
              <a:t>%</a:t>
            </a:r>
          </a:p>
          <a:p>
            <a:pPr eaLnBrk="1" hangingPunct="1">
              <a:buFontTx/>
              <a:buNone/>
            </a:pPr>
            <a:r>
              <a:rPr lang="en-US" sz="2400" b="1" i="1" smtClean="0">
                <a:latin typeface="Times New Roman" charset="0"/>
              </a:rPr>
              <a:t>     </a:t>
            </a:r>
            <a:r>
              <a:rPr lang="en-US" sz="2400" b="1" smtClean="0">
                <a:latin typeface="Times New Roman" charset="0"/>
              </a:rPr>
              <a:t>c.   Royalties  - - - - - - - - - - - - - - - - - - - - - - - - -      </a:t>
            </a:r>
            <a:r>
              <a:rPr lang="en-US" sz="2400" b="1" i="1" smtClean="0">
                <a:latin typeface="Times New Roman" charset="0"/>
              </a:rPr>
              <a:t>20%</a:t>
            </a:r>
          </a:p>
          <a:p>
            <a:pPr eaLnBrk="1" hangingPunct="1">
              <a:buFontTx/>
              <a:buNone/>
            </a:pPr>
            <a:r>
              <a:rPr lang="en-US" sz="2400" b="1" i="1" smtClean="0">
                <a:latin typeface="Times New Roman" charset="0"/>
              </a:rPr>
              <a:t>    </a:t>
            </a:r>
            <a:r>
              <a:rPr lang="en-US" sz="2400" b="1" smtClean="0">
                <a:latin typeface="Times New Roman" charset="0"/>
              </a:rPr>
              <a:t>d.  </a:t>
            </a:r>
            <a:r>
              <a:rPr lang="en-US" sz="2400" b="1" i="1" smtClean="0">
                <a:latin typeface="Times New Roman" charset="0"/>
              </a:rPr>
              <a:t>  </a:t>
            </a:r>
            <a:r>
              <a:rPr lang="en-US" sz="2400" b="1" smtClean="0">
                <a:latin typeface="Times New Roman" charset="0"/>
              </a:rPr>
              <a:t>Dividends received from domestic corporation                       	is not subject to tax</a:t>
            </a:r>
          </a:p>
          <a:p>
            <a:pPr eaLnBrk="1" hangingPunct="1">
              <a:buFontTx/>
              <a:buNone/>
            </a:pPr>
            <a:r>
              <a:rPr lang="en-US" sz="2400" b="1" smtClean="0">
                <a:latin typeface="Times New Roman" charset="0"/>
              </a:rPr>
              <a:t>    e. </a:t>
            </a:r>
            <a:r>
              <a:rPr lang="en-US" sz="2400" b="1" smtClean="0">
                <a:latin typeface="Times New Roman" charset="0"/>
                <a:cs typeface="Times New Roman" charset="0"/>
              </a:rPr>
              <a:t>   Branch profit remittance - - - - - - - - - - - - - -      </a:t>
            </a:r>
            <a:r>
              <a:rPr lang="en-US" sz="2400" b="1" i="1" smtClean="0">
                <a:latin typeface="Times New Roman" charset="0"/>
                <a:cs typeface="Times New Roman" charset="0"/>
              </a:rPr>
              <a:t>15%</a:t>
            </a:r>
          </a:p>
          <a:p>
            <a:pPr eaLnBrk="1" hangingPunct="1">
              <a:buFontTx/>
              <a:buNone/>
            </a:pPr>
            <a:r>
              <a:rPr lang="en-US" sz="2400" b="1" smtClean="0">
                <a:latin typeface="Times New Roman" charset="0"/>
                <a:cs typeface="Times New Roman" charset="0"/>
              </a:rPr>
              <a:t>5.  Income derived by OBU and FCDU  from                                foreign currency transactions with local                commercial banks - - - - - - - - - - - - - - - - - - - - -       </a:t>
            </a:r>
            <a:r>
              <a:rPr lang="en-US" sz="2400" b="1" i="1" smtClean="0">
                <a:latin typeface="Times New Roman" charset="0"/>
                <a:cs typeface="Times New Roman" charset="0"/>
              </a:rPr>
              <a:t>10%</a:t>
            </a:r>
            <a:endParaRPr lang="en-US" sz="2400" i="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066800" y="1066800"/>
            <a:ext cx="76200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b="1" dirty="0">
                <a:effectLst>
                  <a:outerShdw blurRad="38100" dist="38100" dir="2700000" algn="tl">
                    <a:srgbClr val="000000"/>
                  </a:outerShdw>
                </a:effectLst>
                <a:latin typeface="Times New Roman" charset="0"/>
              </a:rPr>
              <a:t>EXCLUSIONS FROM GROSS INCOME</a:t>
            </a:r>
          </a:p>
        </p:txBody>
      </p:sp>
      <p:sp>
        <p:nvSpPr>
          <p:cNvPr id="6150" name="Text Box 6"/>
          <p:cNvSpPr txBox="1">
            <a:spLocks noChangeArrowheads="1"/>
          </p:cNvSpPr>
          <p:nvPr/>
        </p:nvSpPr>
        <p:spPr bwMode="auto">
          <a:xfrm>
            <a:off x="1295400" y="2362200"/>
            <a:ext cx="6934200" cy="2986088"/>
          </a:xfrm>
          <a:prstGeom prst="rect">
            <a:avLst/>
          </a:prstGeom>
          <a:noFill/>
          <a:ln w="9525">
            <a:noFill/>
            <a:miter lim="800000"/>
            <a:headEnd/>
            <a:tailEnd/>
          </a:ln>
        </p:spPr>
        <p:txBody>
          <a:bodyPr>
            <a:spAutoFit/>
          </a:bodyPr>
          <a:lstStyle/>
          <a:p>
            <a:pPr eaLnBrk="0" hangingPunct="0">
              <a:spcBef>
                <a:spcPct val="50000"/>
              </a:spcBef>
              <a:buFontTx/>
              <a:buChar char="•"/>
            </a:pPr>
            <a:r>
              <a:rPr lang="en-US" sz="2800">
                <a:latin typeface="Times New Roman" charset="0"/>
              </a:rPr>
              <a:t>13TH Month pay and other BENEFITS up to P30,000.00 for the TAXABLE YEAR.  </a:t>
            </a:r>
            <a:r>
              <a:rPr lang="en-US" sz="2400">
                <a:latin typeface="Times New Roman" charset="0"/>
              </a:rPr>
              <a:t>[see RA 6686 and PD 851, as amended by Memorandum Order No. 28 8-13-86;  Section 32(B)(7)(e), Tax Code]</a:t>
            </a:r>
          </a:p>
          <a:p>
            <a:pPr eaLnBrk="0" hangingPunct="0">
              <a:spcBef>
                <a:spcPct val="50000"/>
              </a:spcBef>
              <a:buFontTx/>
              <a:buChar char="•"/>
            </a:pPr>
            <a:endParaRPr lang="en-US" sz="2800">
              <a:latin typeface="Times New Roman" charset="0"/>
            </a:endParaRPr>
          </a:p>
          <a:p>
            <a:pPr eaLnBrk="0" hangingPunct="0">
              <a:spcBef>
                <a:spcPct val="50000"/>
              </a:spcBef>
              <a:buFontTx/>
              <a:buChar char="•"/>
            </a:pPr>
            <a:endParaRPr lang="en-US" sz="2800">
              <a:latin typeface="Times New Roman" charset="0"/>
            </a:endParaRPr>
          </a:p>
        </p:txBody>
      </p:sp>
      <p:sp>
        <p:nvSpPr>
          <p:cNvPr id="6151" name="Text Box 7"/>
          <p:cNvSpPr txBox="1">
            <a:spLocks noChangeArrowheads="1"/>
          </p:cNvSpPr>
          <p:nvPr/>
        </p:nvSpPr>
        <p:spPr bwMode="auto">
          <a:xfrm>
            <a:off x="1371600" y="4343400"/>
            <a:ext cx="6781800" cy="2032000"/>
          </a:xfrm>
          <a:prstGeom prst="rect">
            <a:avLst/>
          </a:prstGeom>
          <a:noFill/>
          <a:ln w="9525">
            <a:noFill/>
            <a:miter lim="800000"/>
            <a:headEnd/>
            <a:tailEnd/>
          </a:ln>
        </p:spPr>
        <p:txBody>
          <a:bodyPr>
            <a:spAutoFit/>
          </a:bodyPr>
          <a:lstStyle/>
          <a:p>
            <a:pPr algn="just" eaLnBrk="0" hangingPunct="0">
              <a:spcBef>
                <a:spcPct val="50000"/>
              </a:spcBef>
              <a:buFontTx/>
              <a:buChar char="•"/>
            </a:pPr>
            <a:r>
              <a:rPr lang="en-US" sz="2800">
                <a:latin typeface="Times New Roman" charset="0"/>
              </a:rPr>
              <a:t> GSIS, SSS, MEDICARE, PAG-IBIG Contributions and Union Dues of individuals    </a:t>
            </a:r>
            <a:r>
              <a:rPr lang="en-US" sz="2400">
                <a:latin typeface="Times New Roman" charset="0"/>
              </a:rPr>
              <a:t>[Section32(B)(7)(f), Tax Code]</a:t>
            </a:r>
          </a:p>
          <a:p>
            <a:pPr eaLnBrk="0" hangingPunct="0">
              <a:spcBef>
                <a:spcPct val="50000"/>
              </a:spcBef>
            </a:pPr>
            <a:endParaRPr lang="en-US" sz="28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xEl>
                                              <p:pRg st="0" end="0"/>
                                            </p:txEl>
                                          </p:spTgt>
                                        </p:tgtEl>
                                        <p:attrNameLst>
                                          <p:attrName>style.visibility</p:attrName>
                                        </p:attrNameLst>
                                      </p:cBhvr>
                                      <p:to>
                                        <p:strVal val="visible"/>
                                      </p:to>
                                    </p:set>
                                    <p:anim calcmode="lin" valueType="num">
                                      <p:cBhvr additive="base">
                                        <p:cTn id="13"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1">
                                            <p:txEl>
                                              <p:pRg st="0" end="0"/>
                                            </p:txEl>
                                          </p:spTgt>
                                        </p:tgtEl>
                                        <p:attrNameLst>
                                          <p:attrName>style.visibility</p:attrName>
                                        </p:attrNameLst>
                                      </p:cBhvr>
                                      <p:to>
                                        <p:strVal val="visible"/>
                                      </p:to>
                                    </p:set>
                                    <p:anim calcmode="lin" valueType="num">
                                      <p:cBhvr additive="base">
                                        <p:cTn id="19" dur="500" fill="hold"/>
                                        <p:tgtEl>
                                          <p:spTgt spid="615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P spid="6150" grpId="0" build="p" autoUpdateAnimBg="0"/>
      <p:bldP spid="615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29699" name="Content Placeholder 4"/>
          <p:cNvSpPr>
            <a:spLocks noGrp="1"/>
          </p:cNvSpPr>
          <p:nvPr>
            <p:ph idx="4294967295"/>
          </p:nvPr>
        </p:nvSpPr>
        <p:spPr>
          <a:xfrm>
            <a:off x="0" y="1524000"/>
            <a:ext cx="8686800" cy="5029200"/>
          </a:xfrm>
        </p:spPr>
        <p:txBody>
          <a:bodyPr/>
          <a:lstStyle/>
          <a:p>
            <a:pPr eaLnBrk="1" hangingPunct="1">
              <a:buFontTx/>
              <a:buNone/>
            </a:pPr>
            <a:r>
              <a:rPr lang="en-US" sz="2400" b="1" smtClean="0">
                <a:latin typeface="Times New Roman" charset="0"/>
              </a:rPr>
              <a:t>4.   </a:t>
            </a:r>
            <a:r>
              <a:rPr lang="en-US" sz="2400" b="1" i="1" smtClean="0">
                <a:latin typeface="Times New Roman" charset="0"/>
              </a:rPr>
              <a:t>Payment to a </a:t>
            </a:r>
            <a:r>
              <a:rPr lang="en-US" sz="2400" b="1" i="1" u="sng" smtClean="0">
                <a:latin typeface="Times New Roman" charset="0"/>
              </a:rPr>
              <a:t>NON-RESIDENT FOREIGN CORPORATION</a:t>
            </a:r>
          </a:p>
          <a:p>
            <a:pPr eaLnBrk="1" hangingPunct="1">
              <a:buFontTx/>
              <a:buNone/>
            </a:pPr>
            <a:r>
              <a:rPr lang="en-US" sz="2400" smtClean="0"/>
              <a:t>     </a:t>
            </a:r>
            <a:r>
              <a:rPr lang="en-US" sz="2400" b="1" smtClean="0">
                <a:latin typeface="Times New Roman" charset="0"/>
                <a:cs typeface="Times New Roman" charset="0"/>
              </a:rPr>
              <a:t>a. Cinematographic films and similar work  - - - - - -    </a:t>
            </a:r>
            <a:r>
              <a:rPr lang="en-US" sz="2400" b="1" i="1" smtClean="0">
                <a:latin typeface="Times New Roman" charset="0"/>
                <a:cs typeface="Times New Roman" charset="0"/>
              </a:rPr>
              <a:t>25%</a:t>
            </a:r>
          </a:p>
          <a:p>
            <a:pPr eaLnBrk="1" hangingPunct="1">
              <a:buFontTx/>
              <a:buNone/>
            </a:pPr>
            <a:r>
              <a:rPr lang="en-US" sz="2400" b="1" i="1" smtClean="0">
                <a:latin typeface="Times New Roman" charset="0"/>
                <a:cs typeface="Times New Roman" charset="0"/>
              </a:rPr>
              <a:t>      </a:t>
            </a:r>
            <a:r>
              <a:rPr lang="en-US" sz="2400" b="1" smtClean="0">
                <a:latin typeface="Times New Roman" charset="0"/>
                <a:cs typeface="Times New Roman" charset="0"/>
              </a:rPr>
              <a:t>b. Vessels chartered by Philippine nationals - - - - - -    </a:t>
            </a:r>
            <a:r>
              <a:rPr lang="en-US" sz="2400" b="1" i="1" smtClean="0">
                <a:latin typeface="Times New Roman" charset="0"/>
                <a:cs typeface="Times New Roman" charset="0"/>
              </a:rPr>
              <a:t>4.5%</a:t>
            </a:r>
          </a:p>
          <a:p>
            <a:pPr eaLnBrk="1" hangingPunct="1">
              <a:buFontTx/>
              <a:buNone/>
            </a:pPr>
            <a:r>
              <a:rPr lang="en-US" sz="2400" b="1" i="1" smtClean="0">
                <a:latin typeface="Times New Roman" charset="0"/>
                <a:cs typeface="Times New Roman" charset="0"/>
              </a:rPr>
              <a:t>     </a:t>
            </a:r>
            <a:r>
              <a:rPr lang="en-US" sz="2400" b="1" smtClean="0">
                <a:latin typeface="Times New Roman" charset="0"/>
                <a:cs typeface="Times New Roman" charset="0"/>
              </a:rPr>
              <a:t> c.  Lessor or aircraft, machineries &amp; other eqpmt - -    </a:t>
            </a:r>
            <a:r>
              <a:rPr lang="en-US" sz="2400" b="1" i="1" smtClean="0">
                <a:latin typeface="Times New Roman" charset="0"/>
                <a:cs typeface="Times New Roman" charset="0"/>
              </a:rPr>
              <a:t>7.5%</a:t>
            </a:r>
          </a:p>
          <a:p>
            <a:pPr eaLnBrk="1" hangingPunct="1">
              <a:buFontTx/>
              <a:buNone/>
            </a:pPr>
            <a:r>
              <a:rPr lang="en-US" sz="2400" b="1" i="1" smtClean="0">
                <a:latin typeface="Times New Roman" charset="0"/>
                <a:cs typeface="Times New Roman" charset="0"/>
              </a:rPr>
              <a:t>      </a:t>
            </a:r>
            <a:r>
              <a:rPr lang="en-US" sz="2400" b="1" smtClean="0">
                <a:latin typeface="Times New Roman" charset="0"/>
                <a:cs typeface="Times New Roman" charset="0"/>
              </a:rPr>
              <a:t>d.  Interest on foreign loans  - - - - - - -  - - - - - - - - - -    </a:t>
            </a:r>
            <a:r>
              <a:rPr lang="en-US" sz="2400" b="1" i="1" smtClean="0">
                <a:latin typeface="Times New Roman" charset="0"/>
                <a:cs typeface="Times New Roman" charset="0"/>
              </a:rPr>
              <a:t>20%</a:t>
            </a:r>
          </a:p>
          <a:p>
            <a:pPr eaLnBrk="1" hangingPunct="1">
              <a:buFontTx/>
              <a:buNone/>
            </a:pPr>
            <a:r>
              <a:rPr lang="en-US" sz="2400" b="1" i="1" smtClean="0">
                <a:latin typeface="Times New Roman" charset="0"/>
                <a:cs typeface="Times New Roman" charset="0"/>
              </a:rPr>
              <a:t>     </a:t>
            </a:r>
            <a:r>
              <a:rPr lang="en-US" sz="2400" b="1" smtClean="0">
                <a:latin typeface="Times New Roman" charset="0"/>
                <a:cs typeface="Times New Roman" charset="0"/>
              </a:rPr>
              <a:t> e.  Cash or property dividends received from                                                           	domestic corporation* - - - - - - - - - - - - - - - - - - - - </a:t>
            </a:r>
            <a:r>
              <a:rPr lang="en-US" sz="2400" b="1" i="1" smtClean="0">
                <a:latin typeface="Times New Roman" charset="0"/>
                <a:cs typeface="Times New Roman" charset="0"/>
              </a:rPr>
              <a:t>15%    	</a:t>
            </a:r>
            <a:r>
              <a:rPr lang="en-US" sz="1600" b="1" i="1" smtClean="0">
                <a:latin typeface="Times New Roman" charset="0"/>
                <a:cs typeface="Times New Roman" charset="0"/>
              </a:rPr>
              <a:t>[*</a:t>
            </a:r>
            <a:r>
              <a:rPr lang="en-US" sz="1600" b="1" smtClean="0">
                <a:latin typeface="Times New Roman" charset="0"/>
                <a:cs typeface="Times New Roman" charset="0"/>
              </a:rPr>
              <a:t>with conditions under Section 28(B)(5)(b) of the Tax Code and                                      	   Section 2.57.1(I)((1) of RR 2-98]</a:t>
            </a:r>
          </a:p>
          <a:p>
            <a:pPr eaLnBrk="1" hangingPunct="1">
              <a:buFontTx/>
              <a:buNone/>
            </a:pPr>
            <a:r>
              <a:rPr lang="en-US" sz="2400" b="1" smtClean="0">
                <a:latin typeface="Times New Roman" charset="0"/>
                <a:cs typeface="Times New Roman" charset="0"/>
              </a:rPr>
              <a:t>      f.   Other payments to NRFC - - - - - - - - - - - - - - - - - - </a:t>
            </a:r>
            <a:r>
              <a:rPr lang="en-US" sz="2400" b="1" i="1" smtClean="0">
                <a:latin typeface="Times New Roman" charset="0"/>
                <a:cs typeface="Times New Roman" charset="0"/>
              </a:rPr>
              <a:t>30%</a:t>
            </a:r>
          </a:p>
          <a:p>
            <a:pPr eaLnBrk="1" hangingPunct="1">
              <a:buFontTx/>
              <a:buNone/>
            </a:pPr>
            <a:r>
              <a:rPr lang="en-US" sz="2400" b="1" smtClean="0">
                <a:latin typeface="Times New Roman" charset="0"/>
                <a:cs typeface="Times New Roman" charset="0"/>
              </a:rPr>
              <a:t>5.   Informer’s reward </a:t>
            </a:r>
            <a:r>
              <a:rPr lang="en-US" sz="1600" b="1" smtClean="0">
                <a:latin typeface="Times New Roman" charset="0"/>
                <a:cs typeface="Times New Roman" charset="0"/>
              </a:rPr>
              <a:t>[see Section 2.57(K) , RR 2-98, Section 57(A) and 282,    </a:t>
            </a:r>
          </a:p>
          <a:p>
            <a:pPr eaLnBrk="1" hangingPunct="1">
              <a:buFontTx/>
              <a:buNone/>
            </a:pPr>
            <a:r>
              <a:rPr lang="en-US" sz="1600" b="1" smtClean="0">
                <a:latin typeface="Times New Roman" charset="0"/>
                <a:cs typeface="Times New Roman" charset="0"/>
              </a:rPr>
              <a:t>             both of the Tax Code] </a:t>
            </a:r>
            <a:r>
              <a:rPr lang="en-US" sz="2400" b="1" smtClean="0">
                <a:latin typeface="Times New Roman" charset="0"/>
                <a:cs typeface="Times New Roman" charset="0"/>
              </a:rPr>
              <a:t>  </a:t>
            </a:r>
          </a:p>
          <a:p>
            <a:pPr eaLnBrk="1" hangingPunct="1">
              <a:buFontTx/>
              <a:buNone/>
            </a:pPr>
            <a:endParaRPr lang="en-US" sz="2400" i="1"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5" name="Content Placeholder 4"/>
          <p:cNvSpPr>
            <a:spLocks noGrp="1"/>
          </p:cNvSpPr>
          <p:nvPr>
            <p:ph idx="4294967295"/>
          </p:nvPr>
        </p:nvSpPr>
        <p:spPr>
          <a:xfrm>
            <a:off x="304800" y="1371600"/>
            <a:ext cx="8382000" cy="5486400"/>
          </a:xfrm>
        </p:spPr>
        <p:txBody>
          <a:bodyPr rtlCol="0">
            <a:normAutofit lnSpcReduction="10000"/>
          </a:bodyPr>
          <a:lstStyle/>
          <a:p>
            <a:pPr eaLnBrk="1" fontAlgn="auto" hangingPunct="1">
              <a:spcAft>
                <a:spcPts val="0"/>
              </a:spcAft>
              <a:buFontTx/>
              <a:buNone/>
              <a:defRPr/>
            </a:pPr>
            <a:r>
              <a:rPr lang="en-US" b="1" kern="1200" dirty="0">
                <a:latin typeface="Times New Roman" pitchFamily="18" charset="0"/>
                <a:cs typeface="Times New Roman" pitchFamily="18" charset="0"/>
              </a:rPr>
              <a:t>   Remittance: </a:t>
            </a:r>
          </a:p>
          <a:p>
            <a:pPr eaLnBrk="1" fontAlgn="auto" hangingPunct="1">
              <a:spcAft>
                <a:spcPts val="0"/>
              </a:spcAft>
              <a:buFontTx/>
              <a:buNone/>
              <a:defRPr/>
            </a:pPr>
            <a:r>
              <a:rPr lang="en-US" b="1" kern="1200" dirty="0">
                <a:latin typeface="Times New Roman" pitchFamily="18" charset="0"/>
                <a:cs typeface="Times New Roman" pitchFamily="18" charset="0"/>
              </a:rPr>
              <a:t>1.  FBT: - For </a:t>
            </a:r>
            <a:r>
              <a:rPr lang="en-US" b="1" u="sng" kern="1200" dirty="0">
                <a:latin typeface="Times New Roman" pitchFamily="18" charset="0"/>
                <a:cs typeface="Times New Roman" pitchFamily="18" charset="0"/>
              </a:rPr>
              <a:t>regular withholding agents</a:t>
            </a:r>
            <a:r>
              <a:rPr lang="en-US" b="1" kern="1200" dirty="0">
                <a:latin typeface="Times New Roman" pitchFamily="18" charset="0"/>
                <a:cs typeface="Times New Roman" pitchFamily="18" charset="0"/>
              </a:rPr>
              <a:t>, </a:t>
            </a:r>
            <a:r>
              <a:rPr lang="en-US" b="1" i="1" kern="1200" dirty="0">
                <a:latin typeface="Times New Roman" pitchFamily="18" charset="0"/>
                <a:cs typeface="Times New Roman" pitchFamily="18" charset="0"/>
              </a:rPr>
              <a:t>due 		date is 10</a:t>
            </a:r>
            <a:r>
              <a:rPr lang="en-US" b="1" i="1" kern="1200" baseline="30000" dirty="0">
                <a:latin typeface="Times New Roman" pitchFamily="18" charset="0"/>
                <a:cs typeface="Times New Roman" pitchFamily="18" charset="0"/>
              </a:rPr>
              <a:t>th</a:t>
            </a:r>
            <a:r>
              <a:rPr lang="en-US" b="1" i="1" kern="1200" dirty="0">
                <a:latin typeface="Times New Roman" pitchFamily="18" charset="0"/>
                <a:cs typeface="Times New Roman" pitchFamily="18" charset="0"/>
              </a:rPr>
              <a:t> day of the month</a:t>
            </a:r>
            <a:r>
              <a:rPr lang="en-US" b="1" kern="1200" dirty="0">
                <a:latin typeface="Times New Roman" pitchFamily="18" charset="0"/>
                <a:cs typeface="Times New Roman" pitchFamily="18" charset="0"/>
              </a:rPr>
              <a:t> 			following end of calendar quarter.  		For </a:t>
            </a:r>
            <a:r>
              <a:rPr lang="en-US" b="1" u="sng" kern="1200" dirty="0">
                <a:latin typeface="Times New Roman" pitchFamily="18" charset="0"/>
                <a:cs typeface="Times New Roman" pitchFamily="18" charset="0"/>
              </a:rPr>
              <a:t>EFPS 	filers</a:t>
            </a:r>
            <a:r>
              <a:rPr lang="en-US" b="1" kern="1200" dirty="0">
                <a:latin typeface="Times New Roman" pitchFamily="18" charset="0"/>
                <a:cs typeface="Times New Roman" pitchFamily="18" charset="0"/>
              </a:rPr>
              <a:t>, </a:t>
            </a:r>
            <a:r>
              <a:rPr lang="en-US" b="1" i="1" kern="1200" dirty="0">
                <a:latin typeface="Times New Roman" pitchFamily="18" charset="0"/>
                <a:cs typeface="Times New Roman" pitchFamily="18" charset="0"/>
              </a:rPr>
              <a:t>additional 5 days</a:t>
            </a:r>
          </a:p>
          <a:p>
            <a:pPr eaLnBrk="1" fontAlgn="auto" hangingPunct="1">
              <a:spcAft>
                <a:spcPts val="0"/>
              </a:spcAft>
              <a:buFontTx/>
              <a:buNone/>
              <a:defRPr/>
            </a:pPr>
            <a:r>
              <a:rPr lang="en-US" b="1" kern="1200" dirty="0">
                <a:latin typeface="Times New Roman" pitchFamily="18" charset="0"/>
                <a:cs typeface="Times New Roman" pitchFamily="18" charset="0"/>
              </a:rPr>
              <a:t>	            -  </a:t>
            </a:r>
            <a:r>
              <a:rPr lang="en-US" b="1" i="1" kern="1200" dirty="0">
                <a:latin typeface="Times New Roman" pitchFamily="18" charset="0"/>
                <a:cs typeface="Times New Roman" pitchFamily="18" charset="0"/>
              </a:rPr>
              <a:t>Remittance return</a:t>
            </a:r>
            <a:r>
              <a:rPr lang="en-US" b="1" kern="1200" dirty="0">
                <a:latin typeface="Times New Roman" pitchFamily="18" charset="0"/>
                <a:cs typeface="Times New Roman" pitchFamily="18" charset="0"/>
              </a:rPr>
              <a:t> is BIR Form 		 No. 1603 (quarterly)</a:t>
            </a:r>
          </a:p>
          <a:p>
            <a:pPr eaLnBrk="1" fontAlgn="auto" hangingPunct="1">
              <a:spcAft>
                <a:spcPts val="0"/>
              </a:spcAft>
              <a:buFontTx/>
              <a:buNone/>
              <a:defRPr/>
            </a:pPr>
            <a:r>
              <a:rPr lang="en-US" b="1" kern="1200" dirty="0">
                <a:latin typeface="Times New Roman" pitchFamily="18" charset="0"/>
                <a:cs typeface="Times New Roman" pitchFamily="18" charset="0"/>
              </a:rPr>
              <a:t>		      -   </a:t>
            </a:r>
            <a:r>
              <a:rPr lang="en-US" b="1" i="1" kern="1200" dirty="0">
                <a:latin typeface="Times New Roman" pitchFamily="18" charset="0"/>
                <a:cs typeface="Times New Roman" pitchFamily="18" charset="0"/>
              </a:rPr>
              <a:t>Venue for payment </a:t>
            </a:r>
            <a:r>
              <a:rPr lang="en-US" b="1" kern="1200" dirty="0">
                <a:latin typeface="Times New Roman" pitchFamily="18" charset="0"/>
                <a:cs typeface="Times New Roman" pitchFamily="18" charset="0"/>
              </a:rPr>
              <a:t>is at the AAB 		 within the RDO where WA is 			registered/RCO/LTDO/LTS-NO</a:t>
            </a:r>
          </a:p>
          <a:p>
            <a:pPr eaLnBrk="1" fontAlgn="auto" hangingPunct="1">
              <a:spcAft>
                <a:spcPts val="0"/>
              </a:spcAft>
              <a:buFontTx/>
              <a:buNone/>
              <a:defRPr/>
            </a:pPr>
            <a:r>
              <a:rPr lang="en-US" b="1" kern="1200" dirty="0">
                <a:latin typeface="Times New Roman" pitchFamily="18" charset="0"/>
                <a:cs typeface="Times New Roman" pitchFamily="18" charset="0"/>
              </a:rPr>
              <a:t>			</a:t>
            </a:r>
            <a:endParaRPr lang="en-US" sz="1800" b="1" kern="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3" name="Content Placeholder 2"/>
          <p:cNvSpPr>
            <a:spLocks noGrp="1"/>
          </p:cNvSpPr>
          <p:nvPr>
            <p:ph idx="4294967295"/>
          </p:nvPr>
        </p:nvSpPr>
        <p:spPr>
          <a:xfrm>
            <a:off x="381000" y="1371600"/>
            <a:ext cx="8305800" cy="5105400"/>
          </a:xfrm>
        </p:spPr>
        <p:txBody>
          <a:bodyPr rtlCol="0">
            <a:normAutofit fontScale="92500" lnSpcReduction="10000"/>
          </a:bodyPr>
          <a:lstStyle/>
          <a:p>
            <a:pPr eaLnBrk="1" fontAlgn="auto" hangingPunct="1">
              <a:spcAft>
                <a:spcPts val="0"/>
              </a:spcAft>
              <a:buFontTx/>
              <a:buNone/>
              <a:defRPr/>
            </a:pPr>
            <a:r>
              <a:rPr lang="en-US" b="1" kern="1200" dirty="0">
                <a:latin typeface="Times New Roman" pitchFamily="18" charset="0"/>
                <a:cs typeface="Times New Roman" pitchFamily="18" charset="0"/>
              </a:rPr>
              <a:t>Remittance:</a:t>
            </a:r>
          </a:p>
          <a:p>
            <a:pPr eaLnBrk="1" fontAlgn="auto" hangingPunct="1">
              <a:spcAft>
                <a:spcPts val="0"/>
              </a:spcAft>
              <a:buFontTx/>
              <a:buNone/>
              <a:defRPr/>
            </a:pPr>
            <a:r>
              <a:rPr lang="en-US" b="1" kern="1200" dirty="0">
                <a:latin typeface="Times New Roman" pitchFamily="18" charset="0"/>
                <a:cs typeface="Times New Roman" pitchFamily="18" charset="0"/>
              </a:rPr>
              <a:t>2.  Interest on bank deposits:</a:t>
            </a:r>
          </a:p>
          <a:p>
            <a:pPr eaLnBrk="1" fontAlgn="auto" hangingPunct="1">
              <a:spcAft>
                <a:spcPts val="0"/>
              </a:spcAft>
              <a:buFontTx/>
              <a:buNone/>
              <a:defRPr/>
            </a:pPr>
            <a:r>
              <a:rPr lang="en-US" b="1" kern="1200" dirty="0">
                <a:latin typeface="Times New Roman" pitchFamily="18" charset="0"/>
                <a:cs typeface="Times New Roman" pitchFamily="18" charset="0"/>
              </a:rPr>
              <a:t>       - </a:t>
            </a:r>
            <a:r>
              <a:rPr lang="en-US" b="1" i="1" kern="1200" dirty="0">
                <a:latin typeface="Times New Roman" pitchFamily="18" charset="0"/>
                <a:cs typeface="Times New Roman" pitchFamily="18" charset="0"/>
              </a:rPr>
              <a:t>Due date</a:t>
            </a:r>
            <a:r>
              <a:rPr lang="en-US" b="1" kern="1200" dirty="0">
                <a:latin typeface="Times New Roman" pitchFamily="18" charset="0"/>
                <a:cs typeface="Times New Roman" pitchFamily="18" charset="0"/>
              </a:rPr>
              <a:t> is on or before the 10</a:t>
            </a:r>
            <a:r>
              <a:rPr lang="en-US" b="1" kern="1200" baseline="30000" dirty="0">
                <a:latin typeface="Times New Roman" pitchFamily="18" charset="0"/>
                <a:cs typeface="Times New Roman" pitchFamily="18" charset="0"/>
              </a:rPr>
              <a:t>th</a:t>
            </a:r>
            <a:r>
              <a:rPr lang="en-US" b="1" kern="1200" dirty="0">
                <a:latin typeface="Times New Roman" pitchFamily="18" charset="0"/>
                <a:cs typeface="Times New Roman" pitchFamily="18" charset="0"/>
              </a:rPr>
              <a:t> day of 	the following </a:t>
            </a:r>
            <a:r>
              <a:rPr lang="en-US" b="1" kern="1200" dirty="0" smtClean="0">
                <a:latin typeface="Times New Roman" pitchFamily="18" charset="0"/>
                <a:cs typeface="Times New Roman" pitchFamily="18" charset="0"/>
              </a:rPr>
              <a:t>month.</a:t>
            </a:r>
            <a:endParaRPr lang="en-US" b="1" kern="1200" dirty="0">
              <a:latin typeface="Times New Roman" pitchFamily="18" charset="0"/>
              <a:cs typeface="Times New Roman" pitchFamily="18" charset="0"/>
            </a:endParaRPr>
          </a:p>
          <a:p>
            <a:pPr eaLnBrk="1" fontAlgn="auto" hangingPunct="1">
              <a:spcAft>
                <a:spcPts val="0"/>
              </a:spcAft>
              <a:buFontTx/>
              <a:buNone/>
              <a:defRPr/>
            </a:pPr>
            <a:r>
              <a:rPr lang="en-US" b="1" kern="1200" dirty="0">
                <a:latin typeface="Times New Roman" pitchFamily="18" charset="0"/>
                <a:cs typeface="Times New Roman" pitchFamily="18" charset="0"/>
              </a:rPr>
              <a:t>      -  </a:t>
            </a:r>
            <a:r>
              <a:rPr lang="en-US" b="1" i="1" kern="1200" dirty="0">
                <a:latin typeface="Times New Roman" pitchFamily="18" charset="0"/>
                <a:cs typeface="Times New Roman" pitchFamily="18" charset="0"/>
              </a:rPr>
              <a:t>Remittance return</a:t>
            </a:r>
            <a:r>
              <a:rPr lang="en-US" b="1" kern="1200" dirty="0">
                <a:latin typeface="Times New Roman" pitchFamily="18" charset="0"/>
                <a:cs typeface="Times New Roman" pitchFamily="18" charset="0"/>
              </a:rPr>
              <a:t> is BIR Form No. 1602 </a:t>
            </a:r>
            <a:endParaRPr lang="en-US" sz="1600" b="1" kern="1200" dirty="0">
              <a:latin typeface="Times New Roman" pitchFamily="18" charset="0"/>
              <a:cs typeface="Times New Roman" pitchFamily="18" charset="0"/>
            </a:endParaRPr>
          </a:p>
          <a:p>
            <a:pPr eaLnBrk="1" fontAlgn="auto" hangingPunct="1">
              <a:spcAft>
                <a:spcPts val="0"/>
              </a:spcAft>
              <a:buFontTx/>
              <a:buNone/>
              <a:defRPr/>
            </a:pPr>
            <a:r>
              <a:rPr lang="en-US" sz="1600" b="1" kern="1200" dirty="0">
                <a:latin typeface="Times New Roman" pitchFamily="18" charset="0"/>
                <a:cs typeface="Times New Roman" pitchFamily="18" charset="0"/>
              </a:rPr>
              <a:t>         </a:t>
            </a:r>
            <a:r>
              <a:rPr lang="en-US" b="1" kern="1200" dirty="0">
                <a:latin typeface="Times New Roman" pitchFamily="18" charset="0"/>
                <a:cs typeface="Times New Roman" pitchFamily="18" charset="0"/>
              </a:rPr>
              <a:t> -   </a:t>
            </a:r>
            <a:r>
              <a:rPr lang="en-US" b="1" i="1" kern="1200" dirty="0">
                <a:latin typeface="Times New Roman" pitchFamily="18" charset="0"/>
                <a:cs typeface="Times New Roman" pitchFamily="18" charset="0"/>
              </a:rPr>
              <a:t>Venue for payment </a:t>
            </a:r>
            <a:r>
              <a:rPr lang="en-US" b="1" kern="1200" dirty="0">
                <a:latin typeface="Times New Roman" pitchFamily="18" charset="0"/>
                <a:cs typeface="Times New Roman" pitchFamily="18" charset="0"/>
              </a:rPr>
              <a:t>is at the AAB </a:t>
            </a:r>
            <a:r>
              <a:rPr lang="en-US" b="1" kern="1200" dirty="0" smtClean="0">
                <a:latin typeface="Times New Roman" pitchFamily="18" charset="0"/>
                <a:cs typeface="Times New Roman" pitchFamily="18" charset="0"/>
              </a:rPr>
              <a:t>within </a:t>
            </a:r>
            <a:r>
              <a:rPr lang="en-US" b="1" kern="1200" dirty="0">
                <a:latin typeface="Times New Roman" pitchFamily="18" charset="0"/>
                <a:cs typeface="Times New Roman" pitchFamily="18" charset="0"/>
              </a:rPr>
              <a:t>the RDO where WA is </a:t>
            </a:r>
            <a:r>
              <a:rPr lang="en-US" b="1" kern="1200" dirty="0" smtClean="0">
                <a:latin typeface="Times New Roman" pitchFamily="18" charset="0"/>
                <a:cs typeface="Times New Roman" pitchFamily="18" charset="0"/>
              </a:rPr>
              <a:t>registered/RCO/LTDO/LTS-NO.</a:t>
            </a:r>
            <a:endParaRPr lang="en-US" b="1" kern="1200" dirty="0">
              <a:latin typeface="Times New Roman" pitchFamily="18" charset="0"/>
              <a:cs typeface="Times New Roman" pitchFamily="18" charset="0"/>
            </a:endParaRPr>
          </a:p>
          <a:p>
            <a:pPr eaLnBrk="1" fontAlgn="auto" hangingPunct="1">
              <a:spcAft>
                <a:spcPts val="0"/>
              </a:spcAft>
              <a:buFontTx/>
              <a:buNone/>
              <a:defRPr/>
            </a:pPr>
            <a:endParaRPr lang="en-US" sz="1600" b="1" kern="1200" dirty="0">
              <a:latin typeface="Times New Roman" pitchFamily="18" charset="0"/>
              <a:cs typeface="Times New Roman" pitchFamily="18" charset="0"/>
            </a:endParaRPr>
          </a:p>
          <a:p>
            <a:pPr eaLnBrk="1" fontAlgn="auto" hangingPunct="1">
              <a:spcAft>
                <a:spcPts val="0"/>
              </a:spcAft>
              <a:buFontTx/>
              <a:buNone/>
              <a:defRPr/>
            </a:pPr>
            <a:endParaRPr lang="en-US" sz="1600" b="1" kern="1200" dirty="0">
              <a:latin typeface="Times New Roman" pitchFamily="18" charset="0"/>
              <a:cs typeface="Times New Roman" pitchFamily="18" charset="0"/>
            </a:endParaRPr>
          </a:p>
          <a:p>
            <a:pPr eaLnBrk="1" fontAlgn="auto" hangingPunct="1">
              <a:spcAft>
                <a:spcPts val="0"/>
              </a:spcAft>
              <a:buFontTx/>
              <a:buNone/>
              <a:defRPr/>
            </a:pPr>
            <a:r>
              <a:rPr lang="en-US" b="1" kern="12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b="1" smtClean="0">
                <a:latin typeface="Times New Roman" charset="0"/>
                <a:cs typeface="Times New Roman" charset="0"/>
              </a:rPr>
              <a:t>FINAL WITHHOLDING TAX</a:t>
            </a:r>
            <a:endParaRPr lang="en-US" smtClean="0"/>
          </a:p>
        </p:txBody>
      </p:sp>
      <p:sp>
        <p:nvSpPr>
          <p:cNvPr id="32771" name="Content Placeholder 2"/>
          <p:cNvSpPr>
            <a:spLocks noGrp="1"/>
          </p:cNvSpPr>
          <p:nvPr>
            <p:ph idx="4294967295"/>
          </p:nvPr>
        </p:nvSpPr>
        <p:spPr>
          <a:xfrm>
            <a:off x="304800" y="1371600"/>
            <a:ext cx="8839200" cy="5486400"/>
          </a:xfrm>
        </p:spPr>
        <p:txBody>
          <a:bodyPr/>
          <a:lstStyle/>
          <a:p>
            <a:pPr eaLnBrk="1" hangingPunct="1">
              <a:buFontTx/>
              <a:buNone/>
            </a:pPr>
            <a:r>
              <a:rPr lang="en-US" b="1" smtClean="0">
                <a:latin typeface="Times New Roman" charset="0"/>
                <a:cs typeface="Times New Roman" charset="0"/>
              </a:rPr>
              <a:t>Remittance:</a:t>
            </a:r>
          </a:p>
          <a:p>
            <a:pPr eaLnBrk="1" hangingPunct="1">
              <a:buFontTx/>
              <a:buNone/>
            </a:pPr>
            <a:r>
              <a:rPr lang="en-US" b="1" smtClean="0">
                <a:latin typeface="Times New Roman" charset="0"/>
                <a:cs typeface="Times New Roman" charset="0"/>
              </a:rPr>
              <a:t>3.  Other Final Taxes</a:t>
            </a:r>
          </a:p>
          <a:p>
            <a:pPr eaLnBrk="1" hangingPunct="1">
              <a:buFontTx/>
              <a:buNone/>
            </a:pPr>
            <a:r>
              <a:rPr lang="en-US" b="1" smtClean="0">
                <a:latin typeface="Times New Roman" charset="0"/>
                <a:cs typeface="Times New Roman" charset="0"/>
              </a:rPr>
              <a:t>       - </a:t>
            </a:r>
            <a:r>
              <a:rPr lang="en-US" b="1" i="1" smtClean="0">
                <a:latin typeface="Times New Roman" charset="0"/>
                <a:cs typeface="Times New Roman" charset="0"/>
              </a:rPr>
              <a:t>Due date</a:t>
            </a:r>
            <a:r>
              <a:rPr lang="en-US" b="1" smtClean="0">
                <a:latin typeface="Times New Roman" charset="0"/>
                <a:cs typeface="Times New Roman" charset="0"/>
              </a:rPr>
              <a:t> is on or before the 10</a:t>
            </a:r>
            <a:r>
              <a:rPr lang="en-US" b="1" baseline="30000" smtClean="0">
                <a:latin typeface="Times New Roman" charset="0"/>
                <a:cs typeface="Times New Roman" charset="0"/>
              </a:rPr>
              <a:t>th</a:t>
            </a:r>
            <a:r>
              <a:rPr lang="en-US" b="1" smtClean="0">
                <a:latin typeface="Times New Roman" charset="0"/>
                <a:cs typeface="Times New Roman" charset="0"/>
              </a:rPr>
              <a:t> day of 	the following month for the months of   	January to November.  For December, on 	or before January 15 of the following year</a:t>
            </a:r>
          </a:p>
          <a:p>
            <a:pPr eaLnBrk="1" hangingPunct="1">
              <a:buFontTx/>
              <a:buNone/>
            </a:pPr>
            <a:r>
              <a:rPr lang="en-US" b="1" smtClean="0">
                <a:latin typeface="Times New Roman" charset="0"/>
                <a:cs typeface="Times New Roman" charset="0"/>
              </a:rPr>
              <a:t>      - </a:t>
            </a:r>
            <a:r>
              <a:rPr lang="en-US" b="1" i="1" smtClean="0">
                <a:latin typeface="Times New Roman" charset="0"/>
                <a:cs typeface="Times New Roman" charset="0"/>
              </a:rPr>
              <a:t>Remittance return</a:t>
            </a:r>
            <a:r>
              <a:rPr lang="en-US" b="1" smtClean="0">
                <a:latin typeface="Times New Roman" charset="0"/>
                <a:cs typeface="Times New Roman" charset="0"/>
              </a:rPr>
              <a:t> is BIR Form No. 1601-F </a:t>
            </a:r>
            <a:endParaRPr lang="en-US" sz="1600" b="1" smtClean="0">
              <a:latin typeface="Times New Roman" charset="0"/>
              <a:cs typeface="Times New Roman" charset="0"/>
            </a:endParaRPr>
          </a:p>
          <a:p>
            <a:pPr eaLnBrk="1" hangingPunct="1">
              <a:buFontTx/>
              <a:buNone/>
            </a:pPr>
            <a:r>
              <a:rPr lang="en-US" sz="1600" b="1" smtClean="0">
                <a:latin typeface="Times New Roman" charset="0"/>
                <a:cs typeface="Times New Roman" charset="0"/>
              </a:rPr>
              <a:t>         </a:t>
            </a:r>
            <a:r>
              <a:rPr lang="en-US" b="1" smtClean="0">
                <a:latin typeface="Times New Roman" charset="0"/>
                <a:cs typeface="Times New Roman" charset="0"/>
              </a:rPr>
              <a:t> -   </a:t>
            </a:r>
            <a:r>
              <a:rPr lang="en-US" b="1" i="1" smtClean="0">
                <a:latin typeface="Times New Roman" charset="0"/>
                <a:cs typeface="Times New Roman" charset="0"/>
              </a:rPr>
              <a:t>Venue for payment </a:t>
            </a:r>
            <a:r>
              <a:rPr lang="en-US" b="1" smtClean="0">
                <a:latin typeface="Times New Roman" charset="0"/>
                <a:cs typeface="Times New Roman" charset="0"/>
              </a:rPr>
              <a:t>is at the AAB within the 	RDO where WA is registered or at the 	RCO/LTDO/LTS-NO</a:t>
            </a:r>
          </a:p>
          <a:p>
            <a:pPr eaLnBrk="1" hangingPunct="1">
              <a:buFontTx/>
              <a:buNone/>
            </a:pPr>
            <a:endParaRPr lang="en-US" b="1"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idx="4294967295"/>
          </p:nvPr>
        </p:nvSpPr>
        <p:spPr/>
        <p:txBody>
          <a:bodyPr/>
          <a:lstStyle/>
          <a:p>
            <a:pPr eaLnBrk="1" hangingPunct="1"/>
            <a:r>
              <a:rPr lang="en-US" b="1" smtClean="0">
                <a:latin typeface="Times New Roman" charset="0"/>
                <a:cs typeface="Times New Roman" charset="0"/>
              </a:rPr>
              <a:t>  FINAL WITHHOLDING TAX</a:t>
            </a:r>
            <a:endParaRPr lang="en-US" smtClean="0"/>
          </a:p>
        </p:txBody>
      </p:sp>
      <p:sp>
        <p:nvSpPr>
          <p:cNvPr id="33795" name="Content Placeholder 4"/>
          <p:cNvSpPr>
            <a:spLocks noGrp="1"/>
          </p:cNvSpPr>
          <p:nvPr>
            <p:ph idx="4294967295"/>
          </p:nvPr>
        </p:nvSpPr>
        <p:spPr>
          <a:xfrm>
            <a:off x="457200" y="1447800"/>
            <a:ext cx="8229600" cy="5181600"/>
          </a:xfrm>
        </p:spPr>
        <p:txBody>
          <a:bodyPr/>
          <a:lstStyle/>
          <a:p>
            <a:pPr eaLnBrk="1" hangingPunct="1">
              <a:buFontTx/>
              <a:buNone/>
            </a:pPr>
            <a:r>
              <a:rPr lang="en-US" b="1" i="1" dirty="0" smtClean="0">
                <a:latin typeface="Times New Roman" charset="0"/>
                <a:cs typeface="Times New Roman" charset="0"/>
              </a:rPr>
              <a:t>Certificate issued to payee:</a:t>
            </a:r>
          </a:p>
          <a:p>
            <a:pPr eaLnBrk="1" hangingPunct="1">
              <a:buFontTx/>
              <a:buNone/>
            </a:pPr>
            <a:r>
              <a:rPr lang="en-US" b="1" dirty="0" smtClean="0">
                <a:latin typeface="Times New Roman" charset="0"/>
                <a:cs typeface="Times New Roman" charset="0"/>
              </a:rPr>
              <a:t>    - BIR Form No. 2306</a:t>
            </a:r>
          </a:p>
          <a:p>
            <a:pPr eaLnBrk="1" hangingPunct="1">
              <a:buFontTx/>
              <a:buNone/>
            </a:pPr>
            <a:r>
              <a:rPr lang="en-US" b="1" dirty="0" smtClean="0">
                <a:latin typeface="Times New Roman" charset="0"/>
                <a:cs typeface="Times New Roman" charset="0"/>
              </a:rPr>
              <a:t>    - On or before January 31 of the ff. year</a:t>
            </a:r>
          </a:p>
          <a:p>
            <a:pPr eaLnBrk="1" hangingPunct="1">
              <a:buFontTx/>
              <a:buNone/>
            </a:pPr>
            <a:r>
              <a:rPr lang="en-US" b="1" i="1" dirty="0" smtClean="0">
                <a:latin typeface="Times New Roman" charset="0"/>
                <a:cs typeface="Times New Roman" charset="0"/>
              </a:rPr>
              <a:t> Nature of taxes withheld:  </a:t>
            </a:r>
            <a:r>
              <a:rPr lang="en-US" b="1" dirty="0" smtClean="0">
                <a:latin typeface="Times New Roman" charset="0"/>
                <a:cs typeface="Times New Roman" charset="0"/>
              </a:rPr>
              <a:t>Non-creditable</a:t>
            </a:r>
          </a:p>
          <a:p>
            <a:pPr eaLnBrk="1" hangingPunct="1">
              <a:buFontTx/>
              <a:buNone/>
            </a:pPr>
            <a:r>
              <a:rPr lang="en-US" b="1" i="1" dirty="0" smtClean="0">
                <a:latin typeface="Times New Roman" charset="0"/>
                <a:cs typeface="Times New Roman" charset="0"/>
              </a:rPr>
              <a:t>Annual information return: </a:t>
            </a:r>
          </a:p>
          <a:p>
            <a:pPr eaLnBrk="1" hangingPunct="1">
              <a:buFontTx/>
              <a:buNone/>
            </a:pPr>
            <a:r>
              <a:rPr lang="en-US" b="1" i="1" dirty="0" smtClean="0">
                <a:latin typeface="Times New Roman" charset="0"/>
                <a:cs typeface="Times New Roman" charset="0"/>
              </a:rPr>
              <a:t>  </a:t>
            </a:r>
            <a:r>
              <a:rPr lang="en-US" b="1" dirty="0" smtClean="0">
                <a:latin typeface="Times New Roman" charset="0"/>
                <a:cs typeface="Times New Roman" charset="0"/>
              </a:rPr>
              <a:t> a.  FBT &amp; OFT – BIR Form No. 1604-CF 			       and </a:t>
            </a:r>
            <a:r>
              <a:rPr lang="en-US" b="1" dirty="0" err="1" smtClean="0">
                <a:latin typeface="Times New Roman" charset="0"/>
                <a:cs typeface="Times New Roman" charset="0"/>
              </a:rPr>
              <a:t>alphalist</a:t>
            </a:r>
            <a:r>
              <a:rPr lang="en-US" b="1" dirty="0" smtClean="0">
                <a:latin typeface="Times New Roman" charset="0"/>
                <a:cs typeface="Times New Roman" charset="0"/>
              </a:rPr>
              <a:t> of payees </a:t>
            </a:r>
          </a:p>
          <a:p>
            <a:pPr eaLnBrk="1" hangingPunct="1">
              <a:buFontTx/>
              <a:buNone/>
            </a:pPr>
            <a:r>
              <a:rPr lang="en-US" b="1" dirty="0" smtClean="0">
                <a:latin typeface="Times New Roman" charset="0"/>
                <a:cs typeface="Times New Roman" charset="0"/>
              </a:rPr>
              <a:t>   b.  Interest on bank deposit – BIR Form No. 1604-CF but no </a:t>
            </a:r>
            <a:r>
              <a:rPr lang="en-US" b="1" dirty="0" err="1" smtClean="0">
                <a:latin typeface="Times New Roman" charset="0"/>
                <a:cs typeface="Times New Roman" charset="0"/>
              </a:rPr>
              <a:t>alphalist</a:t>
            </a:r>
            <a:r>
              <a:rPr lang="en-US" b="1" dirty="0" smtClean="0">
                <a:latin typeface="Times New Roman" charset="0"/>
                <a:cs typeface="Times New Roman" charset="0"/>
              </a:rPr>
              <a:t> of payees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a:xfrm>
            <a:off x="0" y="304800"/>
            <a:ext cx="9144000" cy="1524000"/>
          </a:xfrm>
        </p:spPr>
        <p:txBody>
          <a:bodyPr/>
          <a:lstStyle/>
          <a:p>
            <a:pPr eaLnBrk="1" hangingPunct="1"/>
            <a:r>
              <a:rPr lang="en-US" sz="4000" b="1" smtClean="0">
                <a:latin typeface="Times New Roman" pitchFamily="18" charset="0"/>
                <a:cs typeface="Times New Roman" pitchFamily="18" charset="0"/>
              </a:rPr>
              <a:t> </a:t>
            </a:r>
            <a:r>
              <a:rPr lang="en-US" sz="3600" b="1" smtClean="0">
                <a:latin typeface="Times New Roman" pitchFamily="18" charset="0"/>
                <a:cs typeface="Times New Roman" pitchFamily="18" charset="0"/>
              </a:rPr>
              <a:t>GOVERNMENT  MONEY</a:t>
            </a:r>
            <a:r>
              <a:rPr lang="en-US" sz="4000" b="1" smtClean="0">
                <a:latin typeface="Times New Roman" pitchFamily="18" charset="0"/>
                <a:cs typeface="Times New Roman" pitchFamily="18" charset="0"/>
              </a:rPr>
              <a:t> PAYMENT</a:t>
            </a:r>
            <a:br>
              <a:rPr lang="en-US" sz="4000" b="1" smtClean="0">
                <a:latin typeface="Times New Roman" pitchFamily="18" charset="0"/>
                <a:cs typeface="Times New Roman" pitchFamily="18" charset="0"/>
              </a:rPr>
            </a:br>
            <a:r>
              <a:rPr lang="en-US" sz="4000" b="1" smtClean="0">
                <a:latin typeface="Times New Roman" pitchFamily="18" charset="0"/>
                <a:cs typeface="Times New Roman" pitchFamily="18" charset="0"/>
              </a:rPr>
              <a:t>    </a:t>
            </a:r>
            <a:r>
              <a:rPr lang="en-US" sz="1800" b="1" smtClean="0">
                <a:latin typeface="Times New Roman" pitchFamily="18" charset="0"/>
                <a:cs typeface="Times New Roman" pitchFamily="18" charset="0"/>
              </a:rPr>
              <a:t>[Sections 4.114 and 5.116, RR 2-98, RA 9337 as implemented by RR 16(2005 )</a:t>
            </a:r>
            <a:endParaRPr lang="en-US" sz="4000" b="1" smtClean="0">
              <a:latin typeface="Times New Roman" pitchFamily="18" charset="0"/>
              <a:cs typeface="Times New Roman" pitchFamily="18" charset="0"/>
            </a:endParaRPr>
          </a:p>
        </p:txBody>
      </p:sp>
      <p:sp>
        <p:nvSpPr>
          <p:cNvPr id="3" name="Content Placeholder 2"/>
          <p:cNvSpPr>
            <a:spLocks noGrp="1"/>
          </p:cNvSpPr>
          <p:nvPr>
            <p:ph idx="4294967295"/>
          </p:nvPr>
        </p:nvSpPr>
        <p:spPr>
          <a:xfrm>
            <a:off x="228600" y="1905000"/>
            <a:ext cx="8458200" cy="4114800"/>
          </a:xfrm>
        </p:spPr>
        <p:txBody>
          <a:bodyPr rtlCol="0">
            <a:normAutofit/>
          </a:bodyPr>
          <a:lstStyle/>
          <a:p>
            <a:pPr eaLnBrk="1" fontAlgn="auto" hangingPunct="1">
              <a:spcBef>
                <a:spcPct val="50000"/>
              </a:spcBef>
              <a:spcAft>
                <a:spcPts val="0"/>
              </a:spcAft>
              <a:buFontTx/>
              <a:buNone/>
              <a:defRPr/>
            </a:pPr>
            <a:r>
              <a:rPr lang="en-US" b="1" kern="1200" dirty="0">
                <a:latin typeface="Times New Roman" pitchFamily="18" charset="0"/>
              </a:rPr>
              <a:t>A. STATUTORY BASES:</a:t>
            </a:r>
          </a:p>
          <a:p>
            <a:pPr eaLnBrk="1" fontAlgn="auto" hangingPunct="1">
              <a:spcBef>
                <a:spcPct val="50000"/>
              </a:spcBef>
              <a:spcAft>
                <a:spcPts val="0"/>
              </a:spcAft>
              <a:buFontTx/>
              <a:buNone/>
              <a:defRPr/>
            </a:pPr>
            <a:r>
              <a:rPr lang="en-US" b="1" kern="1200" dirty="0">
                <a:latin typeface="Times New Roman" pitchFamily="18" charset="0"/>
              </a:rPr>
              <a:t>	</a:t>
            </a:r>
            <a:r>
              <a:rPr lang="en-US" kern="1200" dirty="0">
                <a:latin typeface="Times New Roman" pitchFamily="18" charset="0"/>
              </a:rPr>
              <a:t>1. For NON-VAT payees - Sec. 5.116, RR 		    No. 2-98  (GMP)</a:t>
            </a:r>
          </a:p>
          <a:p>
            <a:pPr marL="685800" indent="-685800" eaLnBrk="1" fontAlgn="auto" hangingPunct="1">
              <a:spcBef>
                <a:spcPct val="50000"/>
              </a:spcBef>
              <a:spcAft>
                <a:spcPts val="0"/>
              </a:spcAft>
              <a:buFontTx/>
              <a:buNone/>
              <a:defRPr/>
            </a:pPr>
            <a:r>
              <a:rPr lang="en-US" kern="1200" dirty="0">
                <a:latin typeface="Times New Roman" pitchFamily="18" charset="0"/>
              </a:rPr>
              <a:t>   2. For VAT taxpayers/payees - Sec. 114(C) , 	      R.A. 8424, as amended by RA 9337;  Sec. 4.114, RR No. 2-98, as amended by RR 16-2005  (GVAT)</a:t>
            </a:r>
          </a:p>
          <a:p>
            <a:pPr eaLnBrk="1" fontAlgn="auto" hangingPunct="1">
              <a:spcBef>
                <a:spcPct val="50000"/>
              </a:spcBef>
              <a:spcAft>
                <a:spcPts val="0"/>
              </a:spcAft>
              <a:buFontTx/>
              <a:buNone/>
              <a:defRPr/>
            </a:pPr>
            <a:endParaRPr lang="en-US" b="1" kern="1200" dirty="0">
              <a:latin typeface="Times New Roman" pitchFamily="18" charset="0"/>
            </a:endParaRPr>
          </a:p>
          <a:p>
            <a:pPr eaLnBrk="1" fontAlgn="auto" hangingPunct="1">
              <a:spcBef>
                <a:spcPct val="50000"/>
              </a:spcBef>
              <a:spcAft>
                <a:spcPts val="0"/>
              </a:spcAft>
              <a:buFontTx/>
              <a:buNone/>
              <a:defRPr/>
            </a:pPr>
            <a:endParaRPr lang="en-US" b="1" kern="1200" dirty="0">
              <a:latin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idx="4294967295"/>
          </p:nvPr>
        </p:nvSpPr>
        <p:spPr>
          <a:xfrm>
            <a:off x="381000" y="228600"/>
            <a:ext cx="8077200" cy="1447800"/>
          </a:xfrm>
        </p:spPr>
        <p:txBody>
          <a:bodyPr/>
          <a:lstStyle/>
          <a:p>
            <a:pPr eaLnBrk="1" hangingPunct="1"/>
            <a:r>
              <a:rPr lang="en-US" sz="3600" b="1" smtClean="0">
                <a:latin typeface="Times New Roman" pitchFamily="18" charset="0"/>
                <a:cs typeface="Times New Roman" pitchFamily="18" charset="0"/>
              </a:rPr>
              <a:t>GOVERNMENT  MONEY PAYMENT</a:t>
            </a:r>
            <a:br>
              <a:rPr lang="en-US" sz="3600" b="1" smtClean="0">
                <a:latin typeface="Times New Roman" pitchFamily="18" charset="0"/>
                <a:cs typeface="Times New Roman" pitchFamily="18" charset="0"/>
              </a:rPr>
            </a:br>
            <a:endParaRPr lang="en-US" sz="3600" smtClean="0"/>
          </a:p>
        </p:txBody>
      </p:sp>
      <p:sp>
        <p:nvSpPr>
          <p:cNvPr id="3075" name="Content Placeholder 4"/>
          <p:cNvSpPr>
            <a:spLocks noGrp="1"/>
          </p:cNvSpPr>
          <p:nvPr>
            <p:ph idx="4294967295"/>
          </p:nvPr>
        </p:nvSpPr>
        <p:spPr>
          <a:xfrm>
            <a:off x="304800" y="1143000"/>
            <a:ext cx="8305800" cy="5715000"/>
          </a:xfrm>
        </p:spPr>
        <p:txBody>
          <a:bodyPr/>
          <a:lstStyle/>
          <a:p>
            <a:pPr eaLnBrk="1" hangingPunct="1">
              <a:spcBef>
                <a:spcPct val="50000"/>
              </a:spcBef>
              <a:buFontTx/>
              <a:buNone/>
            </a:pPr>
            <a:r>
              <a:rPr lang="en-US" b="1" smtClean="0">
                <a:latin typeface="Times New Roman" pitchFamily="18" charset="0"/>
              </a:rPr>
              <a:t>B. WITHHOLDING AGENT:</a:t>
            </a:r>
            <a:r>
              <a:rPr lang="en-US" smtClean="0">
                <a:latin typeface="Times New Roman" pitchFamily="18" charset="0"/>
              </a:rPr>
              <a:t> 			    -    The government or any of its political subdivisions, instrumentalities, agencies, GOCC, etc. as represented by their heads of offices, treasurers and accountants </a:t>
            </a:r>
            <a:r>
              <a:rPr lang="en-US" sz="1600" smtClean="0">
                <a:latin typeface="Times New Roman" pitchFamily="18" charset="0"/>
              </a:rPr>
              <a:t>(RMO 8-2003)</a:t>
            </a:r>
            <a:endParaRPr lang="en-US" smtClean="0">
              <a:latin typeface="Times New Roman" pitchFamily="18" charset="0"/>
            </a:endParaRPr>
          </a:p>
          <a:p>
            <a:pPr eaLnBrk="1" hangingPunct="1">
              <a:spcBef>
                <a:spcPct val="50000"/>
              </a:spcBef>
              <a:buFontTx/>
              <a:buNone/>
            </a:pPr>
            <a:r>
              <a:rPr lang="en-US" b="1" smtClean="0">
                <a:latin typeface="Times New Roman" pitchFamily="18" charset="0"/>
              </a:rPr>
              <a:t>C. TIME OF WITHHOLDING </a:t>
            </a:r>
            <a:r>
              <a:rPr lang="en-US" smtClean="0">
                <a:latin typeface="Times New Roman" pitchFamily="18" charset="0"/>
              </a:rPr>
              <a:t>- When paid or payable</a:t>
            </a:r>
          </a:p>
          <a:p>
            <a:pPr eaLnBrk="1" hangingPunct="1">
              <a:spcBef>
                <a:spcPct val="50000"/>
              </a:spcBef>
              <a:buFontTx/>
              <a:buNone/>
            </a:pPr>
            <a:r>
              <a:rPr lang="en-US" smtClean="0">
                <a:latin typeface="Times New Roman" pitchFamily="18" charset="0"/>
              </a:rPr>
              <a:t>D. </a:t>
            </a:r>
            <a:r>
              <a:rPr lang="en-US" b="1" smtClean="0">
                <a:latin typeface="Times New Roman" pitchFamily="18" charset="0"/>
              </a:rPr>
              <a:t>REMITTANCE - </a:t>
            </a:r>
            <a:r>
              <a:rPr lang="en-US" smtClean="0">
                <a:latin typeface="Times New Roman" pitchFamily="18" charset="0"/>
              </a:rPr>
              <a:t> on or before the 10th day of the following month after withholding was made using BIR Form  No. 1600.</a:t>
            </a:r>
          </a:p>
          <a:p>
            <a:pPr eaLnBrk="1" hangingPunct="1">
              <a:spcBef>
                <a:spcPct val="50000"/>
              </a:spcBef>
              <a:buFontTx/>
              <a:buNone/>
            </a:pP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292100"/>
            <a:ext cx="9144000" cy="1384300"/>
          </a:xfrm>
        </p:spPr>
        <p:txBody>
          <a:bodyPr/>
          <a:lstStyle/>
          <a:p>
            <a:pPr eaLnBrk="1" hangingPunct="1"/>
            <a:r>
              <a:rPr lang="en-US" sz="3600" b="1" smtClean="0">
                <a:latin typeface="Times New Roman" pitchFamily="18" charset="0"/>
                <a:cs typeface="Times New Roman" pitchFamily="18" charset="0"/>
              </a:rPr>
              <a:t>   GOVERNMENT  MONEY PAYMENT</a:t>
            </a:r>
            <a:endParaRPr lang="en-US" sz="3600" smtClean="0"/>
          </a:p>
        </p:txBody>
      </p:sp>
      <p:sp>
        <p:nvSpPr>
          <p:cNvPr id="4" name="Content Placeholder 3"/>
          <p:cNvSpPr>
            <a:spLocks noGrp="1"/>
          </p:cNvSpPr>
          <p:nvPr>
            <p:ph idx="4294967295"/>
          </p:nvPr>
        </p:nvSpPr>
        <p:spPr/>
        <p:txBody>
          <a:bodyPr rtlCol="0">
            <a:normAutofit/>
          </a:bodyPr>
          <a:lstStyle/>
          <a:p>
            <a:pPr eaLnBrk="1" fontAlgn="auto" hangingPunct="1">
              <a:spcBef>
                <a:spcPct val="50000"/>
              </a:spcBef>
              <a:spcAft>
                <a:spcPts val="0"/>
              </a:spcAft>
              <a:buFontTx/>
              <a:buNone/>
              <a:defRPr/>
            </a:pPr>
            <a:r>
              <a:rPr lang="en-US" b="1" kern="1200" dirty="0">
                <a:latin typeface="Times New Roman" pitchFamily="18" charset="0"/>
              </a:rPr>
              <a:t>E. ISSUANCE OF CERTIFICATE –</a:t>
            </a:r>
          </a:p>
          <a:p>
            <a:pPr marL="800100" indent="-800100" eaLnBrk="1" fontAlgn="auto" hangingPunct="1">
              <a:spcBef>
                <a:spcPct val="50000"/>
              </a:spcBef>
              <a:spcAft>
                <a:spcPts val="0"/>
              </a:spcAft>
              <a:buFontTx/>
              <a:buNone/>
              <a:defRPr/>
            </a:pPr>
            <a:r>
              <a:rPr lang="en-US" b="1" kern="1200" dirty="0">
                <a:latin typeface="Times New Roman" pitchFamily="18" charset="0"/>
              </a:rPr>
              <a:t>    a. For NON-VAT PAYEES</a:t>
            </a:r>
            <a:r>
              <a:rPr lang="en-US" kern="1200" dirty="0">
                <a:latin typeface="Times New Roman" pitchFamily="18" charset="0"/>
              </a:rPr>
              <a:t> - </a:t>
            </a:r>
            <a:r>
              <a:rPr lang="en-US" b="1" kern="1200" dirty="0">
                <a:latin typeface="Times New Roman" pitchFamily="18" charset="0"/>
              </a:rPr>
              <a:t>not later than 10 days after the end of the month using BIR Form No. 2307.  </a:t>
            </a:r>
            <a:r>
              <a:rPr lang="en-US" sz="1800" b="1" kern="1200" dirty="0">
                <a:latin typeface="Times New Roman" pitchFamily="18" charset="0"/>
              </a:rPr>
              <a:t>(RR 4-2002)</a:t>
            </a:r>
            <a:endParaRPr lang="en-US" b="1" kern="1200" dirty="0">
              <a:latin typeface="Times New Roman" pitchFamily="18" charset="0"/>
            </a:endParaRPr>
          </a:p>
          <a:p>
            <a:pPr marL="800100" indent="-800100" eaLnBrk="1" fontAlgn="auto" hangingPunct="1">
              <a:spcBef>
                <a:spcPct val="50000"/>
              </a:spcBef>
              <a:spcAft>
                <a:spcPts val="0"/>
              </a:spcAft>
              <a:buFontTx/>
              <a:buNone/>
              <a:defRPr/>
            </a:pPr>
            <a:r>
              <a:rPr lang="en-US" b="1" kern="1200" dirty="0">
                <a:latin typeface="Times New Roman" pitchFamily="18" charset="0"/>
              </a:rPr>
              <a:t>    b. VAT PAYEES</a:t>
            </a:r>
            <a:r>
              <a:rPr lang="en-US" kern="1200" dirty="0">
                <a:latin typeface="Times New Roman" pitchFamily="18" charset="0"/>
              </a:rPr>
              <a:t> - not later than 10 days after the end of each month using BIR Form No. 2306 </a:t>
            </a:r>
            <a:r>
              <a:rPr lang="en-US" sz="1800" kern="1200" dirty="0">
                <a:latin typeface="Times New Roman" pitchFamily="18" charset="0"/>
              </a:rPr>
              <a:t>(RR 4-2002, RR 16-2005)</a:t>
            </a:r>
            <a:endParaRPr lang="en-US" kern="1200" dirty="0">
              <a:latin typeface="Times New Roman" pitchFamily="18" charset="0"/>
            </a:endParaRPr>
          </a:p>
          <a:p>
            <a:pPr marL="800100" indent="-800100" eaLnBrk="1" fontAlgn="auto" hangingPunct="1">
              <a:spcBef>
                <a:spcPct val="50000"/>
              </a:spcBef>
              <a:spcAft>
                <a:spcPts val="0"/>
              </a:spcAft>
              <a:buFontTx/>
              <a:buNone/>
              <a:defRPr/>
            </a:pPr>
            <a:endParaRPr lang="en-US" b="1" kern="1200" dirty="0">
              <a:latin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idx="4294967295"/>
          </p:nvPr>
        </p:nvSpPr>
        <p:spPr/>
        <p:txBody>
          <a:bodyPr/>
          <a:lstStyle/>
          <a:p>
            <a:pPr eaLnBrk="1" hangingPunct="1"/>
            <a:r>
              <a:rPr lang="en-US" sz="3600" b="1" smtClean="0">
                <a:latin typeface="Times New Roman" pitchFamily="18" charset="0"/>
                <a:cs typeface="Times New Roman" pitchFamily="18" charset="0"/>
              </a:rPr>
              <a:t>GOVERNMENT  MONEY PAYMENT</a:t>
            </a:r>
            <a:endParaRPr lang="en-US" sz="3600" smtClean="0"/>
          </a:p>
        </p:txBody>
      </p:sp>
      <p:sp>
        <p:nvSpPr>
          <p:cNvPr id="5123" name="Content Placeholder 4"/>
          <p:cNvSpPr>
            <a:spLocks noGrp="1"/>
          </p:cNvSpPr>
          <p:nvPr>
            <p:ph idx="4294967295"/>
          </p:nvPr>
        </p:nvSpPr>
        <p:spPr>
          <a:xfrm>
            <a:off x="304800" y="1524000"/>
            <a:ext cx="8610600" cy="5029200"/>
          </a:xfrm>
        </p:spPr>
        <p:txBody>
          <a:bodyPr/>
          <a:lstStyle/>
          <a:p>
            <a:pPr marL="228600" eaLnBrk="1" hangingPunct="1">
              <a:spcBef>
                <a:spcPct val="50000"/>
              </a:spcBef>
              <a:buFontTx/>
              <a:buNone/>
            </a:pPr>
            <a:r>
              <a:rPr lang="en-US" b="1" smtClean="0">
                <a:latin typeface="Times New Roman" pitchFamily="18" charset="0"/>
              </a:rPr>
              <a:t>F. DESIGNATION OF GOVERNMENT OFFICIALS AS WITHHOLDING  AGENT:    </a:t>
            </a:r>
            <a:r>
              <a:rPr lang="en-US" sz="2800" b="1" smtClean="0">
                <a:latin typeface="Times New Roman" pitchFamily="18" charset="0"/>
              </a:rPr>
              <a:t>The heads of office, treasurers and accountants:</a:t>
            </a:r>
            <a:r>
              <a:rPr lang="en-US" b="1" smtClean="0">
                <a:latin typeface="Times New Roman" pitchFamily="18" charset="0"/>
              </a:rPr>
              <a:t> </a:t>
            </a:r>
            <a:r>
              <a:rPr lang="en-US" sz="1800" b="1" smtClean="0">
                <a:latin typeface="Times New Roman" pitchFamily="18" charset="0"/>
              </a:rPr>
              <a:t>(</a:t>
            </a:r>
            <a:r>
              <a:rPr lang="en-US" sz="1800" smtClean="0">
                <a:latin typeface="Times New Roman" pitchFamily="18" charset="0"/>
              </a:rPr>
              <a:t>RRs 1-87,  6-96, 10-97, RMOs 14-98, 70-98, 8-2003)</a:t>
            </a:r>
          </a:p>
          <a:p>
            <a:pPr marL="228600" eaLnBrk="1" hangingPunct="1">
              <a:spcBef>
                <a:spcPct val="50000"/>
              </a:spcBef>
              <a:buFontTx/>
              <a:buNone/>
            </a:pPr>
            <a:r>
              <a:rPr lang="en-US" b="1" smtClean="0">
                <a:latin typeface="Times New Roman" pitchFamily="18" charset="0"/>
              </a:rPr>
              <a:t>G. NATURE OF TAX WITHHELD</a:t>
            </a:r>
            <a:r>
              <a:rPr lang="en-US" smtClean="0">
                <a:latin typeface="Times New Roman" pitchFamily="18" charset="0"/>
              </a:rPr>
              <a:t> </a:t>
            </a:r>
          </a:p>
          <a:p>
            <a:pPr marL="228600" eaLnBrk="1" hangingPunct="1">
              <a:spcBef>
                <a:spcPct val="50000"/>
              </a:spcBef>
              <a:buFontTx/>
              <a:buNone/>
            </a:pPr>
            <a:r>
              <a:rPr lang="en-US" smtClean="0">
                <a:latin typeface="Times New Roman" pitchFamily="18" charset="0"/>
              </a:rPr>
              <a:t>	a. GMP- creditable against percentage tax due</a:t>
            </a:r>
          </a:p>
          <a:p>
            <a:pPr marL="228600" eaLnBrk="1" hangingPunct="1">
              <a:spcBef>
                <a:spcPct val="50000"/>
              </a:spcBef>
              <a:buFontTx/>
              <a:buNone/>
            </a:pPr>
            <a:r>
              <a:rPr lang="en-US" smtClean="0">
                <a:latin typeface="Times New Roman" pitchFamily="18" charset="0"/>
              </a:rPr>
              <a:t>  b. GVAT – Non-creditable </a:t>
            </a:r>
            <a:r>
              <a:rPr lang="en-US" sz="1800" smtClean="0">
                <a:latin typeface="Times New Roman" pitchFamily="18" charset="0"/>
              </a:rPr>
              <a:t>(see Section 4.114.2 of RR 16-2005)</a:t>
            </a:r>
            <a:r>
              <a:rPr lang="en-US" smtClean="0">
                <a:latin typeface="Times New Roman" pitchFamily="18" charset="0"/>
              </a:rPr>
              <a:t>	     		 </a:t>
            </a:r>
          </a:p>
          <a:p>
            <a:pPr marL="228600" eaLnBrk="1" hangingPunct="1">
              <a:spcBef>
                <a:spcPct val="50000"/>
              </a:spcBef>
              <a:buFontTx/>
              <a:buNone/>
            </a:pP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a:xfrm>
            <a:off x="228600" y="0"/>
            <a:ext cx="9220200" cy="1371600"/>
          </a:xfrm>
        </p:spPr>
        <p:txBody>
          <a:bodyPr/>
          <a:lstStyle/>
          <a:p>
            <a:pPr eaLnBrk="1" hangingPunct="1"/>
            <a:r>
              <a:rPr lang="en-US" sz="3600" b="1" smtClean="0">
                <a:latin typeface="Times New Roman" pitchFamily="18" charset="0"/>
                <a:cs typeface="Times New Roman" pitchFamily="18" charset="0"/>
              </a:rPr>
              <a:t>  GOVERNMENT  MONEY PAYMENT</a:t>
            </a:r>
            <a:endParaRPr lang="en-US" sz="3600" smtClean="0"/>
          </a:p>
        </p:txBody>
      </p:sp>
      <p:sp>
        <p:nvSpPr>
          <p:cNvPr id="5" name="Content Placeholder 4"/>
          <p:cNvSpPr>
            <a:spLocks noGrp="1"/>
          </p:cNvSpPr>
          <p:nvPr>
            <p:ph idx="4294967295"/>
          </p:nvPr>
        </p:nvSpPr>
        <p:spPr>
          <a:xfrm>
            <a:off x="457200" y="1066800"/>
            <a:ext cx="8305800" cy="5410200"/>
          </a:xfrm>
        </p:spPr>
        <p:txBody>
          <a:bodyPr>
            <a:normAutofit/>
          </a:bodyPr>
          <a:lstStyle/>
          <a:p>
            <a:pPr eaLnBrk="1" hangingPunct="1">
              <a:lnSpc>
                <a:spcPct val="90000"/>
              </a:lnSpc>
              <a:buFontTx/>
              <a:buNone/>
              <a:defRPr/>
            </a:pPr>
            <a:r>
              <a:rPr lang="en-US" sz="1700" b="1" dirty="0" smtClean="0">
                <a:effectLst>
                  <a:outerShdw blurRad="38100" dist="38100" dir="2700000" algn="tl">
                    <a:srgbClr val="C0C0C0"/>
                  </a:outerShdw>
                </a:effectLst>
                <a:latin typeface="Times New Roman" pitchFamily="18" charset="0"/>
              </a:rPr>
              <a:t>                                           TRANSACTIONS SUBJECT TO GMP (NV)</a:t>
            </a:r>
          </a:p>
          <a:p>
            <a:pPr eaLnBrk="1" hangingPunct="1">
              <a:lnSpc>
                <a:spcPct val="90000"/>
              </a:lnSpc>
              <a:buFontTx/>
              <a:buNone/>
              <a:defRPr/>
            </a:pPr>
            <a:r>
              <a:rPr lang="en-US" b="1" dirty="0" smtClean="0">
                <a:effectLst>
                  <a:outerShdw blurRad="38100" dist="38100" dir="2700000" algn="tl">
                    <a:srgbClr val="C0C0C0"/>
                  </a:outerShdw>
                </a:effectLst>
                <a:latin typeface="Times New Roman" pitchFamily="18" charset="0"/>
              </a:rPr>
              <a:t>Payments to:  </a:t>
            </a:r>
            <a:r>
              <a:rPr lang="en-US" sz="3000" b="1" dirty="0" smtClean="0">
                <a:effectLst>
                  <a:outerShdw blurRad="38100" dist="38100" dir="2700000" algn="tl">
                    <a:srgbClr val="C0C0C0"/>
                  </a:outerShdw>
                </a:effectLst>
                <a:latin typeface="Times New Roman" pitchFamily="18" charset="0"/>
              </a:rPr>
              <a:t>[Section 5.116(A)(1to 11)]</a:t>
            </a:r>
          </a:p>
          <a:p>
            <a:pPr eaLnBrk="1" hangingPunct="1">
              <a:lnSpc>
                <a:spcPct val="90000"/>
              </a:lnSpc>
              <a:spcBef>
                <a:spcPct val="50000"/>
              </a:spcBef>
              <a:buFontTx/>
              <a:buNone/>
              <a:defRPr/>
            </a:pPr>
            <a:r>
              <a:rPr lang="en-US" sz="2400" b="1" dirty="0" smtClean="0">
                <a:latin typeface="Times New Roman" pitchFamily="18" charset="0"/>
              </a:rPr>
              <a:t>1. Persons exempt from VAT </a:t>
            </a:r>
            <a:r>
              <a:rPr lang="en-US" sz="1400" b="1" dirty="0" smtClean="0">
                <a:latin typeface="Times New Roman" pitchFamily="18" charset="0"/>
              </a:rPr>
              <a:t>			</a:t>
            </a:r>
            <a:r>
              <a:rPr lang="en-US" sz="2400" b="1" dirty="0" smtClean="0">
                <a:latin typeface="Times New Roman" pitchFamily="18" charset="0"/>
              </a:rPr>
              <a:t>  3%</a:t>
            </a:r>
          </a:p>
          <a:p>
            <a:pPr eaLnBrk="1" hangingPunct="1">
              <a:lnSpc>
                <a:spcPct val="90000"/>
              </a:lnSpc>
              <a:spcBef>
                <a:spcPct val="50000"/>
              </a:spcBef>
              <a:buFontTx/>
              <a:buNone/>
              <a:defRPr/>
            </a:pPr>
            <a:r>
              <a:rPr lang="en-US" sz="2400" b="1" dirty="0" smtClean="0">
                <a:latin typeface="Times New Roman" pitchFamily="18" charset="0"/>
              </a:rPr>
              <a:t>2. Domestic carriers and keepers of garages	   3%    </a:t>
            </a:r>
          </a:p>
          <a:p>
            <a:pPr eaLnBrk="1" hangingPunct="1">
              <a:lnSpc>
                <a:spcPct val="90000"/>
              </a:lnSpc>
              <a:spcBef>
                <a:spcPct val="50000"/>
              </a:spcBef>
              <a:buFontTx/>
              <a:buNone/>
              <a:defRPr/>
            </a:pPr>
            <a:r>
              <a:rPr lang="en-US" sz="2400" b="1" dirty="0" smtClean="0">
                <a:latin typeface="Times New Roman" pitchFamily="18" charset="0"/>
              </a:rPr>
              <a:t>3. International carriers air/shipping		  3%</a:t>
            </a:r>
          </a:p>
          <a:p>
            <a:pPr eaLnBrk="1" hangingPunct="1">
              <a:lnSpc>
                <a:spcPct val="90000"/>
              </a:lnSpc>
              <a:spcBef>
                <a:spcPct val="50000"/>
              </a:spcBef>
              <a:buFontTx/>
              <a:buNone/>
              <a:defRPr/>
            </a:pPr>
            <a:r>
              <a:rPr lang="en-US" sz="2400" b="1" dirty="0" smtClean="0">
                <a:latin typeface="Times New Roman" pitchFamily="18" charset="0"/>
              </a:rPr>
              <a:t>4. Franchise grantees</a:t>
            </a:r>
          </a:p>
          <a:p>
            <a:pPr eaLnBrk="1" hangingPunct="1">
              <a:lnSpc>
                <a:spcPct val="90000"/>
              </a:lnSpc>
              <a:buFontTx/>
              <a:buNone/>
              <a:defRPr/>
            </a:pPr>
            <a:r>
              <a:rPr lang="en-US" sz="2400" b="1" dirty="0" smtClean="0">
                <a:latin typeface="Times New Roman" pitchFamily="18" charset="0"/>
              </a:rPr>
              <a:t>    a. Radio and/or TV broadcasting companies                             whose annual gross receipts of the preceding                                              year does not exceed P10M	                          3%</a:t>
            </a:r>
          </a:p>
          <a:p>
            <a:pPr eaLnBrk="1" hangingPunct="1">
              <a:lnSpc>
                <a:spcPct val="90000"/>
              </a:lnSpc>
              <a:buFontTx/>
              <a:buNone/>
              <a:defRPr/>
            </a:pPr>
            <a:r>
              <a:rPr lang="en-US" sz="2400" b="1" dirty="0" smtClean="0">
                <a:latin typeface="Times New Roman" pitchFamily="18" charset="0"/>
              </a:rPr>
              <a:t>    b. Gas and water utilities </a:t>
            </a:r>
            <a:r>
              <a:rPr lang="en-US" sz="2400" dirty="0" smtClean="0">
                <a:latin typeface="Times New Roman" pitchFamily="18" charset="0"/>
              </a:rPr>
              <a:t>(</a:t>
            </a:r>
            <a:r>
              <a:rPr lang="en-US" sz="2400" i="1" dirty="0" smtClean="0">
                <a:latin typeface="Times New Roman" pitchFamily="18" charset="0"/>
              </a:rPr>
              <a:t>electric</a:t>
            </a:r>
            <a:r>
              <a:rPr lang="en-US" sz="2400" b="1" dirty="0" smtClean="0">
                <a:latin typeface="Times New Roman" pitchFamily="18" charset="0"/>
              </a:rPr>
              <a:t>  </a:t>
            </a:r>
            <a:r>
              <a:rPr lang="en-US" sz="2400" i="1" dirty="0" smtClean="0">
                <a:latin typeface="Times New Roman" pitchFamily="18" charset="0"/>
              </a:rPr>
              <a:t>utilities now</a:t>
            </a:r>
          </a:p>
          <a:p>
            <a:pPr eaLnBrk="1" hangingPunct="1">
              <a:lnSpc>
                <a:spcPct val="90000"/>
              </a:lnSpc>
              <a:buFontTx/>
              <a:buNone/>
              <a:defRPr/>
            </a:pPr>
            <a:r>
              <a:rPr lang="en-US" sz="2400" b="1" i="1" dirty="0" smtClean="0">
                <a:latin typeface="Times New Roman" pitchFamily="18" charset="0"/>
              </a:rPr>
              <a:t>         </a:t>
            </a:r>
            <a:r>
              <a:rPr lang="en-US" sz="2400" i="1" dirty="0" smtClean="0">
                <a:latin typeface="Times New Roman" pitchFamily="18" charset="0"/>
              </a:rPr>
              <a:t>subject to VAT)</a:t>
            </a:r>
            <a:r>
              <a:rPr lang="en-US" sz="2400" b="1" dirty="0" smtClean="0">
                <a:latin typeface="Times New Roman" pitchFamily="18" charset="0"/>
              </a:rPr>
              <a:t>                                                    2%</a:t>
            </a:r>
          </a:p>
          <a:p>
            <a:pPr eaLnBrk="1" hangingPunct="1">
              <a:lnSpc>
                <a:spcPct val="90000"/>
              </a:lnSpc>
              <a:buFontTx/>
              <a:buNone/>
              <a:defRPr/>
            </a:pPr>
            <a:r>
              <a:rPr lang="en-US" sz="2400" b="1" dirty="0" smtClean="0">
                <a:latin typeface="Times New Roman" pitchFamily="18" charset="0"/>
              </a:rPr>
              <a:t>	</a:t>
            </a:r>
          </a:p>
          <a:p>
            <a:pPr eaLnBrk="1" hangingPunct="1">
              <a:lnSpc>
                <a:spcPct val="90000"/>
              </a:lnSpc>
              <a:defRPr/>
            </a:pPr>
            <a:endParaRPr lang="en-US" sz="24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9337</Words>
  <Application>Microsoft Office PowerPoint</Application>
  <PresentationFormat>On-screen Show (4:3)</PresentationFormat>
  <Paragraphs>1560</Paragraphs>
  <Slides>187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187</vt:i4>
      </vt:variant>
    </vt:vector>
  </HeadingPairs>
  <TitlesOfParts>
    <vt:vector size="189"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  FINAL WITHHOLDING TAX</vt:lpstr>
      <vt:lpstr>  FINAL WITHHOLDING TAX</vt:lpstr>
      <vt:lpstr>  FINAL WITHHOLDING TAX</vt:lpstr>
      <vt:lpstr>  FINAL WITHHOLDING TAX</vt:lpstr>
      <vt:lpstr>  FINAL WITHHOLDING TAX</vt:lpstr>
      <vt:lpstr>  FINAL WITHHOLDING TAX</vt:lpstr>
      <vt:lpstr>FINAL WITHHOLDING TAX</vt:lpstr>
      <vt:lpstr>  FINAL WITHHOLDING TAX</vt:lpstr>
      <vt:lpstr>   FINAL WITHHOLDING TAX</vt:lpstr>
      <vt:lpstr>FINAL WITHHOLDING TAX</vt:lpstr>
      <vt:lpstr>  FINAL WITHHOLDING TAX</vt:lpstr>
      <vt:lpstr>  FINAL WITHHOLDING TAX</vt:lpstr>
      <vt:lpstr>FINAL WITHHOLDING TAX</vt:lpstr>
      <vt:lpstr>  FINAL WITHHOLDING TAX</vt:lpstr>
      <vt:lpstr>  FINAL WITHHOLDING TAX</vt:lpstr>
      <vt:lpstr>  FINAL WITHHOLDING TAX</vt:lpstr>
      <vt:lpstr>  FINAL WITHHOLDING TAX</vt:lpstr>
      <vt:lpstr>FINAL WITHHOLDING TAX</vt:lpstr>
      <vt:lpstr>  FINAL WITHHOLDING TAX</vt:lpstr>
      <vt:lpstr> GOVERNMENT  MONEY PAYMENT     [Sections 4.114 and 5.116, RR 2-98, RA 9337 as implemented by RR 16(2005 )</vt:lpstr>
      <vt:lpstr>GOVERNMENT  MONEY PAYMENT </vt:lpstr>
      <vt:lpstr>   GOVERNMENT  MONEY PAYMENT</vt:lpstr>
      <vt:lpstr>GOVERNMENT  MONEY PAYMENT</vt:lpstr>
      <vt:lpstr>  GOVERNMENT  MONEY PAYMENT</vt:lpstr>
      <vt:lpstr> GOVERNMENT  MONEY PAYMENT</vt:lpstr>
      <vt:lpstr>GOVERNMENT  MONEY PAYMENT</vt:lpstr>
      <vt:lpstr> GOVERNMENT  MONEY PAYMENT</vt:lpstr>
      <vt:lpstr>GOVERNMENT  MONEY PAYMENT</vt:lpstr>
      <vt:lpstr>   GOVERNMENT  MONEY AYMENT</vt:lpstr>
      <vt:lpstr>GOVERNMENT  MONEY PAYMENT</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JERRY N. BENANING Asst. Chief, Withholding Tax Division</vt:lpstr>
      <vt:lpstr>Republic Act No. 9994, Otherwise Known as the  "Expanded Senior Citizens Act    of 2010”  </vt:lpstr>
      <vt:lpstr>SEC. 2.  Definitions</vt:lpstr>
      <vt:lpstr>SEC. 2.  Definitions</vt:lpstr>
      <vt:lpstr>SEC. 2.  Definitions</vt:lpstr>
      <vt:lpstr>SEC. 3.  Income Tax of Senior Citizens.</vt:lpstr>
      <vt:lpstr> Hence, he can still be liable for other taxes such as:</vt:lpstr>
      <vt:lpstr>Hence, he can still be liable for other taxes such as</vt:lpstr>
      <vt:lpstr>SEC. 4.  Grant of Discounts to Senior Citizens- 20%.</vt:lpstr>
      <vt:lpstr>Slide 137</vt:lpstr>
      <vt:lpstr>Slide 138</vt:lpstr>
      <vt:lpstr>Slide 139</vt:lpstr>
      <vt:lpstr>Slide 140</vt:lpstr>
      <vt:lpstr>Slide 141</vt:lpstr>
      <vt:lpstr>Slide 142</vt:lpstr>
      <vt:lpstr>Slide 143</vt:lpstr>
      <vt:lpstr>Slide 144</vt:lpstr>
      <vt:lpstr>Slide 145</vt:lpstr>
      <vt:lpstr>SEC.  5. Special Discount granted to Senior Citizens and Senior Citizens Centers.</vt:lpstr>
      <vt:lpstr>SEC.  5. Special Discount granted to Senior Citizens and Senior Citizens Centers.</vt:lpstr>
      <vt:lpstr>Slide 148</vt:lpstr>
      <vt:lpstr>SEC. 6. Determination of the Amount of  Discount</vt:lpstr>
      <vt:lpstr> The following rules shall be observed in granting the discount:  Medical-Related Privileges:</vt:lpstr>
      <vt:lpstr>Medical-Related Privileges: </vt:lpstr>
      <vt:lpstr>Medical-Related Privileges: </vt:lpstr>
      <vt:lpstr>Domestic Transportation Privileges: </vt:lpstr>
      <vt:lpstr> Hotels, Restaurants, Recreational Centers and Places of Leisure, and Funeral Services</vt:lpstr>
      <vt:lpstr> Hotels, Restaurants, Recreational Centers and Places of Leisure, and Funeral Services</vt:lpstr>
      <vt:lpstr> Hotels, Restaurants, Recreational Centers and Places of Leisure, and Funeral Services</vt:lpstr>
      <vt:lpstr> Hotels, Restaurants, Recreational Centers and Places of Leisure, and Funeral Services</vt:lpstr>
      <vt:lpstr> Hotels, Restaurants, Recreational Centers and Places of Leisure, and Funeral Services</vt:lpstr>
      <vt:lpstr>Recreation Centers</vt:lpstr>
      <vt:lpstr>Admission fees Privilege</vt:lpstr>
      <vt:lpstr>Funeral and Burial Expenses</vt:lpstr>
      <vt:lpstr>SEC. 7. Tax Treatment of the Discount Granted to Senior Citizens</vt:lpstr>
      <vt:lpstr>SEC. 7. Tax Treatment of the Discount  </vt:lpstr>
      <vt:lpstr>Entry to record the transaction in the books of the seller </vt:lpstr>
      <vt:lpstr>Deduction from the gross income of the seller is subject to the following conditions:  </vt:lpstr>
      <vt:lpstr>Deduction from the gross income of the seller is subject to the following conditions:  </vt:lpstr>
      <vt:lpstr>Deduction from the gross income of the seller is subject to the following conditions:  </vt:lpstr>
      <vt:lpstr>SEC. 8.  Availment of Income Tax  </vt:lpstr>
      <vt:lpstr>SEC. 9.  Liability for Other Internal Revenue Taxes</vt:lpstr>
      <vt:lpstr>SEC. 10.  Exemption from VAT of the sale to Senior Citizens.- </vt:lpstr>
      <vt:lpstr>SEC. 10.  Exemption from VAT of the sale to Senior Citizens.- </vt:lpstr>
      <vt:lpstr>SEC. 11.  Personal Exemptions of Benefactors of Senior Citizens</vt:lpstr>
      <vt:lpstr>SEC. 12.  Additional Deduction from Gross Income of Private Establishments for Compensation Paid to Senior Citizens</vt:lpstr>
      <vt:lpstr>SEC. 13.  Penalties and Other Sanctions</vt:lpstr>
      <vt:lpstr>SEC. 13.  Penalties and Other Sanctions</vt:lpstr>
      <vt:lpstr>Salamat po!</vt:lpstr>
      <vt:lpstr>Slide 177</vt:lpstr>
      <vt:lpstr>Slide 178</vt:lpstr>
      <vt:lpstr>Slide 179</vt:lpstr>
      <vt:lpstr>Slide 180</vt:lpstr>
      <vt:lpstr>Slide 181</vt:lpstr>
      <vt:lpstr>Slide 182</vt:lpstr>
      <vt:lpstr>Slide 183</vt:lpstr>
      <vt:lpstr>Slide 184</vt:lpstr>
      <vt:lpstr>Slide 185</vt:lpstr>
      <vt:lpstr>Slide 186</vt:lpstr>
      <vt:lpstr>SALAMAT PO!</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Valued Acer Customer</cp:lastModifiedBy>
  <cp:revision>25</cp:revision>
  <dcterms:created xsi:type="dcterms:W3CDTF">2012-01-13T01:43:12Z</dcterms:created>
  <dcterms:modified xsi:type="dcterms:W3CDTF">2012-01-26T02:25:19Z</dcterms:modified>
</cp:coreProperties>
</file>