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7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70.xml" ContentType="application/vnd.openxmlformats-officedocument.presentationml.slide+xml"/>
  <Override PartName="/ppt/notesMasters/notesMaster1.xml" ContentType="application/vnd.openxmlformats-officedocument.presentationml.notesMaster+xml"/>
  <Override PartName="/ppt/theme/themeOverride1.xml" ContentType="application/vnd.openxmlformats-officedocument.themeOverr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s/slide75.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theme/themeOverride2.xml" ContentType="application/vnd.openxmlformats-officedocument.themeOverr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Default Extension="gif" ContentType="image/gif"/>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Layouts/slideLayout4.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0" r:id="rId1"/>
  </p:sldMasterIdLst>
  <p:notesMasterIdLst>
    <p:notesMasterId r:id="rId78"/>
  </p:notesMasterIdLst>
  <p:sldIdLst>
    <p:sldId id="256" r:id="rId2"/>
    <p:sldId id="259" r:id="rId3"/>
    <p:sldId id="260" r:id="rId4"/>
    <p:sldId id="261" r:id="rId5"/>
    <p:sldId id="262" r:id="rId6"/>
    <p:sldId id="263" r:id="rId7"/>
    <p:sldId id="264" r:id="rId8"/>
    <p:sldId id="265" r:id="rId9"/>
    <p:sldId id="306" r:id="rId10"/>
    <p:sldId id="266" r:id="rId11"/>
    <p:sldId id="311" r:id="rId12"/>
    <p:sldId id="312" r:id="rId13"/>
    <p:sldId id="267" r:id="rId14"/>
    <p:sldId id="268" r:id="rId15"/>
    <p:sldId id="313" r:id="rId16"/>
    <p:sldId id="269" r:id="rId17"/>
    <p:sldId id="270" r:id="rId18"/>
    <p:sldId id="271" r:id="rId19"/>
    <p:sldId id="272" r:id="rId20"/>
    <p:sldId id="314" r:id="rId21"/>
    <p:sldId id="273" r:id="rId22"/>
    <p:sldId id="274" r:id="rId23"/>
    <p:sldId id="275" r:id="rId24"/>
    <p:sldId id="276" r:id="rId25"/>
    <p:sldId id="277" r:id="rId26"/>
    <p:sldId id="278" r:id="rId27"/>
    <p:sldId id="279" r:id="rId28"/>
    <p:sldId id="280" r:id="rId29"/>
    <p:sldId id="281" r:id="rId30"/>
    <p:sldId id="282" r:id="rId31"/>
    <p:sldId id="283" r:id="rId32"/>
    <p:sldId id="284" r:id="rId33"/>
    <p:sldId id="295" r:id="rId34"/>
    <p:sldId id="296" r:id="rId35"/>
    <p:sldId id="297" r:id="rId36"/>
    <p:sldId id="315" r:id="rId37"/>
    <p:sldId id="299" r:id="rId38"/>
    <p:sldId id="302" r:id="rId39"/>
    <p:sldId id="303" r:id="rId40"/>
    <p:sldId id="307" r:id="rId41"/>
    <p:sldId id="304" r:id="rId42"/>
    <p:sldId id="285" r:id="rId43"/>
    <p:sldId id="286" r:id="rId44"/>
    <p:sldId id="294" r:id="rId45"/>
    <p:sldId id="309" r:id="rId46"/>
    <p:sldId id="308" r:id="rId47"/>
    <p:sldId id="287" r:id="rId48"/>
    <p:sldId id="288" r:id="rId49"/>
    <p:sldId id="289" r:id="rId50"/>
    <p:sldId id="290" r:id="rId51"/>
    <p:sldId id="291" r:id="rId52"/>
    <p:sldId id="292" r:id="rId53"/>
    <p:sldId id="293" r:id="rId54"/>
    <p:sldId id="298" r:id="rId55"/>
    <p:sldId id="337" r:id="rId56"/>
    <p:sldId id="316" r:id="rId57"/>
    <p:sldId id="317" r:id="rId58"/>
    <p:sldId id="318" r:id="rId59"/>
    <p:sldId id="319" r:id="rId60"/>
    <p:sldId id="320" r:id="rId61"/>
    <p:sldId id="321" r:id="rId62"/>
    <p:sldId id="322" r:id="rId63"/>
    <p:sldId id="323" r:id="rId64"/>
    <p:sldId id="324" r:id="rId65"/>
    <p:sldId id="325" r:id="rId66"/>
    <p:sldId id="326" r:id="rId67"/>
    <p:sldId id="327" r:id="rId68"/>
    <p:sldId id="330" r:id="rId69"/>
    <p:sldId id="328" r:id="rId70"/>
    <p:sldId id="331" r:id="rId71"/>
    <p:sldId id="332" r:id="rId72"/>
    <p:sldId id="333" r:id="rId73"/>
    <p:sldId id="334" r:id="rId74"/>
    <p:sldId id="335" r:id="rId75"/>
    <p:sldId id="336" r:id="rId76"/>
    <p:sldId id="305" r:id="rId77"/>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autoAdjust="0"/>
    <p:restoredTop sz="94707" autoAdjust="0"/>
  </p:normalViewPr>
  <p:slideViewPr>
    <p:cSldViewPr>
      <p:cViewPr varScale="1">
        <p:scale>
          <a:sx n="70" d="100"/>
          <a:sy n="70" d="100"/>
        </p:scale>
        <p:origin x="-516"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notesMaster" Target="notesMasters/notesMaster1.xml"/><Relationship Id="rId8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FDF36E5-D462-4B8B-8C97-95831F27A033}" type="datetimeFigureOut">
              <a:rPr lang="en-US" smtClean="0"/>
              <a:pPr/>
              <a:t>1/26/2012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BCEC097-09E8-464A-BCB5-7CB289BBBF1C}"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4" name="Date Placeholder 29"/>
          <p:cNvSpPr>
            <a:spLocks noGrp="1"/>
          </p:cNvSpPr>
          <p:nvPr>
            <p:ph type="dt" sz="half" idx="10"/>
          </p:nvPr>
        </p:nvSpPr>
        <p:spPr/>
        <p:txBody>
          <a:bodyPr/>
          <a:lstStyle>
            <a:lvl1pPr>
              <a:defRPr/>
            </a:lvl1pPr>
          </a:lstStyle>
          <a:p>
            <a:pPr>
              <a:defRPr/>
            </a:pPr>
            <a:fld id="{276AB868-48FD-4A3A-A9FC-519333D8E0F2}" type="datetimeFigureOut">
              <a:rPr lang="en-US"/>
              <a:pPr>
                <a:defRPr/>
              </a:pPr>
              <a:t>1/26/2012</a:t>
            </a:fld>
            <a:endParaRPr lang="en-US"/>
          </a:p>
        </p:txBody>
      </p:sp>
      <p:sp>
        <p:nvSpPr>
          <p:cNvPr id="5" name="Footer Placeholder 18"/>
          <p:cNvSpPr>
            <a:spLocks noGrp="1"/>
          </p:cNvSpPr>
          <p:nvPr>
            <p:ph type="ftr" sz="quarter" idx="11"/>
          </p:nvPr>
        </p:nvSpPr>
        <p:spPr/>
        <p:txBody>
          <a:bodyPr/>
          <a:lstStyle>
            <a:lvl1pPr>
              <a:defRPr/>
            </a:lvl1pPr>
          </a:lstStyle>
          <a:p>
            <a:pPr>
              <a:defRPr/>
            </a:pPr>
            <a:endParaRPr lang="en-US"/>
          </a:p>
        </p:txBody>
      </p:sp>
      <p:sp>
        <p:nvSpPr>
          <p:cNvPr id="6" name="Slide Number Placeholder 26"/>
          <p:cNvSpPr>
            <a:spLocks noGrp="1"/>
          </p:cNvSpPr>
          <p:nvPr>
            <p:ph type="sldNum" sz="quarter" idx="12"/>
          </p:nvPr>
        </p:nvSpPr>
        <p:spPr/>
        <p:txBody>
          <a:bodyPr/>
          <a:lstStyle>
            <a:lvl1pPr>
              <a:defRPr/>
            </a:lvl1pPr>
          </a:lstStyle>
          <a:p>
            <a:pPr>
              <a:defRPr/>
            </a:pPr>
            <a:fld id="{B80EF77E-58B4-4624-8807-A43B224F2929}"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C16CD4B3-32AD-4B43-981C-B9FE84492C77}" type="datetimeFigureOut">
              <a:rPr lang="en-US"/>
              <a:pPr>
                <a:defRPr/>
              </a:pPr>
              <a:t>1/26/2012</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2DA2F7B9-7AC0-4913-B883-59FB618A5560}"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37A3D4D0-754F-4FAC-B394-466F64E9D6BA}" type="datetimeFigureOut">
              <a:rPr lang="en-US"/>
              <a:pPr>
                <a:defRPr/>
              </a:pPr>
              <a:t>1/26/2012</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8595A380-7EE6-49BD-9FBC-EB3D13189209}"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D5B92E50-B309-404C-9070-8C9870C6DFD2}" type="datetimeFigureOut">
              <a:rPr lang="en-US"/>
              <a:pPr>
                <a:defRPr/>
              </a:pPr>
              <a:t>1/26/2012</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694EC5AD-5099-48AD-A8A6-B81DFBD4CF6E}"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975BBCA1-418B-4080-A758-4BB2482BB77C}" type="datetimeFigureOut">
              <a:rPr lang="en-US"/>
              <a:pPr>
                <a:defRPr/>
              </a:pPr>
              <a:t>1/26/2012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213C916-C849-48A4-99CA-FFDB41B1B896}"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2F673B8C-C291-48FF-9A3C-E9E6457F88AF}" type="datetimeFigureOut">
              <a:rPr lang="en-US"/>
              <a:pPr>
                <a:defRPr/>
              </a:pPr>
              <a:t>1/26/2012</a:t>
            </a:fld>
            <a:endParaRPr lang="en-US"/>
          </a:p>
        </p:txBody>
      </p:sp>
      <p:sp>
        <p:nvSpPr>
          <p:cNvPr id="6" name="Footer Placeholder 21"/>
          <p:cNvSpPr>
            <a:spLocks noGrp="1"/>
          </p:cNvSpPr>
          <p:nvPr>
            <p:ph type="ftr" sz="quarter" idx="11"/>
          </p:nvPr>
        </p:nvSpPr>
        <p:spPr/>
        <p:txBody>
          <a:bodyPr/>
          <a:lstStyle>
            <a:lvl1pPr>
              <a:defRPr/>
            </a:lvl1pPr>
          </a:lstStyle>
          <a:p>
            <a:pPr>
              <a:defRPr/>
            </a:pPr>
            <a:endParaRPr lang="en-US"/>
          </a:p>
        </p:txBody>
      </p:sp>
      <p:sp>
        <p:nvSpPr>
          <p:cNvPr id="7" name="Slide Number Placeholder 17"/>
          <p:cNvSpPr>
            <a:spLocks noGrp="1"/>
          </p:cNvSpPr>
          <p:nvPr>
            <p:ph type="sldNum" sz="quarter" idx="12"/>
          </p:nvPr>
        </p:nvSpPr>
        <p:spPr/>
        <p:txBody>
          <a:bodyPr/>
          <a:lstStyle>
            <a:lvl1pPr>
              <a:defRPr/>
            </a:lvl1pPr>
          </a:lstStyle>
          <a:p>
            <a:pPr>
              <a:defRPr/>
            </a:pPr>
            <a:fld id="{2F13432A-7A09-4F83-84AB-CF93592074B3}"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9"/>
          <p:cNvSpPr>
            <a:spLocks noGrp="1"/>
          </p:cNvSpPr>
          <p:nvPr>
            <p:ph type="dt" sz="half" idx="10"/>
          </p:nvPr>
        </p:nvSpPr>
        <p:spPr/>
        <p:txBody>
          <a:bodyPr/>
          <a:lstStyle>
            <a:lvl1pPr>
              <a:defRPr/>
            </a:lvl1pPr>
          </a:lstStyle>
          <a:p>
            <a:pPr>
              <a:defRPr/>
            </a:pPr>
            <a:fld id="{A31D25C3-10D3-4F9C-8C71-39D53AC5AC80}" type="datetimeFigureOut">
              <a:rPr lang="en-US"/>
              <a:pPr>
                <a:defRPr/>
              </a:pPr>
              <a:t>1/26/2012</a:t>
            </a:fld>
            <a:endParaRPr lang="en-US"/>
          </a:p>
        </p:txBody>
      </p:sp>
      <p:sp>
        <p:nvSpPr>
          <p:cNvPr id="8" name="Footer Placeholder 21"/>
          <p:cNvSpPr>
            <a:spLocks noGrp="1"/>
          </p:cNvSpPr>
          <p:nvPr>
            <p:ph type="ftr" sz="quarter" idx="11"/>
          </p:nvPr>
        </p:nvSpPr>
        <p:spPr/>
        <p:txBody>
          <a:bodyPr/>
          <a:lstStyle>
            <a:lvl1pPr>
              <a:defRPr/>
            </a:lvl1pPr>
          </a:lstStyle>
          <a:p>
            <a:pPr>
              <a:defRPr/>
            </a:pPr>
            <a:endParaRPr lang="en-US"/>
          </a:p>
        </p:txBody>
      </p:sp>
      <p:sp>
        <p:nvSpPr>
          <p:cNvPr id="9" name="Slide Number Placeholder 17"/>
          <p:cNvSpPr>
            <a:spLocks noGrp="1"/>
          </p:cNvSpPr>
          <p:nvPr>
            <p:ph type="sldNum" sz="quarter" idx="12"/>
          </p:nvPr>
        </p:nvSpPr>
        <p:spPr/>
        <p:txBody>
          <a:bodyPr/>
          <a:lstStyle>
            <a:lvl1pPr>
              <a:defRPr/>
            </a:lvl1pPr>
          </a:lstStyle>
          <a:p>
            <a:pPr>
              <a:defRPr/>
            </a:pPr>
            <a:fld id="{1F3E3B9F-A5BE-4335-9337-8D752F858236}"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Date Placeholder 9"/>
          <p:cNvSpPr>
            <a:spLocks noGrp="1"/>
          </p:cNvSpPr>
          <p:nvPr>
            <p:ph type="dt" sz="half" idx="10"/>
          </p:nvPr>
        </p:nvSpPr>
        <p:spPr/>
        <p:txBody>
          <a:bodyPr/>
          <a:lstStyle>
            <a:lvl1pPr>
              <a:defRPr/>
            </a:lvl1pPr>
          </a:lstStyle>
          <a:p>
            <a:pPr>
              <a:defRPr/>
            </a:pPr>
            <a:fld id="{2F2B0C73-B406-4E19-BA70-867D2C182528}" type="datetimeFigureOut">
              <a:rPr lang="en-US"/>
              <a:pPr>
                <a:defRPr/>
              </a:pPr>
              <a:t>1/26/2012</a:t>
            </a:fld>
            <a:endParaRPr lang="en-US"/>
          </a:p>
        </p:txBody>
      </p:sp>
      <p:sp>
        <p:nvSpPr>
          <p:cNvPr id="4" name="Footer Placeholder 21"/>
          <p:cNvSpPr>
            <a:spLocks noGrp="1"/>
          </p:cNvSpPr>
          <p:nvPr>
            <p:ph type="ftr" sz="quarter" idx="11"/>
          </p:nvPr>
        </p:nvSpPr>
        <p:spPr/>
        <p:txBody>
          <a:bodyPr/>
          <a:lstStyle>
            <a:lvl1pPr>
              <a:defRPr/>
            </a:lvl1pPr>
          </a:lstStyle>
          <a:p>
            <a:pPr>
              <a:defRPr/>
            </a:pPr>
            <a:endParaRPr lang="en-US"/>
          </a:p>
        </p:txBody>
      </p:sp>
      <p:sp>
        <p:nvSpPr>
          <p:cNvPr id="5" name="Slide Number Placeholder 17"/>
          <p:cNvSpPr>
            <a:spLocks noGrp="1"/>
          </p:cNvSpPr>
          <p:nvPr>
            <p:ph type="sldNum" sz="quarter" idx="12"/>
          </p:nvPr>
        </p:nvSpPr>
        <p:spPr/>
        <p:txBody>
          <a:bodyPr/>
          <a:lstStyle>
            <a:lvl1pPr>
              <a:defRPr/>
            </a:lvl1pPr>
          </a:lstStyle>
          <a:p>
            <a:pPr>
              <a:defRPr/>
            </a:pPr>
            <a:fld id="{509C1E4D-BF31-446A-8BE2-405A44652850}"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fld id="{A648757B-FE92-4C32-8D13-ACA7F5A0B633}" type="datetimeFigureOut">
              <a:rPr lang="en-US"/>
              <a:pPr>
                <a:defRPr/>
              </a:pPr>
              <a:t>1/26/2012</a:t>
            </a:fld>
            <a:endParaRPr lang="en-US"/>
          </a:p>
        </p:txBody>
      </p:sp>
      <p:sp>
        <p:nvSpPr>
          <p:cNvPr id="3" name="Footer Placeholder 21"/>
          <p:cNvSpPr>
            <a:spLocks noGrp="1"/>
          </p:cNvSpPr>
          <p:nvPr>
            <p:ph type="ftr" sz="quarter" idx="11"/>
          </p:nvPr>
        </p:nvSpPr>
        <p:spPr/>
        <p:txBody>
          <a:bodyPr/>
          <a:lstStyle>
            <a:lvl1pPr>
              <a:defRPr/>
            </a:lvl1pPr>
          </a:lstStyle>
          <a:p>
            <a:pPr>
              <a:defRPr/>
            </a:pPr>
            <a:endParaRPr lang="en-US"/>
          </a:p>
        </p:txBody>
      </p:sp>
      <p:sp>
        <p:nvSpPr>
          <p:cNvPr id="4" name="Slide Number Placeholder 17"/>
          <p:cNvSpPr>
            <a:spLocks noGrp="1"/>
          </p:cNvSpPr>
          <p:nvPr>
            <p:ph type="sldNum" sz="quarter" idx="12"/>
          </p:nvPr>
        </p:nvSpPr>
        <p:spPr/>
        <p:txBody>
          <a:bodyPr/>
          <a:lstStyle>
            <a:lvl1pPr>
              <a:defRPr/>
            </a:lvl1pPr>
          </a:lstStyle>
          <a:p>
            <a:pPr>
              <a:defRPr/>
            </a:pPr>
            <a:fld id="{65F8B5AD-5AEC-47B2-ABD2-2466FA0DC853}"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FE7DED8D-848D-401C-9B4A-3ACDEC89171C}" type="datetimeFigureOut">
              <a:rPr lang="en-US"/>
              <a:pPr>
                <a:defRPr/>
              </a:pPr>
              <a:t>1/26/2012</a:t>
            </a:fld>
            <a:endParaRPr lang="en-US"/>
          </a:p>
        </p:txBody>
      </p:sp>
      <p:sp>
        <p:nvSpPr>
          <p:cNvPr id="6" name="Footer Placeholder 21"/>
          <p:cNvSpPr>
            <a:spLocks noGrp="1"/>
          </p:cNvSpPr>
          <p:nvPr>
            <p:ph type="ftr" sz="quarter" idx="11"/>
          </p:nvPr>
        </p:nvSpPr>
        <p:spPr/>
        <p:txBody>
          <a:bodyPr/>
          <a:lstStyle>
            <a:lvl1pPr>
              <a:defRPr/>
            </a:lvl1pPr>
          </a:lstStyle>
          <a:p>
            <a:pPr>
              <a:defRPr/>
            </a:pPr>
            <a:endParaRPr lang="en-US"/>
          </a:p>
        </p:txBody>
      </p:sp>
      <p:sp>
        <p:nvSpPr>
          <p:cNvPr id="7" name="Slide Number Placeholder 17"/>
          <p:cNvSpPr>
            <a:spLocks noGrp="1"/>
          </p:cNvSpPr>
          <p:nvPr>
            <p:ph type="sldNum" sz="quarter" idx="12"/>
          </p:nvPr>
        </p:nvSpPr>
        <p:spPr/>
        <p:txBody>
          <a:bodyPr/>
          <a:lstStyle>
            <a:lvl1pPr>
              <a:defRPr/>
            </a:lvl1pPr>
          </a:lstStyle>
          <a:p>
            <a:pPr>
              <a:defRPr/>
            </a:pPr>
            <a:fld id="{96376D6F-8636-4149-9DE7-E80BE6DAFFBA}"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nip and Round Single Corner Rectangle 4"/>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Right Triangle 5"/>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7" name="Freeform 6"/>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endParaRPr>
          </a:p>
        </p:txBody>
      </p:sp>
      <p:sp>
        <p:nvSpPr>
          <p:cNvPr id="8" name="Freeform 7"/>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endParaRPr>
          </a:p>
        </p:txBody>
      </p:sp>
      <p:sp>
        <p:nvSpPr>
          <p:cNvPr id="2" name="Title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en-US" smtClean="0"/>
              <a:t>Click to edit Master title style</a:t>
            </a:r>
            <a:endParaRPr lang="en-US"/>
          </a:p>
        </p:txBody>
      </p:sp>
      <p:sp>
        <p:nvSpPr>
          <p:cNvPr id="4" name="Text Placeholder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n-US" smtClean="0"/>
              <a:t>Click to edit Master text styles</a:t>
            </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n-US" noProof="0" smtClean="0"/>
              <a:t>Click icon to add picture</a:t>
            </a:r>
            <a:endParaRPr lang="en-US" noProof="0" dirty="0"/>
          </a:p>
        </p:txBody>
      </p:sp>
      <p:sp>
        <p:nvSpPr>
          <p:cNvPr id="9" name="Date Placeholder 4"/>
          <p:cNvSpPr>
            <a:spLocks noGrp="1"/>
          </p:cNvSpPr>
          <p:nvPr>
            <p:ph type="dt" sz="half" idx="10"/>
          </p:nvPr>
        </p:nvSpPr>
        <p:spPr/>
        <p:txBody>
          <a:bodyPr/>
          <a:lstStyle>
            <a:lvl1pPr>
              <a:defRPr/>
            </a:lvl1pPr>
          </a:lstStyle>
          <a:p>
            <a:pPr>
              <a:defRPr/>
            </a:pPr>
            <a:fld id="{12EAAC78-EB0C-4D2B-BB9C-4E3737FCADC0}" type="datetimeFigureOut">
              <a:rPr lang="en-US"/>
              <a:pPr>
                <a:defRPr/>
              </a:pPr>
              <a:t>1/26/2012</a:t>
            </a:fld>
            <a:endParaRPr lang="en-US"/>
          </a:p>
        </p:txBody>
      </p:sp>
      <p:sp>
        <p:nvSpPr>
          <p:cNvPr id="10" name="Footer Placeholder 5"/>
          <p:cNvSpPr>
            <a:spLocks noGrp="1"/>
          </p:cNvSpPr>
          <p:nvPr>
            <p:ph type="ftr" sz="quarter" idx="11"/>
          </p:nvPr>
        </p:nvSpPr>
        <p:spPr/>
        <p:txBody>
          <a:bodyPr/>
          <a:lstStyle>
            <a:lvl1pPr>
              <a:defRPr/>
            </a:lvl1pPr>
          </a:lstStyle>
          <a:p>
            <a:pPr>
              <a:defRPr/>
            </a:pPr>
            <a:endParaRPr lang="en-US"/>
          </a:p>
        </p:txBody>
      </p:sp>
      <p:sp>
        <p:nvSpPr>
          <p:cNvPr id="11" name="Slide Number Placeholder 6"/>
          <p:cNvSpPr>
            <a:spLocks noGrp="1"/>
          </p:cNvSpPr>
          <p:nvPr>
            <p:ph type="sldNum" sz="quarter" idx="12"/>
          </p:nvPr>
        </p:nvSpPr>
        <p:spPr>
          <a:xfrm>
            <a:off x="8077200" y="6356350"/>
            <a:ext cx="609600" cy="365125"/>
          </a:xfrm>
        </p:spPr>
        <p:txBody>
          <a:bodyPr/>
          <a:lstStyle>
            <a:lvl1pPr>
              <a:defRPr/>
            </a:lvl1pPr>
          </a:lstStyle>
          <a:p>
            <a:pPr>
              <a:defRPr/>
            </a:pPr>
            <a:fld id="{CE759B31-627D-4135-BA78-A5F497BA6BD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endParaRPr>
          </a:p>
        </p:txBody>
      </p:sp>
      <p:sp>
        <p:nvSpPr>
          <p:cNvPr id="8" name="Freeform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endParaRPr>
          </a:p>
        </p:txBody>
      </p:sp>
      <p:sp>
        <p:nvSpPr>
          <p:cNvPr id="1028" name="Title Placeholder 8"/>
          <p:cNvSpPr>
            <a:spLocks noGrp="1"/>
          </p:cNvSpPr>
          <p:nvPr>
            <p:ph type="title"/>
          </p:nvPr>
        </p:nvSpPr>
        <p:spPr bwMode="auto">
          <a:xfrm>
            <a:off x="457200" y="704850"/>
            <a:ext cx="8229600" cy="11430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en-US" smtClean="0"/>
              <a:t>Click to edit Master title style</a:t>
            </a:r>
          </a:p>
        </p:txBody>
      </p:sp>
      <p:sp>
        <p:nvSpPr>
          <p:cNvPr id="1029" name="Text Placeholder 29"/>
          <p:cNvSpPr>
            <a:spLocks noGrp="1"/>
          </p:cNvSpPr>
          <p:nvPr>
            <p:ph type="body" idx="1"/>
          </p:nvPr>
        </p:nvSpPr>
        <p:spPr bwMode="auto">
          <a:xfrm>
            <a:off x="457200" y="1935163"/>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smtClean="0">
                <a:solidFill>
                  <a:schemeClr val="tx2">
                    <a:shade val="90000"/>
                  </a:schemeClr>
                </a:solidFill>
              </a:defRPr>
            </a:lvl1pPr>
          </a:lstStyle>
          <a:p>
            <a:pPr>
              <a:defRPr/>
            </a:pPr>
            <a:fld id="{22D842A8-2585-4577-9FB3-48EC756FDD68}" type="datetimeFigureOut">
              <a:rPr lang="en-US"/>
              <a:pPr>
                <a:defRPr/>
              </a:pPr>
              <a:t>1/26/2012</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smtClean="0">
                <a:solidFill>
                  <a:schemeClr val="tx2">
                    <a:shade val="90000"/>
                  </a:schemeClr>
                </a:solidFill>
              </a:defRPr>
            </a:lvl1pPr>
          </a:lstStyle>
          <a:p>
            <a:pPr>
              <a:defRPr/>
            </a:pPr>
            <a:fld id="{8BB4DCAF-1966-4743-8181-6B2C21D7B7CA}" type="slidenum">
              <a:rPr lang="en-US"/>
              <a:pPr>
                <a:defRPr/>
              </a:pPr>
              <a:t>‹#›</a:t>
            </a:fld>
            <a:endParaRPr lang="en-US"/>
          </a:p>
        </p:txBody>
      </p:sp>
      <p:grpSp>
        <p:nvGrpSpPr>
          <p:cNvPr id="1033" name="Group 1"/>
          <p:cNvGrpSpPr>
            <a:grpSpLocks/>
          </p:cNvGrpSpPr>
          <p:nvPr/>
        </p:nvGrpSpPr>
        <p:grpSpPr bwMode="auto">
          <a:xfrm>
            <a:off x="-19050" y="203200"/>
            <a:ext cx="9180513" cy="647700"/>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a:defRPr/>
              </a:pPr>
              <a:endParaRPr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a:defRPr/>
              </a:pPr>
              <a:endParaRPr lang="en-US"/>
            </a:p>
          </p:txBody>
        </p:sp>
      </p:grpSp>
    </p:spTree>
  </p:cSld>
  <p:clrMap bg1="lt1" tx1="dk1" bg2="lt2" tx2="dk2" accent1="accent1" accent2="accent2" accent3="accent3" accent4="accent4" accent5="accent5" accent6="accent6" hlink="hlink" folHlink="folHlink"/>
  <p:sldLayoutIdLst>
    <p:sldLayoutId id="2147483863" r:id="rId1"/>
    <p:sldLayoutId id="2147483855" r:id="rId2"/>
    <p:sldLayoutId id="2147483864" r:id="rId3"/>
    <p:sldLayoutId id="2147483856" r:id="rId4"/>
    <p:sldLayoutId id="2147483857" r:id="rId5"/>
    <p:sldLayoutId id="2147483858" r:id="rId6"/>
    <p:sldLayoutId id="2147483859" r:id="rId7"/>
    <p:sldLayoutId id="2147483860" r:id="rId8"/>
    <p:sldLayoutId id="2147483865" r:id="rId9"/>
    <p:sldLayoutId id="2147483861" r:id="rId10"/>
    <p:sldLayoutId id="2147483862" r:id="rId11"/>
  </p:sldLayoutIdLst>
  <p:txStyles>
    <p:titleStyle>
      <a:lvl1pPr algn="l" rtl="0" fontAlgn="base">
        <a:spcBef>
          <a:spcPct val="0"/>
        </a:spcBef>
        <a:spcAft>
          <a:spcPct val="0"/>
        </a:spcAft>
        <a:defRPr sz="5000" kern="1200">
          <a:solidFill>
            <a:schemeClr val="tx2"/>
          </a:solidFill>
          <a:latin typeface="+mj-lt"/>
          <a:ea typeface="+mj-ea"/>
          <a:cs typeface="+mj-cs"/>
        </a:defRPr>
      </a:lvl1pPr>
      <a:lvl2pPr algn="l" rtl="0" fontAlgn="base">
        <a:spcBef>
          <a:spcPct val="0"/>
        </a:spcBef>
        <a:spcAft>
          <a:spcPct val="0"/>
        </a:spcAft>
        <a:defRPr sz="5000">
          <a:solidFill>
            <a:schemeClr val="tx2"/>
          </a:solidFill>
          <a:latin typeface="Calibri" pitchFamily="34" charset="0"/>
        </a:defRPr>
      </a:lvl2pPr>
      <a:lvl3pPr algn="l" rtl="0" fontAlgn="base">
        <a:spcBef>
          <a:spcPct val="0"/>
        </a:spcBef>
        <a:spcAft>
          <a:spcPct val="0"/>
        </a:spcAft>
        <a:defRPr sz="5000">
          <a:solidFill>
            <a:schemeClr val="tx2"/>
          </a:solidFill>
          <a:latin typeface="Calibri" pitchFamily="34" charset="0"/>
        </a:defRPr>
      </a:lvl3pPr>
      <a:lvl4pPr algn="l" rtl="0" fontAlgn="base">
        <a:spcBef>
          <a:spcPct val="0"/>
        </a:spcBef>
        <a:spcAft>
          <a:spcPct val="0"/>
        </a:spcAft>
        <a:defRPr sz="5000">
          <a:solidFill>
            <a:schemeClr val="tx2"/>
          </a:solidFill>
          <a:latin typeface="Calibri" pitchFamily="34" charset="0"/>
        </a:defRPr>
      </a:lvl4pPr>
      <a:lvl5pPr algn="l" rtl="0" fontAlgn="base">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fontAlgn="base">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fontAlgn="base">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fontAlgn="base">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fontAlgn="base">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fontAlgn="base">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lumMod val="20000"/>
            <a:lumOff val="80000"/>
          </a:schemeClr>
        </a:solidFill>
        <a:effectLst/>
      </p:bgPr>
    </p:bg>
    <p:spTree>
      <p:nvGrpSpPr>
        <p:cNvPr id="1" name=""/>
        <p:cNvGrpSpPr/>
        <p:nvPr/>
      </p:nvGrpSpPr>
      <p:grpSpPr>
        <a:xfrm>
          <a:off x="0" y="0"/>
          <a:ext cx="0" cy="0"/>
          <a:chOff x="0" y="0"/>
          <a:chExt cx="0" cy="0"/>
        </a:xfrm>
      </p:grpSpPr>
      <p:sp>
        <p:nvSpPr>
          <p:cNvPr id="2050" name="Title 1"/>
          <p:cNvSpPr>
            <a:spLocks noGrp="1"/>
          </p:cNvSpPr>
          <p:nvPr>
            <p:ph type="ctrTitle"/>
          </p:nvPr>
        </p:nvSpPr>
        <p:spPr>
          <a:xfrm>
            <a:off x="0" y="838200"/>
            <a:ext cx="8686800" cy="1470025"/>
          </a:xfrm>
        </p:spPr>
        <p:txBody>
          <a:bodyPr>
            <a:noAutofit/>
          </a:bodyPr>
          <a:lstStyle/>
          <a:p>
            <a:pPr fontAlgn="auto">
              <a:spcAft>
                <a:spcPts val="0"/>
              </a:spcAft>
              <a:defRPr/>
            </a:pPr>
            <a:r>
              <a:rPr lang="en-US" sz="9600" dirty="0" smtClean="0">
                <a:solidFill>
                  <a:srgbClr val="FF0000"/>
                </a:solidFill>
                <a:latin typeface="Bernard MT Condensed" pitchFamily="18" charset="0"/>
              </a:rPr>
              <a:t>Cash Advances</a:t>
            </a:r>
          </a:p>
        </p:txBody>
      </p:sp>
      <p:sp>
        <p:nvSpPr>
          <p:cNvPr id="5123" name="Subtitle 2"/>
          <p:cNvSpPr>
            <a:spLocks noGrp="1"/>
          </p:cNvSpPr>
          <p:nvPr>
            <p:ph type="subTitle" idx="1"/>
          </p:nvPr>
        </p:nvSpPr>
        <p:spPr>
          <a:xfrm>
            <a:off x="1600200" y="3886200"/>
            <a:ext cx="6400800" cy="1752600"/>
          </a:xfrm>
        </p:spPr>
        <p:txBody>
          <a:bodyPr/>
          <a:lstStyle/>
          <a:p>
            <a:pPr marR="0">
              <a:buFont typeface="Arial" charset="0"/>
              <a:buNone/>
            </a:pPr>
            <a:r>
              <a:rPr lang="en-US" sz="2800" dirty="0" smtClean="0">
                <a:solidFill>
                  <a:srgbClr val="002060"/>
                </a:solidFill>
                <a:latin typeface="Berlin Sans FB" pitchFamily="34" charset="0"/>
              </a:rPr>
              <a:t>      </a:t>
            </a:r>
            <a:r>
              <a:rPr lang="en-US" sz="2800" b="1" dirty="0" smtClean="0">
                <a:solidFill>
                  <a:srgbClr val="002060"/>
                </a:solidFill>
                <a:latin typeface="Bernard MT Condensed" pitchFamily="18" charset="0"/>
              </a:rPr>
              <a:t>Presented by:</a:t>
            </a:r>
          </a:p>
          <a:p>
            <a:pPr marR="0">
              <a:buFont typeface="Arial" charset="0"/>
              <a:buNone/>
            </a:pPr>
            <a:r>
              <a:rPr lang="en-US" sz="3400" b="1" dirty="0" smtClean="0">
                <a:solidFill>
                  <a:srgbClr val="002060"/>
                </a:solidFill>
                <a:latin typeface="Bernard MT Condensed" pitchFamily="18" charset="0"/>
              </a:rPr>
              <a:t>Atty. </a:t>
            </a:r>
            <a:r>
              <a:rPr lang="en-US" sz="3400" b="1" dirty="0" err="1" smtClean="0">
                <a:solidFill>
                  <a:srgbClr val="002060"/>
                </a:solidFill>
                <a:latin typeface="Bernard MT Condensed" pitchFamily="18" charset="0"/>
              </a:rPr>
              <a:t>Roline</a:t>
            </a:r>
            <a:r>
              <a:rPr lang="en-US" sz="3400" b="1" dirty="0" smtClean="0">
                <a:solidFill>
                  <a:srgbClr val="002060"/>
                </a:solidFill>
                <a:latin typeface="Bernard MT Condensed" pitchFamily="18" charset="0"/>
              </a:rPr>
              <a:t> M. </a:t>
            </a:r>
            <a:r>
              <a:rPr lang="en-US" sz="3400" b="1" dirty="0" err="1" smtClean="0">
                <a:solidFill>
                  <a:srgbClr val="002060"/>
                </a:solidFill>
                <a:latin typeface="Bernard MT Condensed" pitchFamily="18" charset="0"/>
              </a:rPr>
              <a:t>Ginez-Jabalde</a:t>
            </a:r>
            <a:endParaRPr lang="en-US" sz="3400" b="1" dirty="0" smtClean="0">
              <a:solidFill>
                <a:srgbClr val="002060"/>
              </a:solidFill>
              <a:latin typeface="Bernard MT Condensed" pitchFamily="18" charset="0"/>
            </a:endParaRPr>
          </a:p>
          <a:p>
            <a:pPr marR="0">
              <a:buFont typeface="Arial" charset="0"/>
              <a:buNone/>
            </a:pPr>
            <a:r>
              <a:rPr lang="en-US" sz="2400" b="1" dirty="0" smtClean="0">
                <a:solidFill>
                  <a:srgbClr val="002060"/>
                </a:solidFill>
                <a:latin typeface="Bernard MT Condensed" pitchFamily="18" charset="0"/>
                <a:cs typeface="Times New Roman" pitchFamily="18" charset="0"/>
              </a:rPr>
              <a:t>                   Resident Ombudsman-</a:t>
            </a:r>
            <a:r>
              <a:rPr lang="en-US" sz="2400" b="1" dirty="0" err="1" smtClean="0">
                <a:solidFill>
                  <a:srgbClr val="002060"/>
                </a:solidFill>
                <a:latin typeface="Bernard MT Condensed" pitchFamily="18" charset="0"/>
                <a:cs typeface="Times New Roman" pitchFamily="18" charset="0"/>
              </a:rPr>
              <a:t>DepEd</a:t>
            </a:r>
            <a:endParaRPr lang="en-US" sz="2400" b="1" dirty="0" smtClean="0">
              <a:solidFill>
                <a:srgbClr val="002060"/>
              </a:solidFill>
              <a:latin typeface="Bernard MT Condensed" pitchFamily="18" charset="0"/>
              <a:cs typeface="Times New Roman" pitchFamily="18" charset="0"/>
            </a:endParaRPr>
          </a:p>
        </p:txBody>
      </p:sp>
    </p:spTree>
  </p:cSld>
  <p:clrMapOvr>
    <a:masterClrMapping/>
  </p:clrMapOvr>
  <p:transition>
    <p:wedg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sz="4400" b="1" smtClean="0">
                <a:solidFill>
                  <a:srgbClr val="FF0000"/>
                </a:solidFill>
              </a:rPr>
              <a:t>General Guidelines</a:t>
            </a:r>
            <a:br>
              <a:rPr lang="en-US" sz="4400" b="1" smtClean="0">
                <a:solidFill>
                  <a:srgbClr val="FF0000"/>
                </a:solidFill>
              </a:rPr>
            </a:br>
            <a:r>
              <a:rPr lang="en-US" sz="2800" b="1" smtClean="0">
                <a:solidFill>
                  <a:srgbClr val="FF0000"/>
                </a:solidFill>
              </a:rPr>
              <a:t>(COA Circular 97-002, RMO Circular 2009-002) </a:t>
            </a:r>
          </a:p>
        </p:txBody>
      </p:sp>
      <p:sp>
        <p:nvSpPr>
          <p:cNvPr id="3" name="Content Placeholder 2"/>
          <p:cNvSpPr>
            <a:spLocks noGrp="1"/>
          </p:cNvSpPr>
          <p:nvPr>
            <p:ph idx="1"/>
          </p:nvPr>
        </p:nvSpPr>
        <p:spPr/>
        <p:txBody>
          <a:bodyPr rtlCol="0">
            <a:normAutofit fontScale="92500" lnSpcReduction="20000"/>
          </a:bodyPr>
          <a:lstStyle/>
          <a:p>
            <a:pPr marL="514350" indent="-514350" fontAlgn="auto">
              <a:spcAft>
                <a:spcPts val="0"/>
              </a:spcAft>
              <a:buClr>
                <a:schemeClr val="accent3"/>
              </a:buClr>
              <a:buFont typeface="Arial" pitchFamily="34" charset="0"/>
              <a:buAutoNum type="arabicPeriod"/>
              <a:defRPr/>
            </a:pPr>
            <a:endParaRPr lang="en-US" sz="2800" b="1" dirty="0" smtClean="0"/>
          </a:p>
          <a:p>
            <a:pPr marL="514350" indent="-514350" fontAlgn="auto">
              <a:spcAft>
                <a:spcPts val="0"/>
              </a:spcAft>
              <a:buClr>
                <a:schemeClr val="accent3"/>
              </a:buClr>
              <a:buFont typeface="Arial" pitchFamily="34" charset="0"/>
              <a:buAutoNum type="arabicPeriod"/>
              <a:defRPr/>
            </a:pPr>
            <a:r>
              <a:rPr lang="en-US" sz="3900" b="1" dirty="0" smtClean="0"/>
              <a:t>Specific legal purpose</a:t>
            </a:r>
          </a:p>
          <a:p>
            <a:pPr marL="514350" indent="-514350" fontAlgn="auto">
              <a:spcAft>
                <a:spcPts val="0"/>
              </a:spcAft>
              <a:buClr>
                <a:schemeClr val="accent3"/>
              </a:buClr>
              <a:buFont typeface="Wingdings 2"/>
              <a:buNone/>
              <a:defRPr/>
            </a:pPr>
            <a:endParaRPr lang="en-US" sz="3900" b="1" dirty="0" smtClean="0"/>
          </a:p>
          <a:p>
            <a:pPr marL="514350" indent="-514350" fontAlgn="auto">
              <a:spcAft>
                <a:spcPts val="0"/>
              </a:spcAft>
              <a:buClr>
                <a:schemeClr val="accent3"/>
              </a:buClr>
              <a:buFont typeface="Wingdings 2"/>
              <a:buNone/>
              <a:defRPr/>
            </a:pPr>
            <a:r>
              <a:rPr lang="en-US" sz="3900" b="1" dirty="0" smtClean="0">
                <a:solidFill>
                  <a:schemeClr val="bg2">
                    <a:lumMod val="50000"/>
                  </a:schemeClr>
                </a:solidFill>
              </a:rPr>
              <a:t>2.</a:t>
            </a:r>
            <a:r>
              <a:rPr lang="en-US" sz="3900" b="1" dirty="0" smtClean="0"/>
              <a:t>   No additional cash advance unless previous CA is liquidated</a:t>
            </a:r>
          </a:p>
          <a:p>
            <a:pPr marL="514350" indent="-514350" fontAlgn="auto">
              <a:spcAft>
                <a:spcPts val="0"/>
              </a:spcAft>
              <a:buClr>
                <a:schemeClr val="accent3"/>
              </a:buClr>
              <a:buFont typeface="Arial" pitchFamily="34" charset="0"/>
              <a:buAutoNum type="arabicPeriod"/>
              <a:defRPr/>
            </a:pPr>
            <a:endParaRPr lang="en-US" sz="3900" b="1" dirty="0" smtClean="0"/>
          </a:p>
          <a:p>
            <a:pPr marL="514350" indent="-514350" fontAlgn="auto">
              <a:spcAft>
                <a:spcPts val="0"/>
              </a:spcAft>
              <a:buClr>
                <a:schemeClr val="accent3"/>
              </a:buClr>
              <a:buFont typeface="Wingdings 2"/>
              <a:buNone/>
              <a:defRPr/>
            </a:pPr>
            <a:r>
              <a:rPr lang="en-US" sz="3900" b="1" dirty="0" smtClean="0">
                <a:solidFill>
                  <a:schemeClr val="bg2">
                    <a:lumMod val="50000"/>
                  </a:schemeClr>
                </a:solidFill>
              </a:rPr>
              <a:t>3.   </a:t>
            </a:r>
            <a:r>
              <a:rPr lang="en-US" sz="3900" b="1" dirty="0" smtClean="0"/>
              <a:t>Immediate liquidation/reporting after purpose is served</a:t>
            </a:r>
          </a:p>
          <a:p>
            <a:pPr marL="514350" indent="-514350" fontAlgn="auto">
              <a:spcAft>
                <a:spcPts val="0"/>
              </a:spcAft>
              <a:buClr>
                <a:schemeClr val="accent3"/>
              </a:buClr>
              <a:buFont typeface="Arial" pitchFamily="34" charset="0"/>
              <a:buAutoNum type="arabicPeriod"/>
              <a:defRPr/>
            </a:pPr>
            <a:endParaRPr lang="en-US" sz="2800" b="1" dirty="0" smtClean="0"/>
          </a:p>
        </p:txBody>
      </p:sp>
    </p:spTree>
  </p:cSld>
  <p:clrMapOvr>
    <a:masterClrMapping/>
  </p:clrMapOvr>
  <p:transition>
    <p:wedg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sz="4000" b="1" smtClean="0">
                <a:solidFill>
                  <a:srgbClr val="FF0000"/>
                </a:solidFill>
              </a:rPr>
              <a:t>General Guidelines</a:t>
            </a:r>
            <a:br>
              <a:rPr lang="en-US" sz="4000" b="1" smtClean="0">
                <a:solidFill>
                  <a:srgbClr val="FF0000"/>
                </a:solidFill>
              </a:rPr>
            </a:br>
            <a:r>
              <a:rPr lang="en-US" sz="3200" b="1" smtClean="0">
                <a:solidFill>
                  <a:srgbClr val="FF0000"/>
                </a:solidFill>
              </a:rPr>
              <a:t>(COA Circular 97-002, RMO Circular 2009-002) </a:t>
            </a:r>
            <a:endParaRPr lang="en-US" sz="2800" smtClean="0"/>
          </a:p>
        </p:txBody>
      </p:sp>
      <p:sp>
        <p:nvSpPr>
          <p:cNvPr id="3" name="Content Placeholder 2"/>
          <p:cNvSpPr>
            <a:spLocks noGrp="1"/>
          </p:cNvSpPr>
          <p:nvPr>
            <p:ph idx="1"/>
          </p:nvPr>
        </p:nvSpPr>
        <p:spPr/>
        <p:txBody>
          <a:bodyPr>
            <a:normAutofit/>
          </a:bodyPr>
          <a:lstStyle/>
          <a:p>
            <a:pPr marL="514350" indent="-514350" fontAlgn="auto">
              <a:spcAft>
                <a:spcPts val="0"/>
              </a:spcAft>
              <a:buClr>
                <a:schemeClr val="accent3"/>
              </a:buClr>
              <a:buFont typeface="Wingdings 2"/>
              <a:buAutoNum type="arabicPeriod" startAt="4"/>
              <a:defRPr/>
            </a:pPr>
            <a:endParaRPr lang="en-US" sz="3600" b="1" dirty="0" smtClean="0"/>
          </a:p>
          <a:p>
            <a:pPr marL="514350" indent="-514350" fontAlgn="auto">
              <a:spcAft>
                <a:spcPts val="0"/>
              </a:spcAft>
              <a:buClr>
                <a:schemeClr val="accent3"/>
              </a:buClr>
              <a:buFont typeface="Wingdings 2"/>
              <a:buAutoNum type="arabicPeriod" startAt="4"/>
              <a:defRPr/>
            </a:pPr>
            <a:r>
              <a:rPr lang="en-US" sz="3600" b="1" dirty="0" smtClean="0"/>
              <a:t>DOs should be bonded and must be permanent employees only</a:t>
            </a:r>
          </a:p>
          <a:p>
            <a:pPr marL="514350" indent="-514350" fontAlgn="auto">
              <a:spcAft>
                <a:spcPts val="0"/>
              </a:spcAft>
              <a:buClr>
                <a:schemeClr val="accent3"/>
              </a:buClr>
              <a:buFont typeface="Wingdings 2"/>
              <a:buNone/>
              <a:defRPr/>
            </a:pPr>
            <a:endParaRPr lang="en-US" sz="3600" b="1" dirty="0" smtClean="0"/>
          </a:p>
          <a:p>
            <a:pPr marL="514350" indent="-514350" fontAlgn="auto">
              <a:spcAft>
                <a:spcPts val="0"/>
              </a:spcAft>
              <a:buClr>
                <a:schemeClr val="accent3"/>
              </a:buClr>
              <a:buFont typeface="Wingdings 2"/>
              <a:buNone/>
              <a:defRPr/>
            </a:pPr>
            <a:r>
              <a:rPr lang="en-US" sz="3600" b="1" dirty="0" smtClean="0">
                <a:solidFill>
                  <a:schemeClr val="bg2">
                    <a:lumMod val="50000"/>
                  </a:schemeClr>
                </a:solidFill>
              </a:rPr>
              <a:t>5. </a:t>
            </a:r>
            <a:r>
              <a:rPr lang="en-US" sz="3600" b="1" dirty="0" smtClean="0"/>
              <a:t>CA to elected officials only for official travelling expenses</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sz="4000" b="1" smtClean="0">
                <a:solidFill>
                  <a:srgbClr val="FF0000"/>
                </a:solidFill>
              </a:rPr>
              <a:t>General Guidelines</a:t>
            </a:r>
            <a:br>
              <a:rPr lang="en-US" sz="4000" b="1" smtClean="0">
                <a:solidFill>
                  <a:srgbClr val="FF0000"/>
                </a:solidFill>
              </a:rPr>
            </a:br>
            <a:r>
              <a:rPr lang="en-US" sz="3200" b="1" smtClean="0">
                <a:solidFill>
                  <a:srgbClr val="FF0000"/>
                </a:solidFill>
              </a:rPr>
              <a:t>(COA Circular 97-002, RMO Circular 2009-002) </a:t>
            </a:r>
            <a:endParaRPr lang="en-US" sz="2800" smtClean="0"/>
          </a:p>
        </p:txBody>
      </p:sp>
      <p:sp>
        <p:nvSpPr>
          <p:cNvPr id="3" name="Content Placeholder 2"/>
          <p:cNvSpPr>
            <a:spLocks noGrp="1"/>
          </p:cNvSpPr>
          <p:nvPr>
            <p:ph idx="1"/>
          </p:nvPr>
        </p:nvSpPr>
        <p:spPr/>
        <p:txBody>
          <a:bodyPr>
            <a:normAutofit/>
          </a:bodyPr>
          <a:lstStyle/>
          <a:p>
            <a:pPr marL="514350" indent="-514350" fontAlgn="auto">
              <a:spcAft>
                <a:spcPts val="0"/>
              </a:spcAft>
              <a:buClr>
                <a:schemeClr val="accent3"/>
              </a:buClr>
              <a:buFont typeface="Wingdings 2"/>
              <a:buNone/>
              <a:defRPr/>
            </a:pPr>
            <a:endParaRPr lang="en-US" sz="3600" b="1" dirty="0" smtClean="0">
              <a:solidFill>
                <a:schemeClr val="bg2">
                  <a:lumMod val="50000"/>
                </a:schemeClr>
              </a:solidFill>
            </a:endParaRPr>
          </a:p>
          <a:p>
            <a:pPr marL="514350" indent="-514350" fontAlgn="auto">
              <a:spcAft>
                <a:spcPts val="0"/>
              </a:spcAft>
              <a:buClr>
                <a:schemeClr val="accent3"/>
              </a:buClr>
              <a:buFont typeface="Wingdings 2"/>
              <a:buNone/>
              <a:defRPr/>
            </a:pPr>
            <a:r>
              <a:rPr lang="en-US" sz="3600" b="1" dirty="0" smtClean="0">
                <a:solidFill>
                  <a:schemeClr val="bg2">
                    <a:lumMod val="50000"/>
                  </a:schemeClr>
                </a:solidFill>
              </a:rPr>
              <a:t>6. </a:t>
            </a:r>
            <a:r>
              <a:rPr lang="en-US" sz="3600" b="1" dirty="0" smtClean="0"/>
              <a:t>Duly appointed or designated DOs may perform disbursing functions</a:t>
            </a:r>
          </a:p>
          <a:p>
            <a:pPr marL="514350" indent="-514350" fontAlgn="auto">
              <a:spcAft>
                <a:spcPts val="0"/>
              </a:spcAft>
              <a:buClr>
                <a:schemeClr val="accent3"/>
              </a:buClr>
              <a:buFont typeface="Wingdings 2"/>
              <a:buNone/>
              <a:defRPr/>
            </a:pPr>
            <a:endParaRPr lang="en-US" sz="3600" b="1" dirty="0" smtClean="0"/>
          </a:p>
          <a:p>
            <a:pPr marL="514350" indent="-514350" algn="just" fontAlgn="auto">
              <a:spcAft>
                <a:spcPts val="0"/>
              </a:spcAft>
              <a:buClr>
                <a:schemeClr val="accent3"/>
              </a:buClr>
              <a:buFont typeface="Arial" pitchFamily="34" charset="0"/>
              <a:buAutoNum type="arabicPeriod" startAt="7"/>
              <a:defRPr/>
            </a:pPr>
            <a:r>
              <a:rPr lang="en-US" sz="3600" b="1" dirty="0" smtClean="0"/>
              <a:t>No transfer of CA from one AO to another</a:t>
            </a:r>
          </a:p>
          <a:p>
            <a:pPr marL="274320" indent="-274320" fontAlgn="auto">
              <a:spcAft>
                <a:spcPts val="0"/>
              </a:spcAft>
              <a:buClr>
                <a:schemeClr val="accent3"/>
              </a:buClr>
              <a:buFont typeface="Wingdings 2"/>
              <a:buNone/>
              <a:defRPr/>
            </a:pP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fontAlgn="auto">
              <a:spcAft>
                <a:spcPts val="0"/>
              </a:spcAft>
              <a:defRPr/>
            </a:pPr>
            <a:r>
              <a:rPr lang="en-US" b="1" dirty="0" smtClean="0">
                <a:solidFill>
                  <a:srgbClr val="FF0000"/>
                </a:solidFill>
              </a:rPr>
              <a:t>General Guidelines</a:t>
            </a:r>
            <a:r>
              <a:rPr lang="en-US" sz="6000" b="1" dirty="0" smtClean="0">
                <a:solidFill>
                  <a:srgbClr val="FF0000"/>
                </a:solidFill>
              </a:rPr>
              <a:t/>
            </a:r>
            <a:br>
              <a:rPr lang="en-US" sz="6000" b="1" dirty="0" smtClean="0">
                <a:solidFill>
                  <a:srgbClr val="FF0000"/>
                </a:solidFill>
              </a:rPr>
            </a:br>
            <a:r>
              <a:rPr lang="en-US" sz="2700" b="1" dirty="0" smtClean="0">
                <a:solidFill>
                  <a:srgbClr val="FF0000"/>
                </a:solidFill>
              </a:rPr>
              <a:t>(COA Circular 97-002, RMO Circular 2009-002) </a:t>
            </a:r>
            <a:endParaRPr lang="en-US" sz="2700" b="1" dirty="0" smtClean="0"/>
          </a:p>
        </p:txBody>
      </p:sp>
      <p:sp>
        <p:nvSpPr>
          <p:cNvPr id="3" name="Content Placeholder 2"/>
          <p:cNvSpPr>
            <a:spLocks noGrp="1"/>
          </p:cNvSpPr>
          <p:nvPr>
            <p:ph idx="1"/>
          </p:nvPr>
        </p:nvSpPr>
        <p:spPr/>
        <p:txBody>
          <a:bodyPr rtlCol="0">
            <a:normAutofit/>
          </a:bodyPr>
          <a:lstStyle/>
          <a:p>
            <a:pPr marL="514350" indent="-514350" algn="just" fontAlgn="auto">
              <a:spcAft>
                <a:spcPts val="0"/>
              </a:spcAft>
              <a:buClr>
                <a:schemeClr val="accent3"/>
              </a:buClr>
              <a:buFont typeface="Wingdings 2"/>
              <a:buNone/>
              <a:defRPr/>
            </a:pPr>
            <a:endParaRPr lang="en-US" sz="3600" b="1" dirty="0" smtClean="0">
              <a:solidFill>
                <a:schemeClr val="bg2">
                  <a:lumMod val="50000"/>
                </a:schemeClr>
              </a:solidFill>
            </a:endParaRPr>
          </a:p>
          <a:p>
            <a:pPr marL="514350" indent="-514350" algn="just" fontAlgn="auto">
              <a:spcAft>
                <a:spcPts val="0"/>
              </a:spcAft>
              <a:buClr>
                <a:schemeClr val="accent3"/>
              </a:buClr>
              <a:buFont typeface="Wingdings 2"/>
              <a:buNone/>
              <a:defRPr/>
            </a:pPr>
            <a:r>
              <a:rPr lang="en-US" sz="3600" b="1" dirty="0" smtClean="0">
                <a:solidFill>
                  <a:schemeClr val="bg2">
                    <a:lumMod val="50000"/>
                  </a:schemeClr>
                </a:solidFill>
              </a:rPr>
              <a:t>8. </a:t>
            </a:r>
            <a:r>
              <a:rPr lang="en-US" sz="3600" b="1" dirty="0" smtClean="0"/>
              <a:t>CA shall be used solely for the specific legal purpose as granted</a:t>
            </a:r>
          </a:p>
          <a:p>
            <a:pPr marL="514350" indent="-514350" algn="just" fontAlgn="auto">
              <a:spcAft>
                <a:spcPts val="0"/>
              </a:spcAft>
              <a:buClr>
                <a:schemeClr val="accent3"/>
              </a:buClr>
              <a:buFont typeface="Wingdings 2"/>
              <a:buNone/>
              <a:defRPr/>
            </a:pPr>
            <a:endParaRPr lang="en-US" sz="3600" b="1" dirty="0" smtClean="0"/>
          </a:p>
          <a:p>
            <a:pPr marL="514350" indent="-514350" algn="just" fontAlgn="auto">
              <a:spcAft>
                <a:spcPts val="0"/>
              </a:spcAft>
              <a:buClr>
                <a:schemeClr val="accent3"/>
              </a:buClr>
              <a:buFont typeface="Wingdings 2"/>
              <a:buNone/>
              <a:defRPr/>
            </a:pPr>
            <a:r>
              <a:rPr lang="en-US" sz="3600" b="1" dirty="0" smtClean="0">
                <a:solidFill>
                  <a:schemeClr val="bg2">
                    <a:lumMod val="50000"/>
                  </a:schemeClr>
                </a:solidFill>
              </a:rPr>
              <a:t>9. </a:t>
            </a:r>
            <a:r>
              <a:rPr lang="en-US" sz="3600" b="1" dirty="0" smtClean="0"/>
              <a:t>CA shall not be granted for payment of infrastructure projects or project basis undertaking</a:t>
            </a:r>
          </a:p>
        </p:txBody>
      </p:sp>
    </p:spTree>
  </p:cSld>
  <p:clrMapOvr>
    <a:masterClrMapping/>
  </p:clrMapOvr>
  <p:transition>
    <p:wedg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fontAlgn="auto">
              <a:spcAft>
                <a:spcPts val="0"/>
              </a:spcAft>
              <a:defRPr/>
            </a:pPr>
            <a:r>
              <a:rPr lang="en-US" b="1" dirty="0" smtClean="0">
                <a:solidFill>
                  <a:srgbClr val="FF0000"/>
                </a:solidFill>
              </a:rPr>
              <a:t>General Guidelines</a:t>
            </a:r>
            <a:r>
              <a:rPr lang="en-US" sz="6000" b="1" dirty="0" smtClean="0">
                <a:solidFill>
                  <a:srgbClr val="FF0000"/>
                </a:solidFill>
              </a:rPr>
              <a:t/>
            </a:r>
            <a:br>
              <a:rPr lang="en-US" sz="6000" b="1" dirty="0" smtClean="0">
                <a:solidFill>
                  <a:srgbClr val="FF0000"/>
                </a:solidFill>
              </a:rPr>
            </a:br>
            <a:r>
              <a:rPr lang="en-US" sz="2700" b="1" dirty="0" smtClean="0">
                <a:solidFill>
                  <a:srgbClr val="FF0000"/>
                </a:solidFill>
              </a:rPr>
              <a:t>(COA Circular 97-002, RMO Circular 2009-002) </a:t>
            </a:r>
            <a:endParaRPr lang="en-US" sz="2700" b="1" dirty="0" smtClean="0"/>
          </a:p>
        </p:txBody>
      </p:sp>
      <p:sp>
        <p:nvSpPr>
          <p:cNvPr id="14339" name="Content Placeholder 2"/>
          <p:cNvSpPr>
            <a:spLocks noGrp="1"/>
          </p:cNvSpPr>
          <p:nvPr>
            <p:ph idx="1"/>
          </p:nvPr>
        </p:nvSpPr>
        <p:spPr/>
        <p:txBody>
          <a:bodyPr>
            <a:normAutofit lnSpcReduction="10000"/>
          </a:bodyPr>
          <a:lstStyle/>
          <a:p>
            <a:pPr marL="274320" indent="-274320" fontAlgn="auto">
              <a:spcAft>
                <a:spcPts val="0"/>
              </a:spcAft>
              <a:buClr>
                <a:schemeClr val="accent3"/>
              </a:buClr>
              <a:buFont typeface="Arial" charset="0"/>
              <a:buNone/>
              <a:defRPr/>
            </a:pPr>
            <a:endParaRPr lang="en-US" dirty="0" smtClean="0"/>
          </a:p>
          <a:p>
            <a:pPr marL="274320" indent="-274320" algn="just" fontAlgn="auto">
              <a:spcAft>
                <a:spcPts val="0"/>
              </a:spcAft>
              <a:buClr>
                <a:schemeClr val="accent3"/>
              </a:buClr>
              <a:buFont typeface="Arial" charset="0"/>
              <a:buNone/>
              <a:defRPr/>
            </a:pPr>
            <a:r>
              <a:rPr lang="en-US" sz="3600" b="1" dirty="0" smtClean="0">
                <a:solidFill>
                  <a:schemeClr val="bg2">
                    <a:lumMod val="50000"/>
                  </a:schemeClr>
                </a:solidFill>
              </a:rPr>
              <a:t>10. </a:t>
            </a:r>
            <a:r>
              <a:rPr lang="en-US" sz="3600" b="1" dirty="0" smtClean="0"/>
              <a:t>Not to be used for encashment of checks or liquidation of previous CA</a:t>
            </a:r>
          </a:p>
          <a:p>
            <a:pPr marL="274320" indent="-274320" algn="just" fontAlgn="auto">
              <a:spcAft>
                <a:spcPts val="0"/>
              </a:spcAft>
              <a:buClr>
                <a:schemeClr val="accent3"/>
              </a:buClr>
              <a:buFont typeface="Arial" charset="0"/>
              <a:buNone/>
              <a:defRPr/>
            </a:pPr>
            <a:endParaRPr lang="en-US" sz="3600" b="1" dirty="0" smtClean="0"/>
          </a:p>
          <a:p>
            <a:pPr marL="274320" indent="-274320" algn="just" fontAlgn="auto">
              <a:spcAft>
                <a:spcPts val="0"/>
              </a:spcAft>
              <a:buClr>
                <a:schemeClr val="accent3"/>
              </a:buClr>
              <a:buFont typeface="Arial" charset="0"/>
              <a:buNone/>
              <a:defRPr/>
            </a:pPr>
            <a:r>
              <a:rPr lang="en-US" sz="3600" b="1" dirty="0" smtClean="0">
                <a:solidFill>
                  <a:schemeClr val="bg2">
                    <a:lumMod val="50000"/>
                  </a:schemeClr>
                </a:solidFill>
              </a:rPr>
              <a:t>11. </a:t>
            </a:r>
            <a:r>
              <a:rPr lang="en-US" sz="3600" b="1" dirty="0" smtClean="0"/>
              <a:t>CAs for a particular year should not be used to pay expenses of other years</a:t>
            </a:r>
          </a:p>
        </p:txBody>
      </p:sp>
    </p:spTree>
  </p:cSld>
  <p:clrMapOvr>
    <a:masterClrMapping/>
  </p:clrMapOvr>
  <p:transition>
    <p:wedg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fontAlgn="auto">
              <a:spcAft>
                <a:spcPts val="0"/>
              </a:spcAft>
              <a:defRPr/>
            </a:pPr>
            <a:r>
              <a:rPr lang="en-US" b="1" dirty="0" smtClean="0">
                <a:solidFill>
                  <a:srgbClr val="FF0000"/>
                </a:solidFill>
              </a:rPr>
              <a:t>General Guidelines</a:t>
            </a:r>
            <a:r>
              <a:rPr lang="en-US" sz="6000" b="1" dirty="0" smtClean="0">
                <a:solidFill>
                  <a:srgbClr val="FF0000"/>
                </a:solidFill>
              </a:rPr>
              <a:t/>
            </a:r>
            <a:br>
              <a:rPr lang="en-US" sz="6000" b="1" dirty="0" smtClean="0">
                <a:solidFill>
                  <a:srgbClr val="FF0000"/>
                </a:solidFill>
              </a:rPr>
            </a:br>
            <a:r>
              <a:rPr lang="en-US" sz="2700" b="1" dirty="0" smtClean="0">
                <a:solidFill>
                  <a:srgbClr val="FF0000"/>
                </a:solidFill>
              </a:rPr>
              <a:t>(COA Circular 97-002, RMO Circular 2009-002) </a:t>
            </a:r>
            <a:endParaRPr lang="en-US" sz="2700" b="1" dirty="0" smtClean="0"/>
          </a:p>
        </p:txBody>
      </p:sp>
      <p:sp>
        <p:nvSpPr>
          <p:cNvPr id="14339" name="Content Placeholder 2"/>
          <p:cNvSpPr>
            <a:spLocks noGrp="1"/>
          </p:cNvSpPr>
          <p:nvPr>
            <p:ph idx="1"/>
          </p:nvPr>
        </p:nvSpPr>
        <p:spPr/>
        <p:txBody>
          <a:bodyPr>
            <a:normAutofit lnSpcReduction="10000"/>
          </a:bodyPr>
          <a:lstStyle/>
          <a:p>
            <a:pPr marL="274320" indent="-274320" fontAlgn="auto">
              <a:spcAft>
                <a:spcPts val="0"/>
              </a:spcAft>
              <a:buClr>
                <a:schemeClr val="accent3"/>
              </a:buClr>
              <a:buFont typeface="Arial" charset="0"/>
              <a:buNone/>
              <a:defRPr/>
            </a:pPr>
            <a:endParaRPr lang="en-US" dirty="0" smtClean="0"/>
          </a:p>
          <a:p>
            <a:pPr marL="274320" indent="-274320" algn="just" fontAlgn="auto">
              <a:spcAft>
                <a:spcPts val="0"/>
              </a:spcAft>
              <a:buClr>
                <a:schemeClr val="accent3"/>
              </a:buClr>
              <a:buFont typeface="Arial" charset="0"/>
              <a:buNone/>
              <a:defRPr/>
            </a:pPr>
            <a:r>
              <a:rPr lang="en-US" sz="3200" b="1" dirty="0" smtClean="0">
                <a:solidFill>
                  <a:schemeClr val="bg2">
                    <a:lumMod val="50000"/>
                  </a:schemeClr>
                </a:solidFill>
              </a:rPr>
              <a:t>12. </a:t>
            </a:r>
            <a:r>
              <a:rPr lang="en-US" sz="3200" b="1" dirty="0" smtClean="0"/>
              <a:t>CA for special time-bound undertaking must be liquidated within one ( 1 ) month from the accomplishment of the purpose</a:t>
            </a:r>
          </a:p>
          <a:p>
            <a:pPr marL="274320" indent="-274320" algn="just" fontAlgn="auto">
              <a:spcAft>
                <a:spcPts val="0"/>
              </a:spcAft>
              <a:buClr>
                <a:schemeClr val="accent3"/>
              </a:buClr>
              <a:buFont typeface="Arial" charset="0"/>
              <a:buNone/>
              <a:defRPr/>
            </a:pPr>
            <a:endParaRPr lang="en-US" sz="3200" b="1" dirty="0" smtClean="0"/>
          </a:p>
          <a:p>
            <a:pPr marL="274320" indent="-274320" algn="just" fontAlgn="auto">
              <a:spcAft>
                <a:spcPts val="0"/>
              </a:spcAft>
              <a:buClr>
                <a:schemeClr val="accent3"/>
              </a:buClr>
              <a:buFont typeface="Wingdings 2"/>
              <a:buNone/>
              <a:defRPr/>
            </a:pPr>
            <a:r>
              <a:rPr lang="en-US" sz="3200" b="1" dirty="0" smtClean="0">
                <a:solidFill>
                  <a:schemeClr val="bg2">
                    <a:lumMod val="50000"/>
                  </a:schemeClr>
                </a:solidFill>
              </a:rPr>
              <a:t>13. </a:t>
            </a:r>
            <a:r>
              <a:rPr lang="en-US" sz="3200" b="1" dirty="0" smtClean="0"/>
              <a:t>CA no longer needed/not used for a period of 2 months should be returned to the treasurer</a:t>
            </a:r>
          </a:p>
          <a:p>
            <a:pPr marL="274320" indent="-274320" algn="just" fontAlgn="auto">
              <a:spcAft>
                <a:spcPts val="0"/>
              </a:spcAft>
              <a:buClr>
                <a:schemeClr val="accent3"/>
              </a:buClr>
              <a:buFont typeface="Arial" charset="0"/>
              <a:buNone/>
              <a:defRPr/>
            </a:pPr>
            <a:endParaRPr lang="en-US" b="1" dirty="0" smtClean="0"/>
          </a:p>
        </p:txBody>
      </p:sp>
    </p:spTree>
  </p:cSld>
  <p:clrMapOvr>
    <a:masterClrMapping/>
  </p:clrMapOvr>
  <p:transition>
    <p:wedg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fontAlgn="auto">
              <a:spcAft>
                <a:spcPts val="0"/>
              </a:spcAft>
              <a:defRPr/>
            </a:pPr>
            <a:r>
              <a:rPr lang="en-US" b="1" dirty="0" smtClean="0">
                <a:solidFill>
                  <a:srgbClr val="FF0000"/>
                </a:solidFill>
              </a:rPr>
              <a:t>General Guidelines</a:t>
            </a:r>
            <a:r>
              <a:rPr lang="en-US" b="1" dirty="0" smtClean="0"/>
              <a:t/>
            </a:r>
            <a:br>
              <a:rPr lang="en-US" b="1" dirty="0" smtClean="0"/>
            </a:br>
            <a:r>
              <a:rPr lang="en-US" sz="2700" b="1" dirty="0" smtClean="0">
                <a:solidFill>
                  <a:srgbClr val="FF0000"/>
                </a:solidFill>
              </a:rPr>
              <a:t> (COA Circular 97-002, RMO Circular 2009-002) </a:t>
            </a:r>
            <a:endParaRPr lang="en-US" sz="2700" b="1" dirty="0" smtClean="0"/>
          </a:p>
        </p:txBody>
      </p:sp>
      <p:sp>
        <p:nvSpPr>
          <p:cNvPr id="15363" name="Content Placeholder 2"/>
          <p:cNvSpPr>
            <a:spLocks noGrp="1"/>
          </p:cNvSpPr>
          <p:nvPr>
            <p:ph idx="1"/>
          </p:nvPr>
        </p:nvSpPr>
        <p:spPr/>
        <p:txBody>
          <a:bodyPr>
            <a:normAutofit/>
          </a:bodyPr>
          <a:lstStyle/>
          <a:p>
            <a:pPr marL="274320" indent="-274320" fontAlgn="auto">
              <a:spcAft>
                <a:spcPts val="0"/>
              </a:spcAft>
              <a:buClr>
                <a:schemeClr val="accent3"/>
              </a:buClr>
              <a:buFont typeface="Arial" charset="0"/>
              <a:buNone/>
              <a:defRPr/>
            </a:pPr>
            <a:endParaRPr lang="en-US" dirty="0" smtClean="0"/>
          </a:p>
          <a:p>
            <a:pPr marL="274320" indent="-274320" algn="just" fontAlgn="auto">
              <a:spcAft>
                <a:spcPts val="0"/>
              </a:spcAft>
              <a:buClr>
                <a:schemeClr val="accent3"/>
              </a:buClr>
              <a:buFont typeface="Arial" charset="0"/>
              <a:buNone/>
              <a:defRPr/>
            </a:pPr>
            <a:r>
              <a:rPr lang="en-US" sz="3200" b="1" dirty="0" smtClean="0">
                <a:solidFill>
                  <a:schemeClr val="bg2">
                    <a:lumMod val="50000"/>
                  </a:schemeClr>
                </a:solidFill>
              </a:rPr>
              <a:t>14.  </a:t>
            </a:r>
            <a:r>
              <a:rPr lang="en-US" sz="3200" b="1" dirty="0" smtClean="0"/>
              <a:t>All CAs should be liquidated at the end of the year except petty cash fund</a:t>
            </a:r>
          </a:p>
          <a:p>
            <a:pPr marL="274320" indent="-274320" fontAlgn="auto">
              <a:spcAft>
                <a:spcPts val="0"/>
              </a:spcAft>
              <a:buClr>
                <a:schemeClr val="accent3"/>
              </a:buClr>
              <a:buFont typeface="Wingdings 2"/>
              <a:buChar char=""/>
              <a:defRPr/>
            </a:pPr>
            <a:endParaRPr lang="en-US" dirty="0" smtClean="0"/>
          </a:p>
        </p:txBody>
      </p:sp>
    </p:spTree>
  </p:cSld>
  <p:clrMapOvr>
    <a:masterClrMapping/>
  </p:clrMapOvr>
  <p:transition>
    <p:wedg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838200"/>
            <a:ext cx="8229600" cy="1143000"/>
          </a:xfrm>
        </p:spPr>
        <p:txBody>
          <a:bodyPr rtlCol="0">
            <a:normAutofit fontScale="90000"/>
          </a:bodyPr>
          <a:lstStyle/>
          <a:p>
            <a:pPr fontAlgn="auto">
              <a:spcAft>
                <a:spcPts val="0"/>
              </a:spcAft>
              <a:defRPr/>
            </a:pPr>
            <a:r>
              <a:rPr lang="en-US" b="1" dirty="0" smtClean="0">
                <a:solidFill>
                  <a:srgbClr val="FF0000"/>
                </a:solidFill>
              </a:rPr>
              <a:t>Cash Advance for Official Travel</a:t>
            </a:r>
            <a:br>
              <a:rPr lang="en-US" b="1" dirty="0" smtClean="0">
                <a:solidFill>
                  <a:srgbClr val="FF0000"/>
                </a:solidFill>
              </a:rPr>
            </a:br>
            <a:r>
              <a:rPr lang="en-US" b="1" dirty="0" smtClean="0">
                <a:solidFill>
                  <a:srgbClr val="FF0000"/>
                </a:solidFill>
              </a:rPr>
              <a:t>(Local and Foreign)</a:t>
            </a:r>
          </a:p>
        </p:txBody>
      </p:sp>
      <p:sp>
        <p:nvSpPr>
          <p:cNvPr id="21507" name="Content Placeholder 2"/>
          <p:cNvSpPr>
            <a:spLocks noGrp="1"/>
          </p:cNvSpPr>
          <p:nvPr>
            <p:ph idx="1"/>
          </p:nvPr>
        </p:nvSpPr>
        <p:spPr/>
        <p:txBody>
          <a:bodyPr/>
          <a:lstStyle/>
          <a:p>
            <a:endParaRPr lang="en-US" smtClean="0"/>
          </a:p>
          <a:p>
            <a:pPr algn="just">
              <a:buFont typeface="Wingdings" pitchFamily="2" charset="2"/>
              <a:buChar char="Ø"/>
            </a:pPr>
            <a:r>
              <a:rPr lang="en-US" sz="3200" b="1" smtClean="0"/>
              <a:t>Governed by COA Circular No. 96-004 dated April 19, 1996</a:t>
            </a:r>
          </a:p>
          <a:p>
            <a:pPr algn="just">
              <a:buFont typeface="Wingdings" pitchFamily="2" charset="2"/>
              <a:buChar char="Ø"/>
            </a:pPr>
            <a:r>
              <a:rPr lang="en-US" sz="3200" b="1" smtClean="0"/>
              <a:t>Both official local and foreign travels shall be treated and accounted for as cash advance</a:t>
            </a:r>
          </a:p>
          <a:p>
            <a:pPr algn="just">
              <a:buFont typeface="Wingdings" pitchFamily="2" charset="2"/>
              <a:buChar char="Ø"/>
            </a:pPr>
            <a:r>
              <a:rPr lang="en-US" sz="3200" b="1" smtClean="0"/>
              <a:t>Shall not require bonding of the travelling official or employee</a:t>
            </a:r>
          </a:p>
        </p:txBody>
      </p:sp>
    </p:spTree>
  </p:cSld>
  <p:clrMapOvr>
    <a:masterClrMapping/>
  </p:clrMapOvr>
  <p:transition>
    <p:wedg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457200" y="609600"/>
            <a:ext cx="8229600" cy="1401763"/>
          </a:xfrm>
        </p:spPr>
        <p:txBody>
          <a:bodyPr/>
          <a:lstStyle/>
          <a:p>
            <a:r>
              <a:rPr lang="en-US" sz="4000" b="1" smtClean="0">
                <a:solidFill>
                  <a:srgbClr val="FF0000"/>
                </a:solidFill>
              </a:rPr>
              <a:t>General Guidelines</a:t>
            </a:r>
            <a:br>
              <a:rPr lang="en-US" sz="4000" b="1" smtClean="0">
                <a:solidFill>
                  <a:srgbClr val="FF0000"/>
                </a:solidFill>
              </a:rPr>
            </a:br>
            <a:r>
              <a:rPr lang="en-US" sz="4000" b="1" smtClean="0">
                <a:solidFill>
                  <a:srgbClr val="FF0000"/>
                </a:solidFill>
              </a:rPr>
              <a:t>Miscellaneous Operating Expenses</a:t>
            </a:r>
            <a:r>
              <a:rPr lang="en-US" sz="2800" b="1" smtClean="0"/>
              <a:t/>
            </a:r>
            <a:br>
              <a:rPr lang="en-US" sz="2800" b="1" smtClean="0"/>
            </a:br>
            <a:r>
              <a:rPr lang="en-US" sz="2800" b="1" smtClean="0">
                <a:solidFill>
                  <a:srgbClr val="FF0000"/>
                </a:solidFill>
              </a:rPr>
              <a:t>(Sec. 4.3, COA No. 97-002)</a:t>
            </a:r>
          </a:p>
        </p:txBody>
      </p:sp>
      <p:sp>
        <p:nvSpPr>
          <p:cNvPr id="22531" name="Content Placeholder 2"/>
          <p:cNvSpPr>
            <a:spLocks noGrp="1"/>
          </p:cNvSpPr>
          <p:nvPr>
            <p:ph idx="1"/>
          </p:nvPr>
        </p:nvSpPr>
        <p:spPr>
          <a:xfrm>
            <a:off x="457200" y="1752600"/>
            <a:ext cx="8229600" cy="4525963"/>
          </a:xfrm>
        </p:spPr>
        <p:txBody>
          <a:bodyPr/>
          <a:lstStyle/>
          <a:p>
            <a:endParaRPr lang="en-US" smtClean="0"/>
          </a:p>
          <a:p>
            <a:pPr algn="just">
              <a:buFont typeface="Wingdings" pitchFamily="2" charset="2"/>
              <a:buChar char="Ø"/>
            </a:pPr>
            <a:r>
              <a:rPr lang="en-US" sz="3200" b="1" smtClean="0"/>
              <a:t>Not for Regular Expenses, i.e., rentals, subscriptions, light/water (utilities)</a:t>
            </a:r>
          </a:p>
          <a:p>
            <a:pPr algn="just">
              <a:buFont typeface="Wingdings" pitchFamily="2" charset="2"/>
              <a:buChar char="Ø"/>
            </a:pPr>
            <a:r>
              <a:rPr lang="en-US" sz="3200" b="1" smtClean="0"/>
              <a:t>Not more than Php15,000 per transaction, except when allowed by law &amp;/or COA</a:t>
            </a:r>
          </a:p>
          <a:p>
            <a:pPr algn="just">
              <a:buFont typeface="Wingdings" pitchFamily="2" charset="2"/>
              <a:buChar char="Ø"/>
            </a:pPr>
            <a:r>
              <a:rPr lang="en-US" sz="3200" b="1" smtClean="0"/>
              <a:t>No splitting of transactions</a:t>
            </a:r>
          </a:p>
        </p:txBody>
      </p:sp>
    </p:spTree>
  </p:cSld>
  <p:clrMapOvr>
    <a:masterClrMapping/>
  </p:clrMapOvr>
  <p:transition>
    <p:wedg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457200" y="838200"/>
            <a:ext cx="8229600" cy="1477963"/>
          </a:xfrm>
        </p:spPr>
        <p:txBody>
          <a:bodyPr/>
          <a:lstStyle/>
          <a:p>
            <a:r>
              <a:rPr lang="en-US" sz="4000" b="1" smtClean="0">
                <a:solidFill>
                  <a:srgbClr val="FF0000"/>
                </a:solidFill>
              </a:rPr>
              <a:t>General Guidelines</a:t>
            </a:r>
            <a:br>
              <a:rPr lang="en-US" sz="4000" b="1" smtClean="0">
                <a:solidFill>
                  <a:srgbClr val="FF0000"/>
                </a:solidFill>
              </a:rPr>
            </a:br>
            <a:r>
              <a:rPr lang="en-US" sz="4000" b="1" smtClean="0">
                <a:solidFill>
                  <a:srgbClr val="FF0000"/>
                </a:solidFill>
              </a:rPr>
              <a:t>Field Current Operating Expenses</a:t>
            </a:r>
            <a:r>
              <a:rPr lang="en-US" sz="4000" b="1" smtClean="0"/>
              <a:t/>
            </a:r>
            <a:br>
              <a:rPr lang="en-US" sz="4000" b="1" smtClean="0"/>
            </a:br>
            <a:r>
              <a:rPr lang="en-US" sz="2800" b="1" smtClean="0">
                <a:solidFill>
                  <a:srgbClr val="FF0000"/>
                </a:solidFill>
              </a:rPr>
              <a:t> (Sec. 4.4, COA No. 97-002)</a:t>
            </a:r>
            <a:endParaRPr lang="en-US" sz="2800" b="1" smtClean="0"/>
          </a:p>
        </p:txBody>
      </p:sp>
      <p:sp>
        <p:nvSpPr>
          <p:cNvPr id="23555" name="Content Placeholder 2"/>
          <p:cNvSpPr>
            <a:spLocks noGrp="1"/>
          </p:cNvSpPr>
          <p:nvPr>
            <p:ph idx="1"/>
          </p:nvPr>
        </p:nvSpPr>
        <p:spPr>
          <a:xfrm>
            <a:off x="457200" y="1828800"/>
            <a:ext cx="8229600" cy="4525963"/>
          </a:xfrm>
        </p:spPr>
        <p:txBody>
          <a:bodyPr/>
          <a:lstStyle/>
          <a:p>
            <a:pPr algn="just">
              <a:buFont typeface="Wingdings" pitchFamily="2" charset="2"/>
              <a:buChar char="Ø"/>
            </a:pPr>
            <a:endParaRPr lang="en-US" sz="3600" b="1" smtClean="0"/>
          </a:p>
          <a:p>
            <a:pPr algn="just">
              <a:buFont typeface="Wingdings" pitchFamily="2" charset="2"/>
              <a:buChar char="Ø"/>
            </a:pPr>
            <a:r>
              <a:rPr lang="en-US" sz="3600" b="1" smtClean="0"/>
              <a:t>Used to pay salaries/wages of field employees and miscellaneous operating expenses</a:t>
            </a:r>
          </a:p>
          <a:p>
            <a:pPr algn="just">
              <a:buFont typeface="Wingdings" pitchFamily="2" charset="2"/>
              <a:buChar char="Ø"/>
            </a:pPr>
            <a:r>
              <a:rPr lang="en-US" sz="3600" b="1" smtClean="0"/>
              <a:t>No limits to payment for each transaction</a:t>
            </a:r>
          </a:p>
        </p:txBody>
      </p:sp>
    </p:spTree>
  </p:cSld>
  <p:clrMapOvr>
    <a:masterClrMapping/>
  </p:clrMapOvr>
  <p:transition>
    <p:wedg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fontAlgn="auto">
              <a:spcAft>
                <a:spcPts val="0"/>
              </a:spcAft>
              <a:defRPr/>
            </a:pPr>
            <a:r>
              <a:rPr lang="en-US" b="1" dirty="0" smtClean="0">
                <a:solidFill>
                  <a:srgbClr val="FF0000"/>
                </a:solidFill>
              </a:rPr>
              <a:t>Rationale for the Use of Cash Advance System</a:t>
            </a:r>
          </a:p>
        </p:txBody>
      </p:sp>
      <p:sp>
        <p:nvSpPr>
          <p:cNvPr id="6147" name="Content Placeholder 2"/>
          <p:cNvSpPr>
            <a:spLocks noGrp="1"/>
          </p:cNvSpPr>
          <p:nvPr>
            <p:ph idx="1"/>
          </p:nvPr>
        </p:nvSpPr>
        <p:spPr/>
        <p:txBody>
          <a:bodyPr/>
          <a:lstStyle/>
          <a:p>
            <a:endParaRPr lang="en-US" smtClean="0"/>
          </a:p>
          <a:p>
            <a:pPr>
              <a:buFont typeface="Arial" charset="0"/>
              <a:buNone/>
            </a:pPr>
            <a:endParaRPr lang="en-US" sz="4000" smtClean="0"/>
          </a:p>
          <a:p>
            <a:pPr algn="just">
              <a:buFont typeface="Wingdings" pitchFamily="2" charset="2"/>
              <a:buChar char="Ø"/>
            </a:pPr>
            <a:r>
              <a:rPr lang="en-US" sz="4000" b="1" smtClean="0"/>
              <a:t>It has been recognized as a facilitative tool in the financial operations of the government</a:t>
            </a:r>
          </a:p>
        </p:txBody>
      </p:sp>
    </p:spTree>
  </p:cSld>
  <p:clrMapOvr>
    <a:masterClrMapping/>
  </p:clrMapOvr>
  <p:transition>
    <p:wedg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457200" y="457200"/>
            <a:ext cx="8229600" cy="1477963"/>
          </a:xfrm>
        </p:spPr>
        <p:txBody>
          <a:bodyPr/>
          <a:lstStyle/>
          <a:p>
            <a:r>
              <a:rPr lang="en-US" sz="4000" b="1" smtClean="0">
                <a:solidFill>
                  <a:srgbClr val="FF0000"/>
                </a:solidFill>
              </a:rPr>
              <a:t>General Guidelines</a:t>
            </a:r>
            <a:br>
              <a:rPr lang="en-US" sz="4000" b="1" smtClean="0">
                <a:solidFill>
                  <a:srgbClr val="FF0000"/>
                </a:solidFill>
              </a:rPr>
            </a:br>
            <a:r>
              <a:rPr lang="en-US" sz="4000" b="1" smtClean="0">
                <a:solidFill>
                  <a:srgbClr val="FF0000"/>
                </a:solidFill>
              </a:rPr>
              <a:t>Field Current Operating Expenses</a:t>
            </a:r>
            <a:r>
              <a:rPr lang="en-US" sz="4000" b="1" smtClean="0"/>
              <a:t/>
            </a:r>
            <a:br>
              <a:rPr lang="en-US" sz="4000" b="1" smtClean="0"/>
            </a:br>
            <a:r>
              <a:rPr lang="en-US" sz="2800" b="1" smtClean="0">
                <a:solidFill>
                  <a:srgbClr val="FF0000"/>
                </a:solidFill>
              </a:rPr>
              <a:t> (Sec. 4.4, COA No. 97-002)</a:t>
            </a:r>
            <a:endParaRPr lang="en-US" sz="2800" b="1" smtClean="0"/>
          </a:p>
        </p:txBody>
      </p:sp>
      <p:sp>
        <p:nvSpPr>
          <p:cNvPr id="24579" name="Content Placeholder 2"/>
          <p:cNvSpPr>
            <a:spLocks noGrp="1"/>
          </p:cNvSpPr>
          <p:nvPr>
            <p:ph idx="1"/>
          </p:nvPr>
        </p:nvSpPr>
        <p:spPr>
          <a:xfrm>
            <a:off x="457200" y="1981200"/>
            <a:ext cx="8229600" cy="4525963"/>
          </a:xfrm>
        </p:spPr>
        <p:txBody>
          <a:bodyPr/>
          <a:lstStyle/>
          <a:p>
            <a:pPr algn="just">
              <a:buFont typeface="Wingdings" pitchFamily="2" charset="2"/>
              <a:buChar char="Ø"/>
            </a:pPr>
            <a:r>
              <a:rPr lang="en-US" sz="3600" b="1" smtClean="0"/>
              <a:t>All payments approved by head of field office</a:t>
            </a:r>
          </a:p>
          <a:p>
            <a:pPr algn="just">
              <a:buFont typeface="Wingdings" pitchFamily="2" charset="2"/>
              <a:buChar char="Ø"/>
            </a:pPr>
            <a:r>
              <a:rPr lang="en-US" sz="3600" b="1" smtClean="0"/>
              <a:t>CA limited to two month requirement </a:t>
            </a:r>
          </a:p>
          <a:p>
            <a:pPr algn="just">
              <a:buFont typeface="Wingdings" pitchFamily="2" charset="2"/>
              <a:buChar char="Ø"/>
            </a:pPr>
            <a:r>
              <a:rPr lang="en-US" sz="3600" b="1" smtClean="0"/>
              <a:t>Report of disbursements w/in 5 days after each month by AO</a:t>
            </a:r>
          </a:p>
        </p:txBody>
      </p:sp>
    </p:spTree>
  </p:cSld>
  <p:clrMapOvr>
    <a:masterClrMapping/>
  </p:clrMapOvr>
  <p:transition>
    <p:wedg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457200" y="990600"/>
            <a:ext cx="8229600" cy="1325563"/>
          </a:xfrm>
        </p:spPr>
        <p:txBody>
          <a:bodyPr>
            <a:normAutofit fontScale="90000"/>
          </a:bodyPr>
          <a:lstStyle/>
          <a:p>
            <a:pPr fontAlgn="auto">
              <a:spcAft>
                <a:spcPts val="0"/>
              </a:spcAft>
              <a:defRPr/>
            </a:pPr>
            <a:r>
              <a:rPr lang="en-US" sz="4900" b="1" dirty="0" smtClean="0">
                <a:solidFill>
                  <a:srgbClr val="FF0000"/>
                </a:solidFill>
              </a:rPr>
              <a:t>Documentary  Requirements </a:t>
            </a:r>
            <a:br>
              <a:rPr lang="en-US" sz="4900" b="1" dirty="0" smtClean="0">
                <a:solidFill>
                  <a:srgbClr val="FF0000"/>
                </a:solidFill>
              </a:rPr>
            </a:br>
            <a:r>
              <a:rPr lang="en-US" sz="4900" b="1" dirty="0" smtClean="0">
                <a:solidFill>
                  <a:srgbClr val="FF0000"/>
                </a:solidFill>
              </a:rPr>
              <a:t>Application for CA</a:t>
            </a:r>
            <a:r>
              <a:rPr lang="en-US" sz="3600" b="1" dirty="0" smtClean="0">
                <a:solidFill>
                  <a:srgbClr val="FF0000"/>
                </a:solidFill>
              </a:rPr>
              <a:t/>
            </a:r>
            <a:br>
              <a:rPr lang="en-US" sz="3600" b="1" dirty="0" smtClean="0">
                <a:solidFill>
                  <a:srgbClr val="FF0000"/>
                </a:solidFill>
              </a:rPr>
            </a:br>
            <a:r>
              <a:rPr lang="en-US" sz="3600" b="1" dirty="0" smtClean="0">
                <a:solidFill>
                  <a:srgbClr val="FF0000"/>
                </a:solidFill>
              </a:rPr>
              <a:t>(Sec. 4, COA Circular No. 97-002</a:t>
            </a:r>
            <a:r>
              <a:rPr lang="en-US" sz="2400" b="1" dirty="0" smtClean="0">
                <a:solidFill>
                  <a:srgbClr val="FF0000"/>
                </a:solidFill>
              </a:rPr>
              <a:t>)</a:t>
            </a:r>
          </a:p>
        </p:txBody>
      </p:sp>
      <p:sp>
        <p:nvSpPr>
          <p:cNvPr id="25603" name="Content Placeholder 2"/>
          <p:cNvSpPr>
            <a:spLocks noGrp="1"/>
          </p:cNvSpPr>
          <p:nvPr>
            <p:ph idx="1"/>
          </p:nvPr>
        </p:nvSpPr>
        <p:spPr>
          <a:xfrm>
            <a:off x="457200" y="1981200"/>
            <a:ext cx="8229600" cy="4525963"/>
          </a:xfrm>
        </p:spPr>
        <p:txBody>
          <a:bodyPr/>
          <a:lstStyle/>
          <a:p>
            <a:pPr>
              <a:buFont typeface="Wingdings" pitchFamily="2" charset="2"/>
              <a:buChar char="Ø"/>
            </a:pPr>
            <a:endParaRPr lang="en-US" smtClean="0"/>
          </a:p>
          <a:p>
            <a:pPr algn="just">
              <a:buFont typeface="Wingdings" pitchFamily="2" charset="2"/>
              <a:buChar char="Ø"/>
            </a:pPr>
            <a:r>
              <a:rPr lang="en-US" sz="3600" b="1" smtClean="0"/>
              <a:t>Copy of authority from Agency head (attach to initial CA)</a:t>
            </a:r>
          </a:p>
          <a:p>
            <a:pPr algn="just">
              <a:buFont typeface="Wingdings" pitchFamily="2" charset="2"/>
              <a:buChar char="Ø"/>
            </a:pPr>
            <a:r>
              <a:rPr lang="en-US" sz="3600" b="1" smtClean="0"/>
              <a:t>Copy of Bond (attach to initial CA)</a:t>
            </a:r>
          </a:p>
          <a:p>
            <a:pPr algn="just">
              <a:buFont typeface="Wingdings" pitchFamily="2" charset="2"/>
              <a:buChar char="Ø"/>
            </a:pPr>
            <a:r>
              <a:rPr lang="en-US" sz="3600" b="1" smtClean="0"/>
              <a:t>Payroll, estimate of expenses, budget for COE of field office or activity</a:t>
            </a:r>
          </a:p>
        </p:txBody>
      </p:sp>
    </p:spTree>
  </p:cSld>
  <p:clrMapOvr>
    <a:masterClrMapping/>
  </p:clrMapOvr>
  <p:transition>
    <p:wedg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gradFill rotWithShape="0">
          <a:gsLst>
            <a:gs pos="0">
              <a:srgbClr val="5E9EFF"/>
            </a:gs>
            <a:gs pos="39999">
              <a:srgbClr val="85C2FF"/>
            </a:gs>
            <a:gs pos="70000">
              <a:srgbClr val="C4D6EB"/>
            </a:gs>
            <a:gs pos="100000">
              <a:srgbClr val="FFEBFA"/>
            </a:gs>
          </a:gsLst>
          <a:lin ang="5400000"/>
        </a:gradFill>
        <a:effectLst/>
      </p:bgPr>
    </p:bg>
    <p:spTree>
      <p:nvGrpSpPr>
        <p:cNvPr id="1" name=""/>
        <p:cNvGrpSpPr/>
        <p:nvPr/>
      </p:nvGrpSpPr>
      <p:grpSpPr>
        <a:xfrm>
          <a:off x="0" y="0"/>
          <a:ext cx="0" cy="0"/>
          <a:chOff x="0" y="0"/>
          <a:chExt cx="0" cy="0"/>
        </a:xfrm>
      </p:grpSpPr>
      <p:sp>
        <p:nvSpPr>
          <p:cNvPr id="26626" name="Content Placeholder 2"/>
          <p:cNvSpPr>
            <a:spLocks noGrp="1"/>
          </p:cNvSpPr>
          <p:nvPr>
            <p:ph idx="1"/>
          </p:nvPr>
        </p:nvSpPr>
        <p:spPr>
          <a:xfrm>
            <a:off x="457200" y="228600"/>
            <a:ext cx="8229600" cy="2667000"/>
          </a:xfrm>
        </p:spPr>
        <p:txBody>
          <a:bodyPr/>
          <a:lstStyle/>
          <a:p>
            <a:pPr algn="ctr">
              <a:buFont typeface="Arial" charset="0"/>
              <a:buNone/>
            </a:pPr>
            <a:r>
              <a:rPr lang="en-US" sz="7200" b="1" smtClean="0">
                <a:solidFill>
                  <a:srgbClr val="FF0000"/>
                </a:solidFill>
              </a:rPr>
              <a:t>Liquidation of </a:t>
            </a:r>
          </a:p>
          <a:p>
            <a:pPr algn="ctr">
              <a:buFont typeface="Arial" charset="0"/>
              <a:buNone/>
            </a:pPr>
            <a:r>
              <a:rPr lang="en-US" sz="7200" b="1" smtClean="0">
                <a:solidFill>
                  <a:srgbClr val="FF0000"/>
                </a:solidFill>
              </a:rPr>
              <a:t>Cash Advances</a:t>
            </a:r>
            <a:endParaRPr lang="en-US" sz="7200" b="1" smtClean="0"/>
          </a:p>
        </p:txBody>
      </p:sp>
      <p:pic>
        <p:nvPicPr>
          <p:cNvPr id="3" name="Picture 2" descr="j0282993"/>
          <p:cNvPicPr>
            <a:picLocks noChangeAspect="1" noChangeArrowheads="1" noCrop="1"/>
          </p:cNvPicPr>
          <p:nvPr/>
        </p:nvPicPr>
        <p:blipFill>
          <a:blip r:embed="rId2" cstate="print"/>
          <a:srcRect/>
          <a:stretch>
            <a:fillRect/>
          </a:stretch>
        </p:blipFill>
        <p:spPr bwMode="auto">
          <a:xfrm>
            <a:off x="1981200" y="2590800"/>
            <a:ext cx="4267200" cy="3886200"/>
          </a:xfrm>
          <a:prstGeom prst="rect">
            <a:avLst/>
          </a:prstGeom>
          <a:noFill/>
          <a:ln w="9525">
            <a:noFill/>
            <a:miter lim="800000"/>
            <a:headEnd/>
            <a:tailEnd/>
          </a:ln>
        </p:spPr>
      </p:pic>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ppt_x</p:attrName>
                                        </p:attrNameLst>
                                      </p:cBhvr>
                                      <p:tavLst>
                                        <p:tav tm="0">
                                          <p:val>
                                            <p:strVal val="#ppt_x-.2"/>
                                          </p:val>
                                        </p:tav>
                                        <p:tav tm="100000">
                                          <p:val>
                                            <p:strVal val="#ppt_x"/>
                                          </p:val>
                                        </p:tav>
                                      </p:tavLst>
                                    </p:anim>
                                    <p:anim calcmode="lin" valueType="num">
                                      <p:cBhvr>
                                        <p:cTn id="8" dur="1000" fill="hold"/>
                                        <p:tgtEl>
                                          <p:spTgt spid="3"/>
                                        </p:tgtEl>
                                        <p:attrNameLst>
                                          <p:attrName>ppt_y</p:attrName>
                                        </p:attrNameLst>
                                      </p:cBhvr>
                                      <p:tavLst>
                                        <p:tav tm="0">
                                          <p:val>
                                            <p:strVal val="#ppt_y"/>
                                          </p:val>
                                        </p:tav>
                                        <p:tav tm="100000">
                                          <p:val>
                                            <p:strVal val="#ppt_y"/>
                                          </p:val>
                                        </p:tav>
                                      </p:tavLst>
                                    </p:anim>
                                    <p:animEffect transition="in" filter="wipe(right)" prLst="gradientSize: 0.1">
                                      <p:cBhvr>
                                        <p:cTn id="9"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457200" y="914400"/>
            <a:ext cx="8229600" cy="1143000"/>
          </a:xfrm>
        </p:spPr>
        <p:txBody>
          <a:bodyPr/>
          <a:lstStyle/>
          <a:p>
            <a:r>
              <a:rPr lang="en-US" sz="4800" b="1" dirty="0" smtClean="0">
                <a:solidFill>
                  <a:srgbClr val="FF0000"/>
                </a:solidFill>
              </a:rPr>
              <a:t>Time to Liquidate</a:t>
            </a:r>
            <a:br>
              <a:rPr lang="en-US" sz="4800" b="1" dirty="0" smtClean="0">
                <a:solidFill>
                  <a:srgbClr val="FF0000"/>
                </a:solidFill>
              </a:rPr>
            </a:br>
            <a:r>
              <a:rPr lang="en-US" sz="2800" b="1" dirty="0" smtClean="0">
                <a:solidFill>
                  <a:srgbClr val="FF0000"/>
                </a:solidFill>
              </a:rPr>
              <a:t>(5.1.1 COA Circular 97-002</a:t>
            </a:r>
            <a:r>
              <a:rPr lang="en-US" sz="3200" b="1" dirty="0" smtClean="0">
                <a:solidFill>
                  <a:srgbClr val="FF0000"/>
                </a:solidFill>
              </a:rPr>
              <a:t>)</a:t>
            </a:r>
          </a:p>
        </p:txBody>
      </p:sp>
      <p:sp>
        <p:nvSpPr>
          <p:cNvPr id="27651" name="Content Placeholder 2"/>
          <p:cNvSpPr>
            <a:spLocks noGrp="1"/>
          </p:cNvSpPr>
          <p:nvPr>
            <p:ph idx="1"/>
          </p:nvPr>
        </p:nvSpPr>
        <p:spPr/>
        <p:txBody>
          <a:bodyPr/>
          <a:lstStyle/>
          <a:p>
            <a:endParaRPr lang="en-US" dirty="0" smtClean="0"/>
          </a:p>
          <a:p>
            <a:pPr>
              <a:buFont typeface="Arial" charset="0"/>
              <a:buNone/>
            </a:pPr>
            <a:endParaRPr lang="en-US" b="1" u="sng" dirty="0" smtClean="0"/>
          </a:p>
          <a:p>
            <a:pPr algn="just">
              <a:buFont typeface="Wingdings" pitchFamily="2" charset="2"/>
              <a:buChar char="Ø"/>
            </a:pPr>
            <a:r>
              <a:rPr lang="en-US" sz="3600" b="1" dirty="0" smtClean="0">
                <a:solidFill>
                  <a:srgbClr val="FF0000"/>
                </a:solidFill>
              </a:rPr>
              <a:t>   </a:t>
            </a:r>
            <a:r>
              <a:rPr lang="en-US" sz="3600" b="1" u="sng" dirty="0" smtClean="0">
                <a:solidFill>
                  <a:srgbClr val="FF0000"/>
                </a:solidFill>
              </a:rPr>
              <a:t>Salaries, wages etc.</a:t>
            </a:r>
            <a:r>
              <a:rPr lang="en-US" sz="3600" b="1" dirty="0" smtClean="0">
                <a:solidFill>
                  <a:srgbClr val="FF0000"/>
                </a:solidFill>
              </a:rPr>
              <a:t> </a:t>
            </a:r>
            <a:r>
              <a:rPr lang="en-US" sz="3600" b="1" dirty="0" smtClean="0"/>
              <a:t>– 5 days after each fifteen (15) day/end of the month pay period.</a:t>
            </a:r>
            <a:endParaRPr lang="en-US" sz="3600" b="1" u="sng" dirty="0" smtClean="0"/>
          </a:p>
        </p:txBody>
      </p:sp>
    </p:spTree>
  </p:cSld>
  <p:clrMapOvr>
    <a:masterClrMapping/>
  </p:clrMapOvr>
  <p:transition>
    <p:wedg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r>
              <a:rPr lang="en-US" sz="4800" b="1" dirty="0" smtClean="0">
                <a:solidFill>
                  <a:srgbClr val="FF0000"/>
                </a:solidFill>
              </a:rPr>
              <a:t>Time to Liquidate</a:t>
            </a:r>
            <a:br>
              <a:rPr lang="en-US" sz="4800" b="1" dirty="0" smtClean="0">
                <a:solidFill>
                  <a:srgbClr val="FF0000"/>
                </a:solidFill>
              </a:rPr>
            </a:br>
            <a:r>
              <a:rPr lang="en-US" sz="2800" b="1" dirty="0" smtClean="0">
                <a:solidFill>
                  <a:srgbClr val="FF0000"/>
                </a:solidFill>
              </a:rPr>
              <a:t>(5.1.2 COA Circular 97-002)</a:t>
            </a:r>
            <a:endParaRPr lang="en-US" sz="2800" b="1" dirty="0" smtClean="0"/>
          </a:p>
        </p:txBody>
      </p:sp>
      <p:sp>
        <p:nvSpPr>
          <p:cNvPr id="28675" name="Content Placeholder 2"/>
          <p:cNvSpPr>
            <a:spLocks noGrp="1"/>
          </p:cNvSpPr>
          <p:nvPr>
            <p:ph idx="1"/>
          </p:nvPr>
        </p:nvSpPr>
        <p:spPr>
          <a:xfrm>
            <a:off x="1295400" y="1676400"/>
            <a:ext cx="6781800" cy="4525963"/>
          </a:xfrm>
        </p:spPr>
        <p:txBody>
          <a:bodyPr/>
          <a:lstStyle/>
          <a:p>
            <a:endParaRPr lang="en-US" dirty="0" smtClean="0"/>
          </a:p>
          <a:p>
            <a:pPr algn="just">
              <a:buFont typeface="Wingdings" pitchFamily="2" charset="2"/>
              <a:buChar char="Ø"/>
            </a:pPr>
            <a:r>
              <a:rPr lang="en-US" sz="3200" b="1" u="sng" dirty="0" smtClean="0">
                <a:solidFill>
                  <a:srgbClr val="FF0000"/>
                </a:solidFill>
              </a:rPr>
              <a:t>Petty Operating Expenses and Field Operating Expenses</a:t>
            </a:r>
            <a:r>
              <a:rPr lang="en-US" sz="3200" b="1" dirty="0" smtClean="0">
                <a:solidFill>
                  <a:srgbClr val="FF0000"/>
                </a:solidFill>
              </a:rPr>
              <a:t> </a:t>
            </a:r>
            <a:r>
              <a:rPr lang="en-US" sz="3200" b="1" dirty="0" smtClean="0"/>
              <a:t>– within 20 days after the end of the year; subject to replenishment as frequently as necessary during the year.</a:t>
            </a:r>
          </a:p>
        </p:txBody>
      </p:sp>
    </p:spTree>
  </p:cSld>
  <p:clrMapOvr>
    <a:masterClrMapping/>
  </p:clrMapOvr>
  <p:transition>
    <p:wedg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r>
              <a:rPr lang="en-US" b="1" dirty="0" smtClean="0">
                <a:solidFill>
                  <a:srgbClr val="FF0000"/>
                </a:solidFill>
              </a:rPr>
              <a:t>Time to Liquidate</a:t>
            </a:r>
          </a:p>
        </p:txBody>
      </p:sp>
      <p:sp>
        <p:nvSpPr>
          <p:cNvPr id="29699" name="Content Placeholder 2"/>
          <p:cNvSpPr>
            <a:spLocks noGrp="1"/>
          </p:cNvSpPr>
          <p:nvPr>
            <p:ph idx="1"/>
          </p:nvPr>
        </p:nvSpPr>
        <p:spPr/>
        <p:txBody>
          <a:bodyPr/>
          <a:lstStyle/>
          <a:p>
            <a:pPr>
              <a:buFont typeface="Arial" charset="0"/>
              <a:buNone/>
            </a:pPr>
            <a:endParaRPr lang="en-US" u="sng" dirty="0" smtClean="0">
              <a:solidFill>
                <a:srgbClr val="FF0000"/>
              </a:solidFill>
            </a:endParaRPr>
          </a:p>
          <a:p>
            <a:pPr>
              <a:buFont typeface="Arial" charset="0"/>
              <a:buNone/>
            </a:pPr>
            <a:r>
              <a:rPr lang="en-US" sz="3200" b="1" u="sng" dirty="0" smtClean="0">
                <a:solidFill>
                  <a:srgbClr val="FF0000"/>
                </a:solidFill>
              </a:rPr>
              <a:t>OFFICIAL TRAVEL</a:t>
            </a:r>
            <a:r>
              <a:rPr lang="en-US" sz="3200" b="1" dirty="0" smtClean="0">
                <a:solidFill>
                  <a:srgbClr val="FF0000"/>
                </a:solidFill>
              </a:rPr>
              <a:t> </a:t>
            </a:r>
            <a:r>
              <a:rPr lang="en-US" sz="3200" b="1" dirty="0" smtClean="0"/>
              <a:t>– within 60 days after return to the Philippines in case of </a:t>
            </a:r>
            <a:r>
              <a:rPr lang="en-US" sz="3200" b="1" dirty="0" smtClean="0">
                <a:solidFill>
                  <a:srgbClr val="FF0000"/>
                </a:solidFill>
              </a:rPr>
              <a:t>Foreign Travel </a:t>
            </a:r>
            <a:r>
              <a:rPr lang="en-US" sz="3200" b="1" dirty="0" smtClean="0">
                <a:solidFill>
                  <a:schemeClr val="tx2"/>
                </a:solidFill>
              </a:rPr>
              <a:t>(3.1.2.1 COA Circular 96-004, EO 248) </a:t>
            </a:r>
            <a:r>
              <a:rPr lang="en-US" sz="3200" b="1" dirty="0" smtClean="0"/>
              <a:t>or within 30 days after return to his permanent official station  in case of </a:t>
            </a:r>
            <a:r>
              <a:rPr lang="en-US" sz="3200" b="1" dirty="0" smtClean="0">
                <a:solidFill>
                  <a:srgbClr val="FF0000"/>
                </a:solidFill>
              </a:rPr>
              <a:t>Local Travel </a:t>
            </a:r>
            <a:r>
              <a:rPr lang="en-US" sz="3200" b="1" dirty="0" smtClean="0">
                <a:solidFill>
                  <a:schemeClr val="tx2"/>
                </a:solidFill>
              </a:rPr>
              <a:t>(5.1.3 COA Circular 97-002) </a:t>
            </a:r>
            <a:endParaRPr lang="en-US" sz="3200" b="1" dirty="0" smtClean="0">
              <a:solidFill>
                <a:srgbClr val="FF0000"/>
              </a:solidFill>
            </a:endParaRPr>
          </a:p>
        </p:txBody>
      </p:sp>
    </p:spTree>
  </p:cSld>
  <p:clrMapOvr>
    <a:masterClrMapping/>
  </p:clrMapOvr>
  <p:transition>
    <p:wedg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fontAlgn="auto">
              <a:spcAft>
                <a:spcPts val="0"/>
              </a:spcAft>
              <a:defRPr/>
            </a:pPr>
            <a:r>
              <a:rPr lang="en-US" b="1" dirty="0" smtClean="0">
                <a:solidFill>
                  <a:srgbClr val="FF0000"/>
                </a:solidFill>
              </a:rPr>
              <a:t>Local Travel, what to do </a:t>
            </a:r>
            <a:br>
              <a:rPr lang="en-US" b="1" dirty="0" smtClean="0">
                <a:solidFill>
                  <a:srgbClr val="FF0000"/>
                </a:solidFill>
              </a:rPr>
            </a:br>
            <a:r>
              <a:rPr lang="en-US" b="1" dirty="0" smtClean="0">
                <a:solidFill>
                  <a:srgbClr val="FF0000"/>
                </a:solidFill>
              </a:rPr>
              <a:t>when….</a:t>
            </a:r>
          </a:p>
        </p:txBody>
      </p:sp>
      <p:sp>
        <p:nvSpPr>
          <p:cNvPr id="3" name="Content Placeholder 2"/>
          <p:cNvSpPr>
            <a:spLocks noGrp="1"/>
          </p:cNvSpPr>
          <p:nvPr>
            <p:ph idx="1"/>
          </p:nvPr>
        </p:nvSpPr>
        <p:spPr/>
        <p:txBody>
          <a:bodyPr rtlCol="0">
            <a:normAutofit/>
          </a:bodyPr>
          <a:lstStyle/>
          <a:p>
            <a:pPr marL="274320" indent="-274320" fontAlgn="auto">
              <a:spcAft>
                <a:spcPts val="0"/>
              </a:spcAft>
              <a:buClr>
                <a:schemeClr val="accent3"/>
              </a:buClr>
              <a:buFont typeface="Arial" pitchFamily="34" charset="0"/>
              <a:buNone/>
              <a:defRPr/>
            </a:pPr>
            <a:endParaRPr lang="en-US" dirty="0" smtClean="0"/>
          </a:p>
          <a:p>
            <a:pPr marL="514350" indent="-514350" fontAlgn="auto">
              <a:spcAft>
                <a:spcPts val="0"/>
              </a:spcAft>
              <a:buClr>
                <a:schemeClr val="accent3"/>
              </a:buClr>
              <a:buFont typeface="Arial" pitchFamily="34" charset="0"/>
              <a:buAutoNum type="alphaUcPeriod"/>
              <a:defRPr/>
            </a:pPr>
            <a:r>
              <a:rPr lang="en-US" sz="3200" b="1" dirty="0" smtClean="0"/>
              <a:t>Trip is cancelled – </a:t>
            </a:r>
            <a:r>
              <a:rPr lang="en-US" sz="3200" b="1" dirty="0" smtClean="0">
                <a:solidFill>
                  <a:srgbClr val="FF0000"/>
                </a:solidFill>
              </a:rPr>
              <a:t>REFUND</a:t>
            </a:r>
            <a:r>
              <a:rPr lang="en-US" sz="3200" b="1" dirty="0" smtClean="0"/>
              <a:t> in full.</a:t>
            </a:r>
          </a:p>
          <a:p>
            <a:pPr marL="514350" indent="-514350" fontAlgn="auto">
              <a:spcAft>
                <a:spcPts val="0"/>
              </a:spcAft>
              <a:buClr>
                <a:schemeClr val="accent3"/>
              </a:buClr>
              <a:buFont typeface="Arial" pitchFamily="34" charset="0"/>
              <a:buAutoNum type="alphaUcPeriod"/>
              <a:defRPr/>
            </a:pPr>
            <a:endParaRPr lang="en-US" sz="3200" b="1" dirty="0" smtClean="0"/>
          </a:p>
          <a:p>
            <a:pPr marL="514350" indent="-514350" fontAlgn="auto">
              <a:spcAft>
                <a:spcPts val="0"/>
              </a:spcAft>
              <a:buClr>
                <a:schemeClr val="accent3"/>
              </a:buClr>
              <a:buFont typeface="Arial" pitchFamily="34" charset="0"/>
              <a:buAutoNum type="alphaUcPeriod"/>
              <a:defRPr/>
            </a:pPr>
            <a:r>
              <a:rPr lang="en-US" sz="3200" b="1" dirty="0" smtClean="0"/>
              <a:t>Trip is cut short or terminated in advance of the itinerary – </a:t>
            </a:r>
            <a:r>
              <a:rPr lang="en-US" sz="3200" b="1" dirty="0" smtClean="0">
                <a:solidFill>
                  <a:srgbClr val="FF0000"/>
                </a:solidFill>
              </a:rPr>
              <a:t>REFUND</a:t>
            </a:r>
            <a:r>
              <a:rPr lang="en-US" sz="3200" b="1" dirty="0" smtClean="0">
                <a:solidFill>
                  <a:schemeClr val="tx2"/>
                </a:solidFill>
              </a:rPr>
              <a:t> </a:t>
            </a:r>
            <a:r>
              <a:rPr lang="en-US" sz="3200" b="1" dirty="0" smtClean="0"/>
              <a:t>excess payment, IMMEDIATELY upon cancellation or termination of the trip. </a:t>
            </a:r>
          </a:p>
        </p:txBody>
      </p:sp>
    </p:spTree>
  </p:cSld>
  <p:clrMapOvr>
    <a:masterClrMapping/>
  </p:clrMapOvr>
  <p:transition>
    <p:wedg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r>
              <a:rPr lang="en-US" b="1" smtClean="0">
                <a:solidFill>
                  <a:srgbClr val="FF0000"/>
                </a:solidFill>
              </a:rPr>
              <a:t>Foreign Travel</a:t>
            </a:r>
          </a:p>
        </p:txBody>
      </p:sp>
      <p:sp>
        <p:nvSpPr>
          <p:cNvPr id="31747" name="Content Placeholder 2"/>
          <p:cNvSpPr>
            <a:spLocks noGrp="1"/>
          </p:cNvSpPr>
          <p:nvPr>
            <p:ph idx="1"/>
          </p:nvPr>
        </p:nvSpPr>
        <p:spPr>
          <a:xfrm>
            <a:off x="762000" y="1600200"/>
            <a:ext cx="7696200" cy="4525963"/>
          </a:xfrm>
        </p:spPr>
        <p:txBody>
          <a:bodyPr/>
          <a:lstStyle/>
          <a:p>
            <a:pPr>
              <a:buFont typeface="Wingdings" pitchFamily="2" charset="2"/>
              <a:buChar char="Ø"/>
            </a:pPr>
            <a:endParaRPr lang="en-US" smtClean="0"/>
          </a:p>
          <a:p>
            <a:pPr algn="just">
              <a:buFont typeface="Wingdings" pitchFamily="2" charset="2"/>
              <a:buChar char="Ø"/>
            </a:pPr>
            <a:r>
              <a:rPr lang="en-US" sz="3200" b="1" smtClean="0"/>
              <a:t>Governed by COA Circular No. 96-004 dated April 19, 1996</a:t>
            </a:r>
          </a:p>
          <a:p>
            <a:pPr algn="just">
              <a:buFont typeface="Wingdings" pitchFamily="2" charset="2"/>
              <a:buChar char="Ø"/>
            </a:pPr>
            <a:endParaRPr lang="en-US" sz="3200" b="1" smtClean="0"/>
          </a:p>
          <a:p>
            <a:pPr algn="just">
              <a:buFont typeface="Arial" charset="0"/>
              <a:buNone/>
            </a:pPr>
            <a:r>
              <a:rPr lang="en-US" sz="3200" b="1" smtClean="0"/>
              <a:t>    Salaries may be suspended until cash advance has been liquidated </a:t>
            </a:r>
            <a:r>
              <a:rPr lang="en-US" sz="3200" b="1" smtClean="0">
                <a:solidFill>
                  <a:schemeClr val="tx2"/>
                </a:solidFill>
              </a:rPr>
              <a:t>(3.1.2.1, COA Circular No 96-004)</a:t>
            </a:r>
          </a:p>
        </p:txBody>
      </p:sp>
    </p:spTree>
  </p:cSld>
  <p:clrMapOvr>
    <a:masterClrMapping/>
  </p:clrMapOvr>
  <p:transition>
    <p:wedg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fontAlgn="auto">
              <a:spcAft>
                <a:spcPts val="0"/>
              </a:spcAft>
              <a:defRPr/>
            </a:pPr>
            <a:r>
              <a:rPr lang="en-US" sz="4900" b="1" dirty="0" smtClean="0"/>
              <a:t>Liquidation of CA</a:t>
            </a:r>
            <a:r>
              <a:rPr lang="en-US" b="1" dirty="0" smtClean="0"/>
              <a:t/>
            </a:r>
            <a:br>
              <a:rPr lang="en-US" b="1" dirty="0" smtClean="0"/>
            </a:br>
            <a:r>
              <a:rPr lang="en-US" sz="2700" b="1" dirty="0" smtClean="0">
                <a:solidFill>
                  <a:srgbClr val="FF0000"/>
                </a:solidFill>
              </a:rPr>
              <a:t>(Sec. 5, COA Circular No. 97-002)</a:t>
            </a:r>
          </a:p>
        </p:txBody>
      </p:sp>
      <p:sp>
        <p:nvSpPr>
          <p:cNvPr id="32771" name="Content Placeholder 2"/>
          <p:cNvSpPr>
            <a:spLocks noGrp="1"/>
          </p:cNvSpPr>
          <p:nvPr>
            <p:ph idx="1"/>
          </p:nvPr>
        </p:nvSpPr>
        <p:spPr/>
        <p:txBody>
          <a:bodyPr/>
          <a:lstStyle/>
          <a:p>
            <a:pPr>
              <a:buFont typeface="Arial" charset="0"/>
              <a:buNone/>
            </a:pPr>
            <a:endParaRPr lang="en-US" smtClean="0"/>
          </a:p>
          <a:p>
            <a:pPr algn="just">
              <a:buFont typeface="Arial" charset="0"/>
              <a:buNone/>
            </a:pPr>
            <a:r>
              <a:rPr lang="en-US" sz="3200" b="1" smtClean="0"/>
              <a:t>Documents required to support liquidation</a:t>
            </a:r>
          </a:p>
          <a:p>
            <a:pPr algn="just">
              <a:buFont typeface="Arial" charset="0"/>
              <a:buNone/>
            </a:pPr>
            <a:endParaRPr lang="en-US" sz="3200" b="1" smtClean="0"/>
          </a:p>
          <a:p>
            <a:pPr algn="just">
              <a:buFont typeface="Wingdings" pitchFamily="2" charset="2"/>
              <a:buChar char="Ø"/>
            </a:pPr>
            <a:r>
              <a:rPr lang="en-US" sz="3200" b="1" smtClean="0">
                <a:solidFill>
                  <a:srgbClr val="FF0000"/>
                </a:solidFill>
              </a:rPr>
              <a:t>Salaries/Wages</a:t>
            </a:r>
            <a:r>
              <a:rPr lang="en-US" sz="3200" b="1" smtClean="0"/>
              <a:t> – Report of Disbursements with payrolls, vouchers, DTRs, approved leaves, etc.</a:t>
            </a:r>
          </a:p>
          <a:p>
            <a:pPr>
              <a:buFont typeface="Arial" charset="0"/>
              <a:buNone/>
            </a:pPr>
            <a:endParaRPr lang="en-US" smtClean="0"/>
          </a:p>
        </p:txBody>
      </p:sp>
    </p:spTree>
  </p:cSld>
  <p:clrMapOvr>
    <a:masterClrMapping/>
  </p:clrMapOvr>
  <p:transition>
    <p:wedg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fontAlgn="auto">
              <a:spcAft>
                <a:spcPts val="0"/>
              </a:spcAft>
              <a:defRPr/>
            </a:pPr>
            <a:r>
              <a:rPr lang="en-US" sz="4900" b="1" dirty="0" smtClean="0"/>
              <a:t>Liquidation of CA</a:t>
            </a:r>
            <a:r>
              <a:rPr lang="en-US" b="1" dirty="0" smtClean="0"/>
              <a:t/>
            </a:r>
            <a:br>
              <a:rPr lang="en-US" b="1" dirty="0" smtClean="0"/>
            </a:br>
            <a:r>
              <a:rPr lang="en-US" sz="2700" b="1" dirty="0" smtClean="0">
                <a:solidFill>
                  <a:srgbClr val="FF0000"/>
                </a:solidFill>
              </a:rPr>
              <a:t>(Sec. 5, COA Circular No. 97-002)</a:t>
            </a:r>
            <a:endParaRPr lang="en-US" sz="2700" b="1" dirty="0" smtClean="0"/>
          </a:p>
        </p:txBody>
      </p:sp>
      <p:sp>
        <p:nvSpPr>
          <p:cNvPr id="33795" name="Content Placeholder 2"/>
          <p:cNvSpPr>
            <a:spLocks noGrp="1"/>
          </p:cNvSpPr>
          <p:nvPr>
            <p:ph idx="1"/>
          </p:nvPr>
        </p:nvSpPr>
        <p:spPr>
          <a:xfrm>
            <a:off x="457200" y="1905000"/>
            <a:ext cx="8229600" cy="4525963"/>
          </a:xfrm>
        </p:spPr>
        <p:txBody>
          <a:bodyPr/>
          <a:lstStyle/>
          <a:p>
            <a:pPr>
              <a:buFont typeface="Wingdings" pitchFamily="2" charset="2"/>
              <a:buChar char="Ø"/>
            </a:pPr>
            <a:r>
              <a:rPr lang="en-US" sz="2800" b="1" smtClean="0">
                <a:solidFill>
                  <a:srgbClr val="FF0000"/>
                </a:solidFill>
              </a:rPr>
              <a:t>Misc Operating Expenses</a:t>
            </a:r>
          </a:p>
          <a:p>
            <a:pPr lvl="1">
              <a:buFont typeface="Wingdings" pitchFamily="2" charset="2"/>
              <a:buChar char="Ø"/>
            </a:pPr>
            <a:r>
              <a:rPr lang="en-US" sz="2800" b="1" smtClean="0"/>
              <a:t>Report of Disbursements w/ support docs</a:t>
            </a:r>
          </a:p>
          <a:p>
            <a:pPr lvl="1">
              <a:buFont typeface="Wingdings" pitchFamily="2" charset="2"/>
              <a:buChar char="Ø"/>
            </a:pPr>
            <a:r>
              <a:rPr lang="en-US" sz="2800" b="1" smtClean="0"/>
              <a:t>Approved Requisition &amp; Issue Voucher w/ Cert.</a:t>
            </a:r>
          </a:p>
          <a:p>
            <a:pPr lvl="1">
              <a:buFont typeface="Arial" charset="0"/>
              <a:buNone/>
            </a:pPr>
            <a:r>
              <a:rPr lang="en-US" sz="2800" b="1" smtClean="0"/>
              <a:t>   of Emergency Purchase, if necessary</a:t>
            </a:r>
          </a:p>
          <a:p>
            <a:pPr lvl="1">
              <a:buFont typeface="Wingdings" pitchFamily="2" charset="2"/>
              <a:buChar char="Ø"/>
            </a:pPr>
            <a:r>
              <a:rPr lang="en-US" sz="2800" b="1" smtClean="0"/>
              <a:t>Receipts, Sales Invoices</a:t>
            </a:r>
          </a:p>
          <a:p>
            <a:pPr lvl="1">
              <a:buFont typeface="Wingdings" pitchFamily="2" charset="2"/>
              <a:buChar char="Ø"/>
            </a:pPr>
            <a:r>
              <a:rPr lang="en-US" sz="2800" b="1" smtClean="0"/>
              <a:t>Cert. of Acceptance/Inspection</a:t>
            </a:r>
          </a:p>
          <a:p>
            <a:pPr lvl="1">
              <a:buFont typeface="Wingdings" pitchFamily="2" charset="2"/>
              <a:buChar char="Ø"/>
            </a:pPr>
            <a:r>
              <a:rPr lang="en-US" sz="2800" b="1" smtClean="0"/>
              <a:t>Trip Ticket (if for fuel)</a:t>
            </a:r>
          </a:p>
          <a:p>
            <a:pPr lvl="1">
              <a:buFont typeface="Wingdings" pitchFamily="2" charset="2"/>
              <a:buChar char="Ø"/>
            </a:pPr>
            <a:r>
              <a:rPr lang="en-US" sz="2800" b="1" smtClean="0"/>
              <a:t>Other pertinent docs required by nature of expense   </a:t>
            </a:r>
          </a:p>
        </p:txBody>
      </p:sp>
    </p:spTree>
  </p:cSld>
  <p:clrMapOvr>
    <a:masterClrMapping/>
  </p:clrMapOvr>
  <p:transition>
    <p:wedg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0"/>
            <a:ext cx="8229600" cy="666750"/>
          </a:xfrm>
        </p:spPr>
        <p:txBody>
          <a:bodyPr rtlCol="0">
            <a:normAutofit fontScale="90000"/>
          </a:bodyPr>
          <a:lstStyle/>
          <a:p>
            <a:pPr fontAlgn="auto">
              <a:spcAft>
                <a:spcPts val="0"/>
              </a:spcAft>
              <a:defRPr/>
            </a:pPr>
            <a:r>
              <a:rPr lang="en-US" dirty="0" smtClean="0"/>
              <a:t/>
            </a:r>
            <a:br>
              <a:rPr lang="en-US" dirty="0" smtClean="0"/>
            </a:br>
            <a:r>
              <a:rPr lang="en-US" b="1" dirty="0" smtClean="0">
                <a:solidFill>
                  <a:srgbClr val="FF0000"/>
                </a:solidFill>
              </a:rPr>
              <a:t>General Principles</a:t>
            </a:r>
            <a:br>
              <a:rPr lang="en-US" b="1" dirty="0" smtClean="0">
                <a:solidFill>
                  <a:srgbClr val="FF0000"/>
                </a:solidFill>
              </a:rPr>
            </a:br>
            <a:r>
              <a:rPr lang="en-US" sz="2700" b="1" dirty="0" smtClean="0">
                <a:solidFill>
                  <a:srgbClr val="FF0000"/>
                </a:solidFill>
              </a:rPr>
              <a:t>(Sec. 2, COA Circular No. 97-002)</a:t>
            </a:r>
            <a:r>
              <a:rPr lang="en-US" dirty="0" smtClean="0"/>
              <a:t/>
            </a:r>
            <a:br>
              <a:rPr lang="en-US" dirty="0" smtClean="0"/>
            </a:br>
            <a:endParaRPr lang="en-US" dirty="0" smtClean="0"/>
          </a:p>
        </p:txBody>
      </p:sp>
      <p:sp>
        <p:nvSpPr>
          <p:cNvPr id="7171" name="Content Placeholder 2"/>
          <p:cNvSpPr>
            <a:spLocks noGrp="1"/>
          </p:cNvSpPr>
          <p:nvPr>
            <p:ph idx="1"/>
          </p:nvPr>
        </p:nvSpPr>
        <p:spPr>
          <a:xfrm>
            <a:off x="457200" y="1600200"/>
            <a:ext cx="8229600" cy="4724400"/>
          </a:xfrm>
        </p:spPr>
        <p:txBody>
          <a:bodyPr/>
          <a:lstStyle/>
          <a:p>
            <a:pPr marL="514350" indent="-514350" algn="just">
              <a:buFont typeface="Arial" charset="0"/>
              <a:buAutoNum type="arabicPeriod"/>
            </a:pPr>
            <a:r>
              <a:rPr lang="en-US" b="1" smtClean="0"/>
              <a:t>Daily receipts on collection must be deposited intact with the authorized bank. Ex. Land Bank of the Philippines</a:t>
            </a:r>
          </a:p>
          <a:p>
            <a:pPr marL="514350" indent="-514350" algn="just">
              <a:buFont typeface="Arial" charset="0"/>
              <a:buAutoNum type="arabicPeriod"/>
            </a:pPr>
            <a:endParaRPr lang="en-US" b="1" smtClean="0"/>
          </a:p>
          <a:p>
            <a:pPr marL="514350" indent="-514350" algn="just">
              <a:buFont typeface="Arial" charset="0"/>
              <a:buAutoNum type="arabicPeriod"/>
            </a:pPr>
            <a:r>
              <a:rPr lang="en-US" b="1" smtClean="0"/>
              <a:t>All payments must be made by check.</a:t>
            </a:r>
          </a:p>
          <a:p>
            <a:pPr marL="514350" indent="-514350" algn="just">
              <a:buFont typeface="Arial" charset="0"/>
              <a:buAutoNum type="arabicPeriod"/>
            </a:pPr>
            <a:endParaRPr lang="en-US" b="1" smtClean="0"/>
          </a:p>
          <a:p>
            <a:pPr marL="514350" indent="-514350" algn="just">
              <a:buFont typeface="Arial" charset="0"/>
              <a:buAutoNum type="arabicPeriod"/>
            </a:pPr>
            <a:r>
              <a:rPr lang="en-US" b="1" smtClean="0"/>
              <a:t>Only payments in small amounts may be made through the petty cash fund. Replenishment of the petty cash fund shall be equal to the total amount of expenditures made there from.</a:t>
            </a:r>
          </a:p>
        </p:txBody>
      </p:sp>
    </p:spTree>
  </p:cSld>
  <p:clrMapOvr>
    <a:masterClrMapping/>
  </p:clrMapOvr>
  <p:transition>
    <p:wedg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fontAlgn="auto">
              <a:spcAft>
                <a:spcPts val="0"/>
              </a:spcAft>
              <a:defRPr/>
            </a:pPr>
            <a:r>
              <a:rPr lang="en-US" sz="4900" b="1" dirty="0" smtClean="0"/>
              <a:t>Liquidation of CA</a:t>
            </a:r>
            <a:r>
              <a:rPr lang="en-US" b="1" dirty="0" smtClean="0"/>
              <a:t/>
            </a:r>
            <a:br>
              <a:rPr lang="en-US" b="1" dirty="0" smtClean="0"/>
            </a:br>
            <a:r>
              <a:rPr lang="en-US" sz="2700" b="1" dirty="0" smtClean="0">
                <a:solidFill>
                  <a:srgbClr val="FF0000"/>
                </a:solidFill>
              </a:rPr>
              <a:t>(Sec. 5, COA Circular No. 97-002)</a:t>
            </a:r>
            <a:endParaRPr lang="en-US" sz="2700" b="1" dirty="0" smtClean="0"/>
          </a:p>
        </p:txBody>
      </p:sp>
      <p:sp>
        <p:nvSpPr>
          <p:cNvPr id="34819" name="Content Placeholder 2"/>
          <p:cNvSpPr>
            <a:spLocks noGrp="1"/>
          </p:cNvSpPr>
          <p:nvPr>
            <p:ph idx="1"/>
          </p:nvPr>
        </p:nvSpPr>
        <p:spPr/>
        <p:txBody>
          <a:bodyPr/>
          <a:lstStyle/>
          <a:p>
            <a:pPr>
              <a:buFont typeface="Arial" charset="0"/>
              <a:buNone/>
            </a:pPr>
            <a:endParaRPr lang="en-US" smtClean="0"/>
          </a:p>
          <a:p>
            <a:pPr>
              <a:buFont typeface="Arial" charset="0"/>
              <a:buNone/>
            </a:pPr>
            <a:r>
              <a:rPr lang="en-US" sz="3200" b="1" smtClean="0">
                <a:solidFill>
                  <a:srgbClr val="FF0000"/>
                </a:solidFill>
              </a:rPr>
              <a:t>Current Operating Expenditure</a:t>
            </a:r>
          </a:p>
          <a:p>
            <a:pPr lvl="1">
              <a:buFont typeface="Wingdings" pitchFamily="2" charset="2"/>
              <a:buChar char="Ø"/>
            </a:pPr>
            <a:r>
              <a:rPr lang="en-US" sz="3200" b="1" smtClean="0"/>
              <a:t>Same as the previous</a:t>
            </a:r>
          </a:p>
          <a:p>
            <a:pPr lvl="1">
              <a:buFont typeface="Wingdings" pitchFamily="2" charset="2"/>
              <a:buChar char="Ø"/>
            </a:pPr>
            <a:r>
              <a:rPr lang="en-US" sz="3200" b="1" smtClean="0"/>
              <a:t>Canvass of at least 3 Suppliers (except when purchase made while on official travel)	</a:t>
            </a:r>
            <a:r>
              <a:rPr lang="en-US" smtClean="0"/>
              <a:t>	</a:t>
            </a:r>
          </a:p>
        </p:txBody>
      </p:sp>
    </p:spTree>
  </p:cSld>
  <p:clrMapOvr>
    <a:masterClrMapping/>
  </p:clrMapOvr>
  <p:transition>
    <p:wedge/>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fontAlgn="auto">
              <a:spcAft>
                <a:spcPts val="0"/>
              </a:spcAft>
              <a:defRPr/>
            </a:pPr>
            <a:r>
              <a:rPr lang="en-US" sz="4900" b="1" dirty="0" smtClean="0"/>
              <a:t>Liquidation of CA</a:t>
            </a:r>
            <a:r>
              <a:rPr lang="en-US" b="1" dirty="0" smtClean="0"/>
              <a:t/>
            </a:r>
            <a:br>
              <a:rPr lang="en-US" b="1" dirty="0" smtClean="0"/>
            </a:br>
            <a:r>
              <a:rPr lang="en-US" sz="2700" b="1" dirty="0" smtClean="0">
                <a:solidFill>
                  <a:srgbClr val="FF0000"/>
                </a:solidFill>
              </a:rPr>
              <a:t>(Sec. 5, COA Circular No. 97-002)</a:t>
            </a:r>
            <a:endParaRPr lang="en-US" sz="2700" b="1" dirty="0" smtClean="0"/>
          </a:p>
        </p:txBody>
      </p:sp>
      <p:sp>
        <p:nvSpPr>
          <p:cNvPr id="29699" name="Content Placeholder 2"/>
          <p:cNvSpPr>
            <a:spLocks noGrp="1"/>
          </p:cNvSpPr>
          <p:nvPr>
            <p:ph idx="1"/>
          </p:nvPr>
        </p:nvSpPr>
        <p:spPr>
          <a:xfrm>
            <a:off x="1752600" y="1676400"/>
            <a:ext cx="6400800" cy="4525963"/>
          </a:xfrm>
        </p:spPr>
        <p:txBody>
          <a:bodyPr>
            <a:normAutofit lnSpcReduction="10000"/>
          </a:bodyPr>
          <a:lstStyle/>
          <a:p>
            <a:pPr marL="274320" indent="-274320" fontAlgn="auto">
              <a:spcAft>
                <a:spcPts val="0"/>
              </a:spcAft>
              <a:buClr>
                <a:schemeClr val="accent3"/>
              </a:buClr>
              <a:buFont typeface="Arial" charset="0"/>
              <a:buNone/>
              <a:defRPr/>
            </a:pPr>
            <a:endParaRPr lang="en-US" dirty="0" smtClean="0">
              <a:solidFill>
                <a:srgbClr val="FF0000"/>
              </a:solidFill>
            </a:endParaRPr>
          </a:p>
          <a:p>
            <a:pPr marL="274320" indent="-274320" fontAlgn="auto">
              <a:spcAft>
                <a:spcPts val="0"/>
              </a:spcAft>
              <a:buClr>
                <a:schemeClr val="accent3"/>
              </a:buClr>
              <a:buFont typeface="Arial" charset="0"/>
              <a:buNone/>
              <a:defRPr/>
            </a:pPr>
            <a:r>
              <a:rPr lang="en-US" sz="3200" b="1" dirty="0" smtClean="0">
                <a:solidFill>
                  <a:srgbClr val="FF0000"/>
                </a:solidFill>
              </a:rPr>
              <a:t>Official Travel</a:t>
            </a:r>
          </a:p>
          <a:p>
            <a:pPr marL="274320" indent="-274320" fontAlgn="auto">
              <a:spcAft>
                <a:spcPts val="0"/>
              </a:spcAft>
              <a:buClr>
                <a:schemeClr val="accent3"/>
              </a:buClr>
              <a:buFont typeface="Arial" charset="0"/>
              <a:buNone/>
              <a:defRPr/>
            </a:pPr>
            <a:r>
              <a:rPr lang="en-US" sz="3200" b="1" dirty="0" smtClean="0"/>
              <a:t>	COA Circular No. 96-004</a:t>
            </a:r>
          </a:p>
          <a:p>
            <a:pPr lvl="2" indent="-246888" fontAlgn="auto">
              <a:spcAft>
                <a:spcPts val="0"/>
              </a:spcAft>
              <a:buFont typeface="Wingdings" pitchFamily="2" charset="2"/>
              <a:buChar char="Ø"/>
              <a:defRPr/>
            </a:pPr>
            <a:r>
              <a:rPr lang="en-US" sz="2800" b="1" dirty="0" smtClean="0"/>
              <a:t>Certificate of Travel Completed</a:t>
            </a:r>
          </a:p>
          <a:p>
            <a:pPr lvl="2" indent="-246888" fontAlgn="auto">
              <a:spcAft>
                <a:spcPts val="0"/>
              </a:spcAft>
              <a:buFont typeface="Wingdings" pitchFamily="2" charset="2"/>
              <a:buChar char="Ø"/>
              <a:defRPr/>
            </a:pPr>
            <a:r>
              <a:rPr lang="en-US" sz="2800" b="1" dirty="0" smtClean="0"/>
              <a:t>Plane, boat, bus tickets</a:t>
            </a:r>
          </a:p>
          <a:p>
            <a:pPr lvl="2" indent="-246888" fontAlgn="auto">
              <a:spcAft>
                <a:spcPts val="0"/>
              </a:spcAft>
              <a:buFont typeface="Wingdings" pitchFamily="2" charset="2"/>
              <a:buChar char="Ø"/>
              <a:defRPr/>
            </a:pPr>
            <a:r>
              <a:rPr lang="en-US" sz="2800" b="1" dirty="0" smtClean="0"/>
              <a:t>Hotel room/ lodging bills</a:t>
            </a:r>
          </a:p>
          <a:p>
            <a:pPr lvl="2" indent="-246888" fontAlgn="auto">
              <a:spcAft>
                <a:spcPts val="0"/>
              </a:spcAft>
              <a:buFont typeface="Wingdings" pitchFamily="2" charset="2"/>
              <a:buChar char="Ø"/>
              <a:defRPr/>
            </a:pPr>
            <a:r>
              <a:rPr lang="en-US" sz="2800" b="1" dirty="0" smtClean="0"/>
              <a:t>Certificate of Appearance or </a:t>
            </a:r>
          </a:p>
          <a:p>
            <a:pPr lvl="2" indent="-246888" fontAlgn="auto">
              <a:spcAft>
                <a:spcPts val="0"/>
              </a:spcAft>
              <a:buFont typeface="Arial" charset="0"/>
              <a:buNone/>
              <a:defRPr/>
            </a:pPr>
            <a:r>
              <a:rPr lang="en-US" sz="2800" b="1" dirty="0" smtClean="0"/>
              <a:t>   Accomplishment Report 	</a:t>
            </a:r>
            <a:r>
              <a:rPr lang="en-US" dirty="0" smtClean="0"/>
              <a:t>	</a:t>
            </a:r>
          </a:p>
        </p:txBody>
      </p:sp>
    </p:spTree>
  </p:cSld>
  <p:clrMapOvr>
    <a:masterClrMapping/>
  </p:clrMapOvr>
  <p:transition>
    <p:wedge/>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fontAlgn="auto">
              <a:spcAft>
                <a:spcPts val="0"/>
              </a:spcAft>
              <a:defRPr/>
            </a:pPr>
            <a:r>
              <a:rPr lang="en-US" b="1" dirty="0" smtClean="0"/>
              <a:t>Responsibility of Agency Head</a:t>
            </a:r>
            <a:br>
              <a:rPr lang="en-US" b="1" dirty="0" smtClean="0"/>
            </a:br>
            <a:r>
              <a:rPr lang="en-US" sz="2700" b="1" dirty="0" smtClean="0">
                <a:solidFill>
                  <a:srgbClr val="FF0000"/>
                </a:solidFill>
              </a:rPr>
              <a:t>(Sec. 8, COA Circular No. 97-002)</a:t>
            </a:r>
          </a:p>
        </p:txBody>
      </p:sp>
      <p:sp>
        <p:nvSpPr>
          <p:cNvPr id="36867" name="Content Placeholder 2"/>
          <p:cNvSpPr>
            <a:spLocks noGrp="1"/>
          </p:cNvSpPr>
          <p:nvPr>
            <p:ph idx="1"/>
          </p:nvPr>
        </p:nvSpPr>
        <p:spPr>
          <a:xfrm>
            <a:off x="533400" y="1676400"/>
            <a:ext cx="7620000" cy="4525963"/>
          </a:xfrm>
        </p:spPr>
        <p:txBody>
          <a:bodyPr/>
          <a:lstStyle/>
          <a:p>
            <a:pPr algn="just">
              <a:buFont typeface="Arial" charset="0"/>
              <a:buNone/>
            </a:pPr>
            <a:r>
              <a:rPr lang="en-US" smtClean="0"/>
              <a:t>   </a:t>
            </a:r>
          </a:p>
          <a:p>
            <a:pPr algn="just">
              <a:buFont typeface="Arial" charset="0"/>
              <a:buNone/>
            </a:pPr>
            <a:r>
              <a:rPr lang="en-US" sz="3200" smtClean="0"/>
              <a:t>   </a:t>
            </a:r>
            <a:r>
              <a:rPr lang="en-US" sz="3200" b="1" smtClean="0"/>
              <a:t>“It shall be the responsibility of the Head of the Agency to ensure the proper granting, utilization and liquidation of all cash advances in accordance with these rules and regulations”</a:t>
            </a:r>
          </a:p>
        </p:txBody>
      </p:sp>
    </p:spTree>
  </p:cSld>
  <p:clrMapOvr>
    <a:masterClrMapping/>
  </p:clrMapOvr>
  <p:transition>
    <p:wedge/>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a:xfrm>
            <a:off x="457200" y="1066800"/>
            <a:ext cx="8229600" cy="1143000"/>
          </a:xfrm>
        </p:spPr>
        <p:txBody>
          <a:bodyPr/>
          <a:lstStyle/>
          <a:p>
            <a:r>
              <a:rPr lang="en-US" sz="4400" b="1" smtClean="0"/>
              <a:t>Responsibility of the Accountant</a:t>
            </a:r>
            <a:r>
              <a:rPr lang="en-US" sz="4800" b="1" smtClean="0">
                <a:solidFill>
                  <a:srgbClr val="FF0000"/>
                </a:solidFill>
              </a:rPr>
              <a:t/>
            </a:r>
            <a:br>
              <a:rPr lang="en-US" sz="4800" b="1" smtClean="0">
                <a:solidFill>
                  <a:srgbClr val="FF0000"/>
                </a:solidFill>
              </a:rPr>
            </a:br>
            <a:r>
              <a:rPr lang="en-US" sz="2800" b="1" smtClean="0">
                <a:solidFill>
                  <a:srgbClr val="FF0000"/>
                </a:solidFill>
              </a:rPr>
              <a:t>(only in cases of travel cash advance pursuant to Circular 96-004)</a:t>
            </a:r>
          </a:p>
        </p:txBody>
      </p:sp>
      <p:sp>
        <p:nvSpPr>
          <p:cNvPr id="37891" name="Content Placeholder 2"/>
          <p:cNvSpPr>
            <a:spLocks noGrp="1"/>
          </p:cNvSpPr>
          <p:nvPr>
            <p:ph idx="1"/>
          </p:nvPr>
        </p:nvSpPr>
        <p:spPr/>
        <p:txBody>
          <a:bodyPr/>
          <a:lstStyle/>
          <a:p>
            <a:pPr>
              <a:buFont typeface="Arial" charset="0"/>
              <a:buNone/>
            </a:pPr>
            <a:endParaRPr lang="en-US" smtClean="0"/>
          </a:p>
          <a:p>
            <a:pPr algn="just">
              <a:buFont typeface="Arial" charset="0"/>
              <a:buNone/>
            </a:pPr>
            <a:r>
              <a:rPr lang="en-US" sz="3200" b="1" smtClean="0"/>
              <a:t>1. The accountant shall retain a copy of the travel advance voucher and the itinerary of travel. He shall keep an index of the cash advances made by each official/employee and shall monitor the liquidation of the said cash advances;</a:t>
            </a:r>
          </a:p>
        </p:txBody>
      </p:sp>
    </p:spTree>
  </p:cSld>
  <p:clrMapOvr>
    <a:masterClrMapping/>
  </p:clrMapOvr>
  <p:transition>
    <p:wedge/>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r>
              <a:rPr lang="en-US" sz="4000" b="1" smtClean="0"/>
              <a:t>Responsibility of the Accountant</a:t>
            </a:r>
            <a:r>
              <a:rPr lang="en-US" sz="5400" b="1" smtClean="0"/>
              <a:t/>
            </a:r>
            <a:br>
              <a:rPr lang="en-US" sz="5400" b="1" smtClean="0"/>
            </a:br>
            <a:r>
              <a:rPr lang="en-US" sz="2400" b="1" smtClean="0">
                <a:solidFill>
                  <a:srgbClr val="FF0000"/>
                </a:solidFill>
              </a:rPr>
              <a:t> (only in cases of travel cash advance pursuant to Circular 96-004)</a:t>
            </a:r>
            <a:endParaRPr lang="en-US" sz="2400" b="1" smtClean="0"/>
          </a:p>
        </p:txBody>
      </p:sp>
      <p:sp>
        <p:nvSpPr>
          <p:cNvPr id="38915" name="Content Placeholder 2"/>
          <p:cNvSpPr>
            <a:spLocks noGrp="1"/>
          </p:cNvSpPr>
          <p:nvPr>
            <p:ph idx="1"/>
          </p:nvPr>
        </p:nvSpPr>
        <p:spPr/>
        <p:txBody>
          <a:bodyPr/>
          <a:lstStyle/>
          <a:p>
            <a:pPr algn="just">
              <a:buFont typeface="Arial" charset="0"/>
              <a:buNone/>
            </a:pPr>
            <a:r>
              <a:rPr lang="en-US" b="1" smtClean="0"/>
              <a:t>2. In addition the accountant shall:</a:t>
            </a:r>
          </a:p>
          <a:p>
            <a:pPr algn="just">
              <a:buFont typeface="Arial" charset="0"/>
              <a:buNone/>
            </a:pPr>
            <a:r>
              <a:rPr lang="en-US" b="1" smtClean="0"/>
              <a:t>	 a. Send within ten (10) days before the expiration of the 30 or 60 days period specified under  Section 16, of EO 248, a written reminder under signature of the head of the agency or his duly authorized representative, enjoining the official or employee concerned to liquidate his travel cash advance. This is to preclude complaints arising from suspension of salaries due to non-liquidation of travel advances. </a:t>
            </a:r>
          </a:p>
        </p:txBody>
      </p:sp>
    </p:spTree>
  </p:cSld>
  <p:clrMapOvr>
    <a:masterClrMapping/>
  </p:clrMapOvr>
  <p:transition>
    <p:wedge/>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p:txBody>
          <a:bodyPr/>
          <a:lstStyle/>
          <a:p>
            <a:r>
              <a:rPr lang="en-US" sz="4000" b="1" smtClean="0"/>
              <a:t>Responsibility of the Accountant</a:t>
            </a:r>
            <a:br>
              <a:rPr lang="en-US" sz="4000" b="1" smtClean="0"/>
            </a:br>
            <a:r>
              <a:rPr lang="en-US" sz="2400" b="1" smtClean="0">
                <a:solidFill>
                  <a:srgbClr val="FF0000"/>
                </a:solidFill>
              </a:rPr>
              <a:t> (only in cases of travel cash advance pursuant to Circular 96-004)</a:t>
            </a:r>
            <a:endParaRPr lang="en-US" sz="2400" b="1" smtClean="0"/>
          </a:p>
        </p:txBody>
      </p:sp>
      <p:sp>
        <p:nvSpPr>
          <p:cNvPr id="39939" name="Content Placeholder 2"/>
          <p:cNvSpPr>
            <a:spLocks noGrp="1"/>
          </p:cNvSpPr>
          <p:nvPr>
            <p:ph idx="1"/>
          </p:nvPr>
        </p:nvSpPr>
        <p:spPr/>
        <p:txBody>
          <a:bodyPr/>
          <a:lstStyle/>
          <a:p>
            <a:pPr algn="just">
              <a:buFont typeface="Arial" charset="0"/>
              <a:buNone/>
            </a:pPr>
            <a:r>
              <a:rPr lang="en-US" sz="3200" b="1" smtClean="0"/>
              <a:t>b. Delete the name of the official or employee from the subsequent payrolls until such time that the travel cash advance has been fully liquidated, if the official or employee concerned fails to liquidate the cash advance within the prescribed period.</a:t>
            </a:r>
          </a:p>
        </p:txBody>
      </p:sp>
    </p:spTree>
  </p:cSld>
  <p:clrMapOvr>
    <a:masterClrMapping/>
  </p:clrMapOvr>
  <p:transition>
    <p:wedge/>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p:txBody>
          <a:bodyPr/>
          <a:lstStyle/>
          <a:p>
            <a:r>
              <a:rPr lang="en-US" sz="4000" b="1" smtClean="0"/>
              <a:t>Responsibility of the Accountant</a:t>
            </a:r>
            <a:br>
              <a:rPr lang="en-US" sz="4000" b="1" smtClean="0"/>
            </a:br>
            <a:r>
              <a:rPr lang="en-US" sz="2400" b="1" smtClean="0">
                <a:solidFill>
                  <a:srgbClr val="FF0000"/>
                </a:solidFill>
              </a:rPr>
              <a:t> (only in cases of travel cash advance pursuant to Circular 96-004)</a:t>
            </a:r>
            <a:endParaRPr lang="en-US" sz="2400" b="1" smtClean="0"/>
          </a:p>
        </p:txBody>
      </p:sp>
      <p:sp>
        <p:nvSpPr>
          <p:cNvPr id="40963" name="Content Placeholder 2"/>
          <p:cNvSpPr>
            <a:spLocks noGrp="1"/>
          </p:cNvSpPr>
          <p:nvPr>
            <p:ph idx="1"/>
          </p:nvPr>
        </p:nvSpPr>
        <p:spPr/>
        <p:txBody>
          <a:bodyPr/>
          <a:lstStyle/>
          <a:p>
            <a:pPr algn="just">
              <a:buFont typeface="Arial" charset="0"/>
              <a:buNone/>
            </a:pPr>
            <a:r>
              <a:rPr lang="en-US" sz="3200" b="1" smtClean="0"/>
              <a:t>c. Verify the liquidation voucher and supporting documents, and record the same in the books of accounts subject to the post audit by the auditor.</a:t>
            </a:r>
          </a:p>
        </p:txBody>
      </p:sp>
    </p:spTree>
  </p:cSld>
  <p:clrMapOvr>
    <a:masterClrMapping/>
  </p:clrMapOvr>
  <p:transition>
    <p:wedge/>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fontAlgn="auto">
              <a:spcAft>
                <a:spcPts val="0"/>
              </a:spcAft>
              <a:defRPr/>
            </a:pPr>
            <a:r>
              <a:rPr lang="en-US" dirty="0" smtClean="0">
                <a:solidFill>
                  <a:srgbClr val="FF0000"/>
                </a:solidFill>
              </a:rPr>
              <a:t>Duties &amp; Responsibilities of the COA Auditor</a:t>
            </a:r>
            <a:endParaRPr lang="en-US" dirty="0">
              <a:solidFill>
                <a:srgbClr val="FF0000"/>
              </a:solidFill>
            </a:endParaRPr>
          </a:p>
        </p:txBody>
      </p:sp>
      <p:sp>
        <p:nvSpPr>
          <p:cNvPr id="3" name="Content Placeholder 2"/>
          <p:cNvSpPr>
            <a:spLocks noGrp="1"/>
          </p:cNvSpPr>
          <p:nvPr>
            <p:ph idx="1"/>
          </p:nvPr>
        </p:nvSpPr>
        <p:spPr/>
        <p:txBody>
          <a:bodyPr>
            <a:normAutofit fontScale="92500"/>
          </a:bodyPr>
          <a:lstStyle/>
          <a:p>
            <a:pPr marL="514350" indent="-514350" algn="just" fontAlgn="auto">
              <a:spcAft>
                <a:spcPts val="0"/>
              </a:spcAft>
              <a:buClr>
                <a:schemeClr val="accent3"/>
              </a:buClr>
              <a:buFont typeface="Wingdings 2"/>
              <a:buAutoNum type="arabicPeriod"/>
              <a:defRPr/>
            </a:pPr>
            <a:r>
              <a:rPr lang="en-US" sz="3600" b="1" dirty="0" smtClean="0"/>
              <a:t>Upon failure of the AO to liquidate his cash advance within two (2) months for AOs holding office within the station and three (3) months for AOs outside the station from date of grant of the cash advance, the Auditor shall issue a letter demanding liquidation or explanation for non liquidation;</a:t>
            </a:r>
          </a:p>
          <a:p>
            <a:pPr marL="514350" indent="-514350" fontAlgn="auto">
              <a:spcAft>
                <a:spcPts val="0"/>
              </a:spcAft>
              <a:buClr>
                <a:schemeClr val="accent3"/>
              </a:buClr>
              <a:buFont typeface="Wingdings 2"/>
              <a:buNone/>
              <a:defRPr/>
            </a:pPr>
            <a:endParaRPr lang="en-US" sz="3600" b="1"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fontAlgn="auto">
              <a:spcAft>
                <a:spcPts val="0"/>
              </a:spcAft>
              <a:defRPr/>
            </a:pPr>
            <a:r>
              <a:rPr lang="en-US" dirty="0" smtClean="0">
                <a:solidFill>
                  <a:srgbClr val="FF0000"/>
                </a:solidFill>
              </a:rPr>
              <a:t>Duties &amp; Responsibilities of the COA Auditor</a:t>
            </a:r>
            <a:endParaRPr lang="en-US" dirty="0">
              <a:solidFill>
                <a:srgbClr val="FF0000"/>
              </a:solidFill>
            </a:endParaRPr>
          </a:p>
        </p:txBody>
      </p:sp>
      <p:sp>
        <p:nvSpPr>
          <p:cNvPr id="3" name="Content Placeholder 2"/>
          <p:cNvSpPr>
            <a:spLocks noGrp="1"/>
          </p:cNvSpPr>
          <p:nvPr>
            <p:ph idx="1"/>
          </p:nvPr>
        </p:nvSpPr>
        <p:spPr/>
        <p:txBody>
          <a:bodyPr>
            <a:normAutofit fontScale="92500"/>
          </a:bodyPr>
          <a:lstStyle/>
          <a:p>
            <a:pPr marL="514350" indent="-514350" algn="just" fontAlgn="auto">
              <a:spcAft>
                <a:spcPts val="0"/>
              </a:spcAft>
              <a:buClr>
                <a:schemeClr val="accent3"/>
              </a:buClr>
              <a:buFont typeface="Wingdings 2"/>
              <a:buNone/>
              <a:defRPr/>
            </a:pPr>
            <a:r>
              <a:rPr lang="en-US" sz="2400" b="1" dirty="0" smtClean="0"/>
              <a:t>2</a:t>
            </a:r>
            <a:r>
              <a:rPr lang="en-US" sz="3600" b="1" dirty="0" smtClean="0"/>
              <a:t>. If thirty (30) days have elapse after the demand letter is served and no liquidation or explanation is received or the explanation is not satisfactory, the Auditor shall advise the head of the agency to cause or order the withholding of the payment of any money due the AO;</a:t>
            </a:r>
          </a:p>
          <a:p>
            <a:pPr marL="514350" indent="-514350" algn="just" fontAlgn="auto">
              <a:spcAft>
                <a:spcPts val="0"/>
              </a:spcAft>
              <a:buClr>
                <a:schemeClr val="accent3"/>
              </a:buClr>
              <a:buFont typeface="Wingdings 2"/>
              <a:buNone/>
              <a:defRPr/>
            </a:pPr>
            <a:endParaRPr lang="en-US" sz="2400" b="1"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fontAlgn="auto">
              <a:spcAft>
                <a:spcPts val="0"/>
              </a:spcAft>
              <a:defRPr/>
            </a:pPr>
            <a:r>
              <a:rPr lang="en-US" dirty="0" smtClean="0">
                <a:solidFill>
                  <a:srgbClr val="FF0000"/>
                </a:solidFill>
              </a:rPr>
              <a:t>Duties &amp; Responsibilities of the COA Auditor</a:t>
            </a:r>
            <a:endParaRPr lang="en-US" dirty="0">
              <a:solidFill>
                <a:srgbClr val="FF0000"/>
              </a:solidFill>
            </a:endParaRPr>
          </a:p>
        </p:txBody>
      </p:sp>
      <p:sp>
        <p:nvSpPr>
          <p:cNvPr id="44035" name="Content Placeholder 2"/>
          <p:cNvSpPr>
            <a:spLocks noGrp="1"/>
          </p:cNvSpPr>
          <p:nvPr>
            <p:ph idx="1"/>
          </p:nvPr>
        </p:nvSpPr>
        <p:spPr/>
        <p:txBody>
          <a:bodyPr/>
          <a:lstStyle/>
          <a:p>
            <a:pPr marL="514350" indent="-514350" algn="just">
              <a:buFont typeface="Wingdings 2" pitchFamily="18" charset="2"/>
              <a:buNone/>
            </a:pPr>
            <a:endParaRPr lang="en-US" sz="2400" b="1" smtClean="0"/>
          </a:p>
          <a:p>
            <a:pPr marL="514350" indent="-514350" algn="just">
              <a:buFont typeface="Wingdings 2" pitchFamily="18" charset="2"/>
              <a:buNone/>
            </a:pPr>
            <a:r>
              <a:rPr lang="en-US" b="1" smtClean="0"/>
              <a:t>3. </a:t>
            </a:r>
            <a:r>
              <a:rPr lang="en-US" sz="3600" b="1" smtClean="0"/>
              <a:t>The AO shall likewise be held criminally liable, for failure to settle his accounts. For this purpose the Auditor shall:</a:t>
            </a:r>
          </a:p>
          <a:p>
            <a:pPr marL="514350" indent="-514350">
              <a:buFont typeface="Wingdings 2" pitchFamily="18" charset="2"/>
              <a:buAutoNum type="arabicPeriod"/>
            </a:pPr>
            <a:endParaRPr lang="en-US" sz="3600" b="1"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fontAlgn="auto">
              <a:spcAft>
                <a:spcPts val="0"/>
              </a:spcAft>
              <a:defRPr/>
            </a:pPr>
            <a:r>
              <a:rPr lang="en-US" b="1" dirty="0" smtClean="0">
                <a:solidFill>
                  <a:srgbClr val="FF0000"/>
                </a:solidFill>
              </a:rPr>
              <a:t>General Principles</a:t>
            </a:r>
            <a:br>
              <a:rPr lang="en-US" b="1" dirty="0" smtClean="0">
                <a:solidFill>
                  <a:srgbClr val="FF0000"/>
                </a:solidFill>
              </a:rPr>
            </a:br>
            <a:r>
              <a:rPr lang="en-US" sz="2700" b="1" dirty="0" smtClean="0">
                <a:solidFill>
                  <a:srgbClr val="FF0000"/>
                </a:solidFill>
              </a:rPr>
              <a:t>(Sec. 2, COA Circular No. 97-002)</a:t>
            </a:r>
          </a:p>
        </p:txBody>
      </p:sp>
      <p:sp>
        <p:nvSpPr>
          <p:cNvPr id="8195" name="Content Placeholder 2"/>
          <p:cNvSpPr>
            <a:spLocks noGrp="1"/>
          </p:cNvSpPr>
          <p:nvPr>
            <p:ph idx="1"/>
          </p:nvPr>
        </p:nvSpPr>
        <p:spPr/>
        <p:txBody>
          <a:bodyPr/>
          <a:lstStyle/>
          <a:p>
            <a:pPr>
              <a:buFont typeface="Arial" charset="0"/>
              <a:buNone/>
            </a:pPr>
            <a:endParaRPr lang="en-US" smtClean="0"/>
          </a:p>
          <a:p>
            <a:pPr algn="just">
              <a:buFont typeface="Arial" charset="0"/>
              <a:buNone/>
            </a:pPr>
            <a:r>
              <a:rPr lang="en-US" smtClean="0"/>
              <a:t>		</a:t>
            </a:r>
            <a:r>
              <a:rPr lang="en-US" sz="3200" b="1" smtClean="0"/>
              <a:t>In cases when it may be impractical or impossible to make payments by check, payments may be made by the disbursing officer in the form of cash through his cash advance.</a:t>
            </a:r>
          </a:p>
        </p:txBody>
      </p:sp>
    </p:spTree>
  </p:cSld>
  <p:clrMapOvr>
    <a:masterClrMapping/>
  </p:clrMapOvr>
  <p:transition>
    <p:wedge/>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fontAlgn="auto">
              <a:spcAft>
                <a:spcPts val="0"/>
              </a:spcAft>
              <a:defRPr/>
            </a:pPr>
            <a:r>
              <a:rPr lang="en-US" dirty="0" smtClean="0">
                <a:solidFill>
                  <a:srgbClr val="FF0000"/>
                </a:solidFill>
              </a:rPr>
              <a:t>Duties &amp; Responsibilities of the COA Auditor</a:t>
            </a:r>
            <a:endParaRPr lang="en-US" dirty="0"/>
          </a:p>
        </p:txBody>
      </p:sp>
      <p:sp>
        <p:nvSpPr>
          <p:cNvPr id="45059" name="Content Placeholder 2"/>
          <p:cNvSpPr>
            <a:spLocks noGrp="1"/>
          </p:cNvSpPr>
          <p:nvPr>
            <p:ph idx="1"/>
          </p:nvPr>
        </p:nvSpPr>
        <p:spPr/>
        <p:txBody>
          <a:bodyPr/>
          <a:lstStyle/>
          <a:p>
            <a:pPr algn="just">
              <a:buFont typeface="Wingdings 2" pitchFamily="18" charset="2"/>
              <a:buNone/>
            </a:pPr>
            <a:r>
              <a:rPr lang="en-US" b="1" smtClean="0"/>
              <a:t>a. </a:t>
            </a:r>
            <a:r>
              <a:rPr lang="en-US" sz="2800" b="1" smtClean="0"/>
              <a:t>Execute an Affidavit stating the nature/purpose of the cash advance; the amount not liquidated/ accounted for; the fact that no liquidation or explanation has been submitted despite demand or if explanation has been submitted, the same is not satisfactory; the date the letter of demand was served on or received by AO; and other information which may be pertinent to the case;</a:t>
            </a:r>
          </a:p>
          <a:p>
            <a:pPr algn="just"/>
            <a:endParaRPr lang="en-US" smtClean="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fontAlgn="auto">
              <a:spcAft>
                <a:spcPts val="0"/>
              </a:spcAft>
              <a:defRPr/>
            </a:pPr>
            <a:r>
              <a:rPr lang="en-US" dirty="0" smtClean="0">
                <a:solidFill>
                  <a:srgbClr val="FF0000"/>
                </a:solidFill>
              </a:rPr>
              <a:t>Duties &amp; Responsibilities of the COA Auditor</a:t>
            </a:r>
            <a:endParaRPr lang="en-US" dirty="0">
              <a:solidFill>
                <a:srgbClr val="FF0000"/>
              </a:solidFill>
            </a:endParaRPr>
          </a:p>
        </p:txBody>
      </p:sp>
      <p:sp>
        <p:nvSpPr>
          <p:cNvPr id="3" name="Content Placeholder 2"/>
          <p:cNvSpPr>
            <a:spLocks noGrp="1"/>
          </p:cNvSpPr>
          <p:nvPr>
            <p:ph idx="1"/>
          </p:nvPr>
        </p:nvSpPr>
        <p:spPr/>
        <p:txBody>
          <a:bodyPr>
            <a:normAutofit fontScale="92500"/>
          </a:bodyPr>
          <a:lstStyle/>
          <a:p>
            <a:pPr marL="514350" indent="-514350" algn="just" fontAlgn="auto">
              <a:spcAft>
                <a:spcPts val="0"/>
              </a:spcAft>
              <a:buClr>
                <a:schemeClr val="accent3"/>
              </a:buClr>
              <a:buFont typeface="Wingdings 2"/>
              <a:buNone/>
              <a:defRPr/>
            </a:pPr>
            <a:r>
              <a:rPr lang="en-US" sz="2400" b="1" dirty="0" smtClean="0"/>
              <a:t>b</a:t>
            </a:r>
            <a:r>
              <a:rPr lang="en-US" sz="2800" b="1" dirty="0" smtClean="0"/>
              <a:t>. State in the affidavit the violation of the provisions of Section 89 of PD 1445 and the penal provisions under Section 128 of the same law;</a:t>
            </a:r>
          </a:p>
          <a:p>
            <a:pPr marL="514350" indent="-514350" algn="just" fontAlgn="auto">
              <a:spcAft>
                <a:spcPts val="0"/>
              </a:spcAft>
              <a:buClr>
                <a:schemeClr val="accent3"/>
              </a:buClr>
              <a:buFont typeface="Wingdings 2"/>
              <a:buNone/>
              <a:defRPr/>
            </a:pPr>
            <a:r>
              <a:rPr lang="en-US" sz="2800" b="1" dirty="0" smtClean="0"/>
              <a:t>c. The affidavit shall be submitted to the COA Director concerned who shall refer the case to the appropriate Office of the Ombudsman, if the offense is committed in the regions or to the COA Legal Office for the filing of criminal proceedings, if the offense is committed within the Metropolitan Manila Area (97-002, Item 9.3)</a:t>
            </a:r>
            <a:endParaRPr lang="en-US" sz="2800" b="1"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fontAlgn="auto">
              <a:spcAft>
                <a:spcPts val="0"/>
              </a:spcAft>
              <a:defRPr/>
            </a:pPr>
            <a:r>
              <a:rPr lang="en-US" dirty="0" smtClean="0">
                <a:solidFill>
                  <a:srgbClr val="FF0000"/>
                </a:solidFill>
              </a:rPr>
              <a:t>Actions against AO for Failure to Liquidate on Time</a:t>
            </a:r>
          </a:p>
        </p:txBody>
      </p:sp>
      <p:sp>
        <p:nvSpPr>
          <p:cNvPr id="47107" name="Content Placeholder 2"/>
          <p:cNvSpPr>
            <a:spLocks noGrp="1"/>
          </p:cNvSpPr>
          <p:nvPr>
            <p:ph idx="1"/>
          </p:nvPr>
        </p:nvSpPr>
        <p:spPr/>
        <p:txBody>
          <a:bodyPr/>
          <a:lstStyle/>
          <a:p>
            <a:pPr marL="514350" indent="-514350">
              <a:buNone/>
            </a:pPr>
            <a:endParaRPr lang="en-US" sz="3200" dirty="0" smtClean="0"/>
          </a:p>
          <a:p>
            <a:pPr marL="514350" indent="-514350">
              <a:buFont typeface="Arial" charset="0"/>
              <a:buAutoNum type="arabicPeriod"/>
            </a:pPr>
            <a:r>
              <a:rPr lang="en-US" sz="3200" b="1" dirty="0" smtClean="0"/>
              <a:t>Valid cause for the </a:t>
            </a:r>
            <a:r>
              <a:rPr lang="en-US" sz="3200" b="1" dirty="0" smtClean="0">
                <a:solidFill>
                  <a:srgbClr val="FF0000"/>
                </a:solidFill>
              </a:rPr>
              <a:t>WITHHOLDING</a:t>
            </a:r>
            <a:r>
              <a:rPr lang="en-US" sz="3200" b="1" dirty="0" smtClean="0"/>
              <a:t> of salary; (97-002, 5.1.3 last par)</a:t>
            </a:r>
          </a:p>
          <a:p>
            <a:pPr marL="514350" indent="-514350">
              <a:buFont typeface="Arial" charset="0"/>
              <a:buAutoNum type="arabicPeriod"/>
            </a:pPr>
            <a:r>
              <a:rPr lang="en-US" sz="3200" b="1" dirty="0" smtClean="0"/>
              <a:t>No additional cash advance</a:t>
            </a:r>
          </a:p>
          <a:p>
            <a:pPr marL="514350" indent="-514350">
              <a:buFont typeface="Arial" charset="0"/>
              <a:buAutoNum type="arabicPeriod"/>
            </a:pPr>
            <a:r>
              <a:rPr lang="en-US" sz="3200" b="1" dirty="0" smtClean="0"/>
              <a:t>May be liable criminally, administratively and/or civilly</a:t>
            </a:r>
          </a:p>
        </p:txBody>
      </p:sp>
    </p:spTree>
  </p:cSld>
  <p:clrMapOvr>
    <a:masterClrMapping/>
  </p:clrMapOvr>
  <p:transition>
    <p:wedge/>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p:cNvSpPr>
            <a:spLocks noGrp="1"/>
          </p:cNvSpPr>
          <p:nvPr>
            <p:ph type="title"/>
          </p:nvPr>
        </p:nvSpPr>
        <p:spPr/>
        <p:txBody>
          <a:bodyPr/>
          <a:lstStyle/>
          <a:p>
            <a:r>
              <a:rPr lang="en-US" sz="3000" b="1" smtClean="0"/>
              <a:t>PD 1445 GOVERNMENT AUDITING CODE OF THE PHILIPPINES</a:t>
            </a:r>
          </a:p>
        </p:txBody>
      </p:sp>
      <p:sp>
        <p:nvSpPr>
          <p:cNvPr id="48131" name="Content Placeholder 2"/>
          <p:cNvSpPr>
            <a:spLocks noGrp="1"/>
          </p:cNvSpPr>
          <p:nvPr>
            <p:ph idx="1"/>
          </p:nvPr>
        </p:nvSpPr>
        <p:spPr>
          <a:xfrm>
            <a:off x="304800" y="1600200"/>
            <a:ext cx="8534400" cy="4724400"/>
          </a:xfrm>
        </p:spPr>
        <p:txBody>
          <a:bodyPr/>
          <a:lstStyle/>
          <a:p>
            <a:pPr algn="ctr">
              <a:buFont typeface="Arial" charset="0"/>
              <a:buNone/>
            </a:pPr>
            <a:r>
              <a:rPr lang="en-US" sz="2800" b="1" dirty="0" smtClean="0">
                <a:solidFill>
                  <a:srgbClr val="FF0000"/>
                </a:solidFill>
              </a:rPr>
              <a:t>CHAPTER 5</a:t>
            </a:r>
          </a:p>
          <a:p>
            <a:pPr algn="ctr">
              <a:buFont typeface="Arial" charset="0"/>
              <a:buNone/>
            </a:pPr>
            <a:r>
              <a:rPr lang="en-US" sz="2800" b="1" dirty="0" smtClean="0">
                <a:solidFill>
                  <a:srgbClr val="FF0000"/>
                </a:solidFill>
              </a:rPr>
              <a:t>ACCOUNTABILITY AND RESPONSIBILITY FOR GOVERNMENT FUNDS  AND PROPERTY</a:t>
            </a:r>
          </a:p>
          <a:p>
            <a:pPr>
              <a:buFont typeface="Arial" charset="0"/>
              <a:buNone/>
            </a:pPr>
            <a:endParaRPr lang="en-US" sz="2800" b="1" dirty="0" smtClean="0"/>
          </a:p>
          <a:p>
            <a:pPr>
              <a:buFont typeface="Arial" charset="0"/>
              <a:buNone/>
            </a:pPr>
            <a:r>
              <a:rPr lang="en-US" sz="2800" b="1" dirty="0" smtClean="0"/>
              <a:t>“Section 102. Primary and secondary responsibility:</a:t>
            </a:r>
          </a:p>
          <a:p>
            <a:pPr algn="just">
              <a:buFont typeface="Arial" charset="0"/>
              <a:buNone/>
            </a:pPr>
            <a:r>
              <a:rPr lang="en-US" sz="2800" b="1" dirty="0" smtClean="0"/>
              <a:t>	1. The head of any agency of the government is immediately and primarily responsible for all government funds and property pertaining to his agency.</a:t>
            </a:r>
          </a:p>
          <a:p>
            <a:pPr algn="just">
              <a:buFont typeface="Arial" charset="0"/>
              <a:buNone/>
            </a:pPr>
            <a:r>
              <a:rPr lang="en-US" sz="600" dirty="0" smtClean="0"/>
              <a:t>	</a:t>
            </a:r>
          </a:p>
        </p:txBody>
      </p:sp>
    </p:spTree>
  </p:cSld>
  <p:clrMapOvr>
    <a:masterClrMapping/>
  </p:clrMapOvr>
  <p:transition>
    <p:wedge/>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p:cNvSpPr>
            <a:spLocks noGrp="1"/>
          </p:cNvSpPr>
          <p:nvPr>
            <p:ph type="title"/>
          </p:nvPr>
        </p:nvSpPr>
        <p:spPr/>
        <p:txBody>
          <a:bodyPr/>
          <a:lstStyle/>
          <a:p>
            <a:r>
              <a:rPr lang="en-US" sz="3000" b="1" smtClean="0">
                <a:solidFill>
                  <a:srgbClr val="FF0000"/>
                </a:solidFill>
              </a:rPr>
              <a:t>PD 1445 GOVERNMENT AUDITING CODE OF THE PHILIPPINES</a:t>
            </a:r>
          </a:p>
        </p:txBody>
      </p:sp>
      <p:sp>
        <p:nvSpPr>
          <p:cNvPr id="49155" name="Content Placeholder 2"/>
          <p:cNvSpPr>
            <a:spLocks noGrp="1"/>
          </p:cNvSpPr>
          <p:nvPr>
            <p:ph idx="1"/>
          </p:nvPr>
        </p:nvSpPr>
        <p:spPr/>
        <p:txBody>
          <a:bodyPr/>
          <a:lstStyle/>
          <a:p>
            <a:pPr algn="just">
              <a:buFont typeface="Arial" charset="0"/>
              <a:buNone/>
            </a:pPr>
            <a:r>
              <a:rPr lang="en-US" sz="3200" b="1" smtClean="0"/>
              <a:t>2. Persons entrusted with the possession or custody of the funds or property under the agency head shall be immediately responsible to him, without prejudice to the liability of either party to the government.”</a:t>
            </a:r>
          </a:p>
        </p:txBody>
      </p:sp>
    </p:spTree>
  </p:cSld>
  <p:clrMapOvr>
    <a:masterClrMapping/>
  </p:clrMapOvr>
  <p:transition>
    <p:wedge/>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fontAlgn="auto">
              <a:spcAft>
                <a:spcPts val="0"/>
              </a:spcAft>
              <a:defRPr/>
            </a:pPr>
            <a:r>
              <a:rPr lang="en-US" b="1" dirty="0" smtClean="0">
                <a:solidFill>
                  <a:srgbClr val="FF0000"/>
                </a:solidFill>
              </a:rPr>
              <a:t>Are you an Accountable Officer?</a:t>
            </a:r>
            <a:endParaRPr lang="en-US" dirty="0"/>
          </a:p>
        </p:txBody>
      </p:sp>
      <p:sp>
        <p:nvSpPr>
          <p:cNvPr id="3" name="Content Placeholder 2"/>
          <p:cNvSpPr>
            <a:spLocks noGrp="1"/>
          </p:cNvSpPr>
          <p:nvPr>
            <p:ph idx="1"/>
          </p:nvPr>
        </p:nvSpPr>
        <p:spPr/>
        <p:txBody>
          <a:bodyPr>
            <a:normAutofit lnSpcReduction="10000"/>
          </a:bodyPr>
          <a:lstStyle/>
          <a:p>
            <a:pPr marL="514350" indent="-514350" algn="just" fontAlgn="auto">
              <a:spcAft>
                <a:spcPts val="0"/>
              </a:spcAft>
              <a:buClr>
                <a:schemeClr val="accent3"/>
              </a:buClr>
              <a:buFont typeface="Wingdings" pitchFamily="2" charset="2"/>
              <a:buChar char="Ø"/>
              <a:defRPr/>
            </a:pPr>
            <a:r>
              <a:rPr lang="en-US" sz="2800" b="1" dirty="0" smtClean="0"/>
              <a:t>Art. 217, RPC (</a:t>
            </a:r>
            <a:r>
              <a:rPr lang="en-US" sz="2800" b="1" dirty="0" err="1" smtClean="0"/>
              <a:t>Malversation</a:t>
            </a:r>
            <a:r>
              <a:rPr lang="en-US" sz="2800" b="1" dirty="0" smtClean="0"/>
              <a:t> of Public Funds) is one who is accountable for public funds or property</a:t>
            </a:r>
          </a:p>
          <a:p>
            <a:pPr marL="514350" indent="-514350" algn="just" fontAlgn="auto">
              <a:spcAft>
                <a:spcPts val="0"/>
              </a:spcAft>
              <a:buClr>
                <a:schemeClr val="accent3"/>
              </a:buClr>
              <a:buFont typeface="Wingdings" pitchFamily="2" charset="2"/>
              <a:buChar char="Ø"/>
              <a:defRPr/>
            </a:pPr>
            <a:r>
              <a:rPr lang="en-US" sz="2800" b="1" dirty="0" smtClean="0"/>
              <a:t>Sec. 101 (1), PD 1445 (Government Auditing Code of the </a:t>
            </a:r>
            <a:r>
              <a:rPr lang="en-US" sz="2800" b="1" dirty="0" err="1" smtClean="0"/>
              <a:t>Phils</a:t>
            </a:r>
            <a:r>
              <a:rPr lang="en-US" sz="2800" b="1" dirty="0" smtClean="0"/>
              <a:t>) –</a:t>
            </a:r>
          </a:p>
          <a:p>
            <a:pPr marL="514350" indent="-514350" algn="just" fontAlgn="auto">
              <a:spcAft>
                <a:spcPts val="0"/>
              </a:spcAft>
              <a:buClr>
                <a:schemeClr val="accent3"/>
              </a:buClr>
              <a:buFont typeface="Arial" pitchFamily="34" charset="0"/>
              <a:buNone/>
              <a:defRPr/>
            </a:pPr>
            <a:r>
              <a:rPr lang="en-US" sz="2800" b="1" dirty="0" smtClean="0"/>
              <a:t>     -every officer of any government agency</a:t>
            </a:r>
          </a:p>
          <a:p>
            <a:pPr marL="514350" indent="-514350" algn="just" fontAlgn="auto">
              <a:spcAft>
                <a:spcPts val="0"/>
              </a:spcAft>
              <a:buClr>
                <a:schemeClr val="accent3"/>
              </a:buClr>
              <a:buFont typeface="Arial" pitchFamily="34" charset="0"/>
              <a:buNone/>
              <a:defRPr/>
            </a:pPr>
            <a:r>
              <a:rPr lang="en-US" sz="2800" b="1" dirty="0" smtClean="0"/>
              <a:t>     -duties permit or require the </a:t>
            </a:r>
            <a:r>
              <a:rPr lang="en-US" sz="2800" b="1" u="sng" dirty="0" smtClean="0">
                <a:solidFill>
                  <a:srgbClr val="FF0000"/>
                </a:solidFill>
              </a:rPr>
              <a:t>possession</a:t>
            </a:r>
            <a:r>
              <a:rPr lang="en-US" sz="2800" b="1" dirty="0" smtClean="0"/>
              <a:t> or </a:t>
            </a:r>
            <a:r>
              <a:rPr lang="en-US" sz="2800" b="1" u="sng" dirty="0" smtClean="0">
                <a:solidFill>
                  <a:srgbClr val="FF0000"/>
                </a:solidFill>
              </a:rPr>
              <a:t>custody</a:t>
            </a:r>
            <a:r>
              <a:rPr lang="en-US" sz="2800" b="1" dirty="0" smtClean="0"/>
              <a:t> of government funds or property</a:t>
            </a:r>
          </a:p>
          <a:p>
            <a:pPr marL="514350" indent="-514350" algn="just" fontAlgn="auto">
              <a:spcAft>
                <a:spcPts val="0"/>
              </a:spcAft>
              <a:buClr>
                <a:schemeClr val="accent3"/>
              </a:buClr>
              <a:buFont typeface="Arial" pitchFamily="34" charset="0"/>
              <a:buNone/>
              <a:defRPr/>
            </a:pPr>
            <a:r>
              <a:rPr lang="en-US" sz="2800" b="1" dirty="0" smtClean="0"/>
              <a:t>     -and who shall be accountable therefore and for the safekeeping thereof in conformity</a:t>
            </a:r>
            <a:endParaRPr lang="en-US" sz="2800"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fontAlgn="auto">
              <a:spcAft>
                <a:spcPts val="0"/>
              </a:spcAft>
              <a:defRPr/>
            </a:pPr>
            <a:r>
              <a:rPr lang="en-US" b="1" dirty="0" smtClean="0">
                <a:solidFill>
                  <a:srgbClr val="FF0000"/>
                </a:solidFill>
              </a:rPr>
              <a:t>What is therefore </a:t>
            </a:r>
            <a:br>
              <a:rPr lang="en-US" b="1" dirty="0" smtClean="0">
                <a:solidFill>
                  <a:srgbClr val="FF0000"/>
                </a:solidFill>
              </a:rPr>
            </a:br>
            <a:r>
              <a:rPr lang="en-US" b="1" dirty="0" smtClean="0">
                <a:solidFill>
                  <a:srgbClr val="FF0000"/>
                </a:solidFill>
              </a:rPr>
              <a:t>             CONTROLLING is……</a:t>
            </a:r>
            <a:endParaRPr lang="en-US" dirty="0"/>
          </a:p>
        </p:txBody>
      </p:sp>
      <p:sp>
        <p:nvSpPr>
          <p:cNvPr id="51203" name="Content Placeholder 2"/>
          <p:cNvSpPr>
            <a:spLocks noGrp="1"/>
          </p:cNvSpPr>
          <p:nvPr>
            <p:ph idx="1"/>
          </p:nvPr>
        </p:nvSpPr>
        <p:spPr/>
        <p:txBody>
          <a:bodyPr/>
          <a:lstStyle/>
          <a:p>
            <a:pPr algn="just">
              <a:buFont typeface="Wingdings 2" pitchFamily="18" charset="2"/>
              <a:buNone/>
            </a:pPr>
            <a:r>
              <a:rPr lang="en-US" sz="3200" b="1" smtClean="0"/>
              <a:t>the NATURE of the duties which he performs - the fact that, as part of his duties, he received public money for which he was bound to account, and NOT THE NOMENCLATURE OR THE RELATIVE IMPORTANCE THE POSITION HELD</a:t>
            </a:r>
          </a:p>
          <a:p>
            <a:pPr>
              <a:buFont typeface="Wingdings 2" pitchFamily="18" charset="2"/>
              <a:buNone/>
            </a:pPr>
            <a:endParaRPr lang="en-US" sz="3200" smtClean="0"/>
          </a:p>
          <a:p>
            <a:pPr>
              <a:buFont typeface="Wingdings 2" pitchFamily="18" charset="2"/>
              <a:buNone/>
            </a:pPr>
            <a:r>
              <a:rPr lang="en-US" sz="2400" b="1" smtClean="0">
                <a:solidFill>
                  <a:schemeClr val="tx2"/>
                </a:solidFill>
              </a:rPr>
              <a:t>(Querijero vs. People, GR 153483, Feb. 14, 2003)</a:t>
            </a:r>
            <a:endParaRPr lang="en-US" sz="3200" smtClean="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fontAlgn="auto">
              <a:spcAft>
                <a:spcPts val="0"/>
              </a:spcAft>
              <a:defRPr/>
            </a:pPr>
            <a:r>
              <a:rPr lang="en-US" sz="4900" dirty="0" smtClean="0"/>
              <a:t>Criminal Charges</a:t>
            </a:r>
            <a:r>
              <a:rPr lang="en-US" dirty="0" smtClean="0"/>
              <a:t/>
            </a:r>
            <a:br>
              <a:rPr lang="en-US" dirty="0" smtClean="0"/>
            </a:br>
            <a:r>
              <a:rPr lang="en-US" sz="4000" dirty="0" smtClean="0">
                <a:solidFill>
                  <a:srgbClr val="FF0000"/>
                </a:solidFill>
              </a:rPr>
              <a:t>P.D. 1445</a:t>
            </a:r>
          </a:p>
        </p:txBody>
      </p:sp>
      <p:sp>
        <p:nvSpPr>
          <p:cNvPr id="52227" name="Content Placeholder 2"/>
          <p:cNvSpPr>
            <a:spLocks noGrp="1"/>
          </p:cNvSpPr>
          <p:nvPr>
            <p:ph idx="1"/>
          </p:nvPr>
        </p:nvSpPr>
        <p:spPr/>
        <p:txBody>
          <a:bodyPr/>
          <a:lstStyle/>
          <a:p>
            <a:pPr algn="just">
              <a:buFont typeface="Arial" charset="0"/>
              <a:buNone/>
            </a:pPr>
            <a:r>
              <a:rPr lang="en-US" smtClean="0"/>
              <a:t>		</a:t>
            </a:r>
            <a:r>
              <a:rPr lang="en-US" sz="2800" b="1" smtClean="0"/>
              <a:t>“Section 128. Penal provision. Any violation of the provisions of Sections 67, 68, 89, 106, and 108 of this Code or any regulation issued by the Commission implementing these sections, shall be </a:t>
            </a:r>
            <a:r>
              <a:rPr lang="en-US" sz="2800" b="1" smtClean="0">
                <a:solidFill>
                  <a:srgbClr val="FF0000"/>
                </a:solidFill>
              </a:rPr>
              <a:t>punished by a fine not exceeding one thousand pesos or by imprisonment not exceeding six (6) months, or both such fine and imprisonment in the discretion of the court.”</a:t>
            </a:r>
          </a:p>
          <a:p>
            <a:pPr algn="just">
              <a:buFont typeface="Arial" charset="0"/>
              <a:buNone/>
            </a:pPr>
            <a:endParaRPr lang="en-US" sz="2800" smtClean="0"/>
          </a:p>
        </p:txBody>
      </p:sp>
    </p:spTree>
  </p:cSld>
  <p:clrMapOvr>
    <a:masterClrMapping/>
  </p:clrMapOvr>
  <p:transition>
    <p:wedge/>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normAutofit fontScale="90000"/>
          </a:bodyPr>
          <a:lstStyle/>
          <a:p>
            <a:pPr fontAlgn="auto">
              <a:spcAft>
                <a:spcPts val="0"/>
              </a:spcAft>
              <a:defRPr/>
            </a:pPr>
            <a:r>
              <a:rPr lang="en-US" dirty="0" smtClean="0"/>
              <a:t>Criminal Charges under the Revised Penal Code</a:t>
            </a:r>
          </a:p>
        </p:txBody>
      </p:sp>
      <p:sp>
        <p:nvSpPr>
          <p:cNvPr id="53251" name="Content Placeholder 2"/>
          <p:cNvSpPr>
            <a:spLocks noGrp="1"/>
          </p:cNvSpPr>
          <p:nvPr>
            <p:ph idx="1"/>
          </p:nvPr>
        </p:nvSpPr>
        <p:spPr/>
        <p:txBody>
          <a:bodyPr/>
          <a:lstStyle/>
          <a:p>
            <a:pPr algn="just">
              <a:buFont typeface="Arial" charset="0"/>
              <a:buNone/>
            </a:pPr>
            <a:r>
              <a:rPr lang="en-US" sz="2800" b="1" smtClean="0">
                <a:solidFill>
                  <a:srgbClr val="FF0000"/>
                </a:solidFill>
              </a:rPr>
              <a:t>Art. 218 – Failure to render accounts</a:t>
            </a:r>
          </a:p>
          <a:p>
            <a:pPr algn="just">
              <a:buFont typeface="Arial" charset="0"/>
              <a:buNone/>
            </a:pPr>
            <a:r>
              <a:rPr lang="en-US" sz="2000" b="1" smtClean="0"/>
              <a:t>	  - Accountable Officer</a:t>
            </a:r>
          </a:p>
          <a:p>
            <a:pPr algn="just">
              <a:buFont typeface="Arial" charset="0"/>
              <a:buNone/>
            </a:pPr>
            <a:r>
              <a:rPr lang="en-US" sz="2000" b="1" smtClean="0"/>
              <a:t>	  - Required by law or regulation to render accounts</a:t>
            </a:r>
          </a:p>
          <a:p>
            <a:pPr algn="just">
              <a:buFont typeface="Arial" charset="0"/>
              <a:buNone/>
            </a:pPr>
            <a:r>
              <a:rPr lang="en-US" sz="2000" b="1" smtClean="0"/>
              <a:t>	  - Failure to do so for 2 months after such accounts   </a:t>
            </a:r>
          </a:p>
          <a:p>
            <a:pPr algn="just">
              <a:buFont typeface="Arial" charset="0"/>
              <a:buNone/>
            </a:pPr>
            <a:r>
              <a:rPr lang="en-US" sz="2000" b="1" smtClean="0"/>
              <a:t>        should be rendered</a:t>
            </a:r>
          </a:p>
          <a:p>
            <a:pPr lvl="1" algn="just">
              <a:buFont typeface="Wingdings" pitchFamily="2" charset="2"/>
              <a:buChar char="Ø"/>
            </a:pPr>
            <a:r>
              <a:rPr lang="en-US" b="1" smtClean="0"/>
              <a:t>Demand for accounting not necessary</a:t>
            </a:r>
          </a:p>
          <a:p>
            <a:pPr lvl="1" algn="just">
              <a:buFont typeface="Wingdings" pitchFamily="2" charset="2"/>
              <a:buChar char="Ø"/>
            </a:pPr>
            <a:r>
              <a:rPr lang="en-US" b="1" smtClean="0"/>
              <a:t>Misappropriation not necessary; rationale is to compel public officers entrusted with government funds to render regular and timely account</a:t>
            </a:r>
          </a:p>
          <a:p>
            <a:pPr lvl="1" algn="just">
              <a:buFont typeface="Wingdings" pitchFamily="2" charset="2"/>
              <a:buChar char="Ø"/>
            </a:pPr>
            <a:r>
              <a:rPr lang="en-US" sz="2800" b="1" smtClean="0">
                <a:solidFill>
                  <a:srgbClr val="FF0000"/>
                </a:solidFill>
              </a:rPr>
              <a:t>Penalty - 6 months 1 day to 2 years 4 months</a:t>
            </a:r>
          </a:p>
        </p:txBody>
      </p:sp>
    </p:spTree>
  </p:cSld>
  <p:clrMapOvr>
    <a:masterClrMapping/>
  </p:clrMapOvr>
  <p:transition>
    <p:wedge/>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p:txBody>
          <a:bodyPr>
            <a:normAutofit fontScale="90000"/>
          </a:bodyPr>
          <a:lstStyle/>
          <a:p>
            <a:pPr fontAlgn="auto">
              <a:spcAft>
                <a:spcPts val="0"/>
              </a:spcAft>
              <a:defRPr/>
            </a:pPr>
            <a:r>
              <a:rPr lang="en-US" dirty="0" smtClean="0"/>
              <a:t>Criminal Charges under Revised Penal Code</a:t>
            </a:r>
          </a:p>
        </p:txBody>
      </p:sp>
      <p:sp>
        <p:nvSpPr>
          <p:cNvPr id="3" name="Content Placeholder 2"/>
          <p:cNvSpPr>
            <a:spLocks noGrp="1"/>
          </p:cNvSpPr>
          <p:nvPr>
            <p:ph idx="1"/>
          </p:nvPr>
        </p:nvSpPr>
        <p:spPr>
          <a:xfrm>
            <a:off x="0" y="1752600"/>
            <a:ext cx="7315200" cy="4525963"/>
          </a:xfrm>
        </p:spPr>
        <p:txBody>
          <a:bodyPr rtlCol="0">
            <a:normAutofit fontScale="62500" lnSpcReduction="20000"/>
          </a:bodyPr>
          <a:lstStyle/>
          <a:p>
            <a:pPr marL="274320" indent="-274320" algn="just" fontAlgn="auto">
              <a:spcAft>
                <a:spcPts val="0"/>
              </a:spcAft>
              <a:buClr>
                <a:schemeClr val="accent3"/>
              </a:buClr>
              <a:buFont typeface="Arial" pitchFamily="34" charset="0"/>
              <a:buNone/>
              <a:defRPr/>
            </a:pPr>
            <a:r>
              <a:rPr lang="en-US" sz="4000" b="1" dirty="0" smtClean="0">
                <a:solidFill>
                  <a:srgbClr val="FF0000"/>
                </a:solidFill>
              </a:rPr>
              <a:t>Art. 217 – </a:t>
            </a:r>
            <a:r>
              <a:rPr lang="en-US" sz="4000" b="1" dirty="0" err="1" smtClean="0">
                <a:solidFill>
                  <a:srgbClr val="FF0000"/>
                </a:solidFill>
              </a:rPr>
              <a:t>Malversation</a:t>
            </a:r>
            <a:r>
              <a:rPr lang="en-US" sz="4000" b="1" dirty="0" smtClean="0">
                <a:solidFill>
                  <a:srgbClr val="FF0000"/>
                </a:solidFill>
              </a:rPr>
              <a:t> of Public Funds</a:t>
            </a:r>
          </a:p>
          <a:p>
            <a:pPr marL="274320" indent="-274320" algn="just" fontAlgn="auto">
              <a:spcAft>
                <a:spcPts val="0"/>
              </a:spcAft>
              <a:buClr>
                <a:schemeClr val="accent3"/>
              </a:buClr>
              <a:buFont typeface="Arial" pitchFamily="34" charset="0"/>
              <a:buNone/>
              <a:defRPr/>
            </a:pPr>
            <a:r>
              <a:rPr lang="en-US" sz="3000" b="1" dirty="0" smtClean="0">
                <a:solidFill>
                  <a:srgbClr val="FF0000"/>
                </a:solidFill>
              </a:rPr>
              <a:t>	</a:t>
            </a:r>
            <a:r>
              <a:rPr lang="en-US" sz="3600" b="1" dirty="0" smtClean="0">
                <a:solidFill>
                  <a:srgbClr val="FF0000"/>
                </a:solidFill>
              </a:rPr>
              <a:t>  </a:t>
            </a:r>
            <a:r>
              <a:rPr lang="en-US" sz="3600" b="1" dirty="0" smtClean="0"/>
              <a:t>- Public Officer</a:t>
            </a:r>
          </a:p>
          <a:p>
            <a:pPr marL="274320" indent="-274320" algn="just" fontAlgn="auto">
              <a:spcAft>
                <a:spcPts val="0"/>
              </a:spcAft>
              <a:buClr>
                <a:schemeClr val="accent3"/>
              </a:buClr>
              <a:buFont typeface="Arial" pitchFamily="34" charset="0"/>
              <a:buNone/>
              <a:defRPr/>
            </a:pPr>
            <a:r>
              <a:rPr lang="en-US" sz="3600" b="1" dirty="0" smtClean="0">
                <a:solidFill>
                  <a:srgbClr val="FF0000"/>
                </a:solidFill>
              </a:rPr>
              <a:t>	  </a:t>
            </a:r>
            <a:r>
              <a:rPr lang="en-US" sz="3600" b="1" dirty="0" smtClean="0"/>
              <a:t>- Having custody or control of funds by reason of  </a:t>
            </a:r>
          </a:p>
          <a:p>
            <a:pPr marL="274320" indent="-274320" algn="just" fontAlgn="auto">
              <a:spcAft>
                <a:spcPts val="0"/>
              </a:spcAft>
              <a:buClr>
                <a:schemeClr val="accent3"/>
              </a:buClr>
              <a:buFont typeface="Arial" pitchFamily="34" charset="0"/>
              <a:buNone/>
              <a:defRPr/>
            </a:pPr>
            <a:r>
              <a:rPr lang="en-US" sz="3600" b="1" dirty="0" smtClean="0"/>
              <a:t>        the duties of his office</a:t>
            </a:r>
          </a:p>
          <a:p>
            <a:pPr marL="274320" indent="-274320" algn="just" fontAlgn="auto">
              <a:spcAft>
                <a:spcPts val="0"/>
              </a:spcAft>
              <a:buClr>
                <a:schemeClr val="accent3"/>
              </a:buClr>
              <a:buFont typeface="Arial" pitchFamily="34" charset="0"/>
              <a:buNone/>
              <a:defRPr/>
            </a:pPr>
            <a:r>
              <a:rPr lang="en-US" sz="3600" b="1" dirty="0" smtClean="0"/>
              <a:t>	  - Public funds for which he is accountable</a:t>
            </a:r>
          </a:p>
          <a:p>
            <a:pPr marL="274320" indent="-274320" algn="just" fontAlgn="auto">
              <a:spcAft>
                <a:spcPts val="0"/>
              </a:spcAft>
              <a:buClr>
                <a:schemeClr val="accent3"/>
              </a:buClr>
              <a:buFont typeface="Arial" pitchFamily="34" charset="0"/>
              <a:buNone/>
              <a:defRPr/>
            </a:pPr>
            <a:r>
              <a:rPr lang="en-US" sz="3600" b="1" dirty="0" smtClean="0"/>
              <a:t>	  - Appropriating, Misappropriating, or permitting </a:t>
            </a:r>
          </a:p>
          <a:p>
            <a:pPr marL="274320" indent="-274320" algn="just" fontAlgn="auto">
              <a:spcAft>
                <a:spcPts val="0"/>
              </a:spcAft>
              <a:buClr>
                <a:schemeClr val="accent3"/>
              </a:buClr>
              <a:buFont typeface="Arial" pitchFamily="34" charset="0"/>
              <a:buNone/>
              <a:defRPr/>
            </a:pPr>
            <a:r>
              <a:rPr lang="en-US" sz="3600" b="1" dirty="0" smtClean="0"/>
              <a:t>	    other person to take public funds</a:t>
            </a:r>
          </a:p>
          <a:p>
            <a:pPr marL="640080" lvl="1" indent="-246888" algn="just" fontAlgn="auto">
              <a:spcAft>
                <a:spcPts val="0"/>
              </a:spcAft>
              <a:buFont typeface="Wingdings" pitchFamily="2" charset="2"/>
              <a:buChar char="Ø"/>
              <a:defRPr/>
            </a:pPr>
            <a:r>
              <a:rPr lang="en-US" sz="3600" b="1" dirty="0" smtClean="0"/>
              <a:t>Presumption from failure to have duly forthcoming public funds upon demand</a:t>
            </a:r>
          </a:p>
          <a:p>
            <a:pPr marL="640080" lvl="1" indent="-246888" algn="just" fontAlgn="auto">
              <a:spcAft>
                <a:spcPts val="0"/>
              </a:spcAft>
              <a:buFont typeface="Wingdings" pitchFamily="2" charset="2"/>
              <a:buChar char="Ø"/>
              <a:defRPr/>
            </a:pPr>
            <a:r>
              <a:rPr lang="en-US" sz="3600" b="1" dirty="0" smtClean="0"/>
              <a:t>Demand only as a matter of procedure, evidentiary BUT not necessary 	</a:t>
            </a:r>
          </a:p>
          <a:p>
            <a:pPr marL="640080" lvl="1" indent="-246888" fontAlgn="auto">
              <a:spcAft>
                <a:spcPts val="0"/>
              </a:spcAft>
              <a:buFont typeface="Wingdings" pitchFamily="2" charset="2"/>
              <a:buChar char="Ø"/>
              <a:defRPr/>
            </a:pPr>
            <a:r>
              <a:rPr lang="en-US" sz="3600" b="1" dirty="0" smtClean="0">
                <a:solidFill>
                  <a:srgbClr val="FF0000"/>
                </a:solidFill>
              </a:rPr>
              <a:t>Penalty - 2 years 4 months to Reclusion </a:t>
            </a:r>
            <a:r>
              <a:rPr lang="en-US" sz="3600" b="1" dirty="0" err="1" smtClean="0">
                <a:solidFill>
                  <a:srgbClr val="FF0000"/>
                </a:solidFill>
              </a:rPr>
              <a:t>Perpetua</a:t>
            </a:r>
            <a:r>
              <a:rPr lang="en-US" sz="3600" b="1" dirty="0" smtClean="0">
                <a:solidFill>
                  <a:srgbClr val="FF0000"/>
                </a:solidFill>
              </a:rPr>
              <a:t> </a:t>
            </a:r>
          </a:p>
        </p:txBody>
      </p:sp>
      <p:pic>
        <p:nvPicPr>
          <p:cNvPr id="4" name="Picture 6" descr="j0290885"/>
          <p:cNvPicPr>
            <a:picLocks noChangeAspect="1" noChangeArrowheads="1"/>
          </p:cNvPicPr>
          <p:nvPr/>
        </p:nvPicPr>
        <p:blipFill>
          <a:blip r:embed="rId2" cstate="print"/>
          <a:srcRect/>
          <a:stretch>
            <a:fillRect/>
          </a:stretch>
        </p:blipFill>
        <p:spPr bwMode="auto">
          <a:xfrm>
            <a:off x="7239000" y="1143000"/>
            <a:ext cx="1905000" cy="4724400"/>
          </a:xfrm>
          <a:prstGeom prst="rect">
            <a:avLst/>
          </a:prstGeom>
          <a:noFill/>
          <a:ln w="9525">
            <a:noFill/>
            <a:miter lim="800000"/>
            <a:headEnd/>
            <a:tailEnd/>
          </a:ln>
        </p:spPr>
      </p:pic>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fontAlgn="auto">
              <a:spcAft>
                <a:spcPts val="0"/>
              </a:spcAft>
              <a:defRPr/>
            </a:pPr>
            <a:r>
              <a:rPr lang="en-US" b="1" dirty="0" smtClean="0">
                <a:solidFill>
                  <a:srgbClr val="FF0000"/>
                </a:solidFill>
              </a:rPr>
              <a:t>Types of Cash Advance</a:t>
            </a:r>
            <a:r>
              <a:rPr lang="en-US" b="1" dirty="0" smtClean="0"/>
              <a:t/>
            </a:r>
            <a:br>
              <a:rPr lang="en-US" b="1" dirty="0" smtClean="0"/>
            </a:br>
            <a:r>
              <a:rPr lang="en-US" sz="2700" b="1" dirty="0" smtClean="0">
                <a:solidFill>
                  <a:srgbClr val="FF0000"/>
                </a:solidFill>
              </a:rPr>
              <a:t>(Sec. 3, COA Circular No. 97-002)</a:t>
            </a:r>
          </a:p>
        </p:txBody>
      </p:sp>
      <p:sp>
        <p:nvSpPr>
          <p:cNvPr id="9219" name="Content Placeholder 2"/>
          <p:cNvSpPr>
            <a:spLocks noGrp="1"/>
          </p:cNvSpPr>
          <p:nvPr>
            <p:ph idx="1"/>
          </p:nvPr>
        </p:nvSpPr>
        <p:spPr/>
        <p:txBody>
          <a:bodyPr/>
          <a:lstStyle/>
          <a:p>
            <a:pPr marL="514350" indent="-514350" algn="just">
              <a:buFont typeface="Arial" charset="0"/>
              <a:buAutoNum type="arabicPeriod"/>
            </a:pPr>
            <a:r>
              <a:rPr lang="en-US" sz="2800" b="1" smtClean="0">
                <a:solidFill>
                  <a:srgbClr val="FF0000"/>
                </a:solidFill>
              </a:rPr>
              <a:t>Regular Cash Advance</a:t>
            </a:r>
            <a:r>
              <a:rPr lang="en-US" sz="2800" b="1" smtClean="0"/>
              <a:t> – are those granted to cashiers, disbursing officers, paymasters, and/or property/supply officer.</a:t>
            </a:r>
          </a:p>
          <a:p>
            <a:pPr marL="514350" indent="-514350" algn="just">
              <a:buFont typeface="Arial" charset="0"/>
              <a:buAutoNum type="arabicPeriod"/>
            </a:pPr>
            <a:endParaRPr lang="en-US" sz="2800" b="1" smtClean="0"/>
          </a:p>
          <a:p>
            <a:pPr marL="514350" indent="-514350" algn="just">
              <a:buFont typeface="Arial" charset="0"/>
              <a:buAutoNum type="arabicPeriod"/>
            </a:pPr>
            <a:r>
              <a:rPr lang="en-US" sz="2800" b="1" smtClean="0">
                <a:solidFill>
                  <a:srgbClr val="FF0000"/>
                </a:solidFill>
              </a:rPr>
              <a:t>Special Cash Advance </a:t>
            </a:r>
            <a:r>
              <a:rPr lang="en-US" sz="2800" b="1" smtClean="0"/>
              <a:t>– those granted on the explicit authority of the Head of the Agency only to duly designated disbursing officers or employees for other legally authorized purposes.</a:t>
            </a:r>
          </a:p>
        </p:txBody>
      </p:sp>
    </p:spTree>
  </p:cSld>
  <p:clrMapOvr>
    <a:masterClrMapping/>
  </p:clrMapOvr>
  <p:transition>
    <p:wedge/>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itle 1"/>
          <p:cNvSpPr>
            <a:spLocks noGrp="1"/>
          </p:cNvSpPr>
          <p:nvPr>
            <p:ph type="title"/>
          </p:nvPr>
        </p:nvSpPr>
        <p:spPr/>
        <p:txBody>
          <a:bodyPr/>
          <a:lstStyle/>
          <a:p>
            <a:r>
              <a:rPr lang="en-US" b="1" smtClean="0"/>
              <a:t>Administrative Charges</a:t>
            </a:r>
          </a:p>
        </p:txBody>
      </p:sp>
      <p:sp>
        <p:nvSpPr>
          <p:cNvPr id="55299" name="Content Placeholder 2"/>
          <p:cNvSpPr>
            <a:spLocks noGrp="1"/>
          </p:cNvSpPr>
          <p:nvPr>
            <p:ph idx="1"/>
          </p:nvPr>
        </p:nvSpPr>
        <p:spPr/>
        <p:txBody>
          <a:bodyPr/>
          <a:lstStyle/>
          <a:p>
            <a:pPr>
              <a:buFont typeface="Arial" charset="0"/>
              <a:buNone/>
            </a:pPr>
            <a:endParaRPr lang="en-US" dirty="0" smtClean="0">
              <a:solidFill>
                <a:srgbClr val="FF0000"/>
              </a:solidFill>
            </a:endParaRPr>
          </a:p>
          <a:p>
            <a:pPr>
              <a:buFont typeface="Arial" charset="0"/>
              <a:buNone/>
            </a:pPr>
            <a:r>
              <a:rPr lang="en-US" dirty="0" smtClean="0">
                <a:solidFill>
                  <a:srgbClr val="FF0000"/>
                </a:solidFill>
              </a:rPr>
              <a:t>   </a:t>
            </a:r>
            <a:r>
              <a:rPr lang="en-US" b="1" dirty="0" smtClean="0">
                <a:solidFill>
                  <a:srgbClr val="FF0000"/>
                </a:solidFill>
              </a:rPr>
              <a:t>Conduct Prejudicial to the Best Interest of the Service</a:t>
            </a:r>
          </a:p>
          <a:p>
            <a:pPr algn="just">
              <a:buFont typeface="Arial" charset="0"/>
              <a:buNone/>
            </a:pPr>
            <a:r>
              <a:rPr lang="en-US" b="1" dirty="0" smtClean="0"/>
              <a:t>   “…unwarranted act of the respondent (which) resulted to an undue prejudice to the best interest of the service.”*</a:t>
            </a:r>
          </a:p>
          <a:p>
            <a:pPr>
              <a:buFont typeface="Arial" charset="0"/>
              <a:buNone/>
            </a:pPr>
            <a:endParaRPr lang="en-US" dirty="0" smtClean="0"/>
          </a:p>
          <a:p>
            <a:pPr algn="r">
              <a:buFont typeface="Arial" charset="0"/>
              <a:buNone/>
            </a:pPr>
            <a:r>
              <a:rPr lang="en-US" sz="2800" b="1" dirty="0" smtClean="0">
                <a:solidFill>
                  <a:srgbClr val="FF0000"/>
                </a:solidFill>
              </a:rPr>
              <a:t>*Lucero, Antonio M., CSC Resolution No. 98-0649.</a:t>
            </a:r>
          </a:p>
        </p:txBody>
      </p:sp>
    </p:spTree>
  </p:cSld>
  <p:clrMapOvr>
    <a:masterClrMapping/>
  </p:clrMapOvr>
  <p:transition>
    <p:wedge/>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itle 1"/>
          <p:cNvSpPr>
            <a:spLocks noGrp="1"/>
          </p:cNvSpPr>
          <p:nvPr>
            <p:ph type="title"/>
          </p:nvPr>
        </p:nvSpPr>
        <p:spPr/>
        <p:txBody>
          <a:bodyPr/>
          <a:lstStyle/>
          <a:p>
            <a:r>
              <a:rPr lang="en-US" smtClean="0"/>
              <a:t>Administrative Charges</a:t>
            </a:r>
          </a:p>
        </p:txBody>
      </p:sp>
      <p:sp>
        <p:nvSpPr>
          <p:cNvPr id="41987" name="Content Placeholder 2"/>
          <p:cNvSpPr>
            <a:spLocks noGrp="1"/>
          </p:cNvSpPr>
          <p:nvPr>
            <p:ph idx="1"/>
          </p:nvPr>
        </p:nvSpPr>
        <p:spPr>
          <a:xfrm>
            <a:off x="457200" y="1752600"/>
            <a:ext cx="8229600" cy="4876800"/>
          </a:xfrm>
        </p:spPr>
        <p:txBody>
          <a:bodyPr>
            <a:normAutofit lnSpcReduction="10000"/>
          </a:bodyPr>
          <a:lstStyle/>
          <a:p>
            <a:pPr marL="274320" indent="-274320" fontAlgn="auto">
              <a:spcAft>
                <a:spcPts val="0"/>
              </a:spcAft>
              <a:buClr>
                <a:schemeClr val="accent3"/>
              </a:buClr>
              <a:buFont typeface="Arial" charset="0"/>
              <a:buNone/>
              <a:defRPr/>
            </a:pPr>
            <a:r>
              <a:rPr lang="en-US" b="1" dirty="0" smtClean="0">
                <a:solidFill>
                  <a:srgbClr val="FF0000"/>
                </a:solidFill>
              </a:rPr>
              <a:t>Dishonesty</a:t>
            </a:r>
          </a:p>
          <a:p>
            <a:pPr marL="274320" indent="-274320" algn="just" fontAlgn="auto">
              <a:spcAft>
                <a:spcPts val="0"/>
              </a:spcAft>
              <a:buClr>
                <a:schemeClr val="accent3"/>
              </a:buClr>
              <a:buFont typeface="Arial" charset="0"/>
              <a:buNone/>
              <a:defRPr/>
            </a:pPr>
            <a:r>
              <a:rPr lang="en-US" b="1" dirty="0" smtClean="0"/>
              <a:t>    “…the concealment or distortion of truth, which shows lack of integrity OR a disposition to defraud, cheat, deceived or betray and an intent to violate the truth.”*</a:t>
            </a:r>
          </a:p>
          <a:p>
            <a:pPr marL="274320" indent="-274320" algn="r" fontAlgn="auto">
              <a:spcAft>
                <a:spcPts val="0"/>
              </a:spcAft>
              <a:buClr>
                <a:schemeClr val="accent3"/>
              </a:buClr>
              <a:buFont typeface="Arial" charset="0"/>
              <a:buNone/>
              <a:defRPr/>
            </a:pPr>
            <a:r>
              <a:rPr lang="en-US" b="1" dirty="0" smtClean="0">
                <a:solidFill>
                  <a:srgbClr val="FF0000"/>
                </a:solidFill>
              </a:rPr>
              <a:t>*Civil Service Resolution No. 060538</a:t>
            </a:r>
          </a:p>
          <a:p>
            <a:pPr marL="274320" indent="-274320" fontAlgn="auto">
              <a:spcAft>
                <a:spcPts val="0"/>
              </a:spcAft>
              <a:buClr>
                <a:schemeClr val="accent3"/>
              </a:buClr>
              <a:buFont typeface="Arial" charset="0"/>
              <a:buNone/>
              <a:defRPr/>
            </a:pPr>
            <a:r>
              <a:rPr lang="en-US" b="1" dirty="0" smtClean="0">
                <a:solidFill>
                  <a:srgbClr val="FF0000"/>
                </a:solidFill>
              </a:rPr>
              <a:t>    </a:t>
            </a:r>
          </a:p>
          <a:p>
            <a:pPr marL="274320" indent="-274320" algn="just" fontAlgn="auto">
              <a:spcAft>
                <a:spcPts val="0"/>
              </a:spcAft>
              <a:buClr>
                <a:schemeClr val="accent3"/>
              </a:buClr>
              <a:buFont typeface="Arial" charset="0"/>
              <a:buNone/>
              <a:defRPr/>
            </a:pPr>
            <a:r>
              <a:rPr lang="en-US" b="1" dirty="0" smtClean="0">
                <a:solidFill>
                  <a:srgbClr val="FF0000"/>
                </a:solidFill>
              </a:rPr>
              <a:t>      </a:t>
            </a:r>
            <a:r>
              <a:rPr lang="en-US" b="1" dirty="0" smtClean="0"/>
              <a:t>“…for dishonesty to prosper, an absence of integrity, a disposition to betray, cheat, deceive or defraud, bad faith must be shown.”*</a:t>
            </a:r>
          </a:p>
          <a:p>
            <a:pPr marL="274320" indent="-274320" algn="r" fontAlgn="auto">
              <a:spcAft>
                <a:spcPts val="0"/>
              </a:spcAft>
              <a:buClr>
                <a:schemeClr val="accent3"/>
              </a:buClr>
              <a:buFont typeface="Arial" charset="0"/>
              <a:buNone/>
              <a:defRPr/>
            </a:pPr>
            <a:r>
              <a:rPr lang="en-US" b="1" dirty="0" smtClean="0"/>
              <a:t>  </a:t>
            </a:r>
            <a:r>
              <a:rPr lang="en-US" b="1" dirty="0" smtClean="0">
                <a:solidFill>
                  <a:srgbClr val="FF0000"/>
                </a:solidFill>
              </a:rPr>
              <a:t>*</a:t>
            </a:r>
            <a:r>
              <a:rPr lang="en-US" b="1" dirty="0" err="1" smtClean="0">
                <a:solidFill>
                  <a:srgbClr val="FF0000"/>
                </a:solidFill>
              </a:rPr>
              <a:t>Arca</a:t>
            </a:r>
            <a:r>
              <a:rPr lang="en-US" b="1" dirty="0" smtClean="0">
                <a:solidFill>
                  <a:srgbClr val="FF0000"/>
                </a:solidFill>
              </a:rPr>
              <a:t> vs. Lepanto Consolidated Mining Company, </a:t>
            </a:r>
          </a:p>
          <a:p>
            <a:pPr marL="274320" indent="-274320" algn="r" fontAlgn="auto">
              <a:spcAft>
                <a:spcPts val="0"/>
              </a:spcAft>
              <a:buClr>
                <a:schemeClr val="accent3"/>
              </a:buClr>
              <a:buFont typeface="Arial" charset="0"/>
              <a:buNone/>
              <a:defRPr/>
            </a:pPr>
            <a:r>
              <a:rPr lang="en-US" b="1" dirty="0" smtClean="0">
                <a:solidFill>
                  <a:srgbClr val="FF0000"/>
                </a:solidFill>
              </a:rPr>
              <a:t>November 24, 1958</a:t>
            </a:r>
          </a:p>
        </p:txBody>
      </p:sp>
    </p:spTree>
  </p:cSld>
  <p:clrMapOvr>
    <a:masterClrMapping/>
  </p:clrMapOvr>
  <p:transition>
    <p:wedge/>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itle 1"/>
          <p:cNvSpPr>
            <a:spLocks noGrp="1"/>
          </p:cNvSpPr>
          <p:nvPr>
            <p:ph type="title"/>
          </p:nvPr>
        </p:nvSpPr>
        <p:spPr/>
        <p:txBody>
          <a:bodyPr/>
          <a:lstStyle/>
          <a:p>
            <a:r>
              <a:rPr lang="en-US" smtClean="0"/>
              <a:t>Administrative Charges</a:t>
            </a:r>
          </a:p>
        </p:txBody>
      </p:sp>
      <p:sp>
        <p:nvSpPr>
          <p:cNvPr id="57347" name="Content Placeholder 2"/>
          <p:cNvSpPr>
            <a:spLocks noGrp="1"/>
          </p:cNvSpPr>
          <p:nvPr>
            <p:ph idx="1"/>
          </p:nvPr>
        </p:nvSpPr>
        <p:spPr/>
        <p:txBody>
          <a:bodyPr/>
          <a:lstStyle/>
          <a:p>
            <a:pPr>
              <a:buFont typeface="Arial" charset="0"/>
              <a:buNone/>
            </a:pPr>
            <a:r>
              <a:rPr lang="en-US" b="1" smtClean="0">
                <a:solidFill>
                  <a:srgbClr val="FF0000"/>
                </a:solidFill>
              </a:rPr>
              <a:t>Grave  Misconduct</a:t>
            </a:r>
          </a:p>
          <a:p>
            <a:pPr algn="just">
              <a:buFont typeface="Arial" charset="0"/>
              <a:buNone/>
            </a:pPr>
            <a:r>
              <a:rPr lang="en-US" b="1" smtClean="0"/>
              <a:t>   “In the offense of the grave misconduct, the elements of corruption, clear intent to violate the law or flagrant disregard of established rule or regulation must be manifest.”*</a:t>
            </a:r>
          </a:p>
          <a:p>
            <a:pPr algn="just">
              <a:buFont typeface="Arial" charset="0"/>
              <a:buNone/>
            </a:pPr>
            <a:endParaRPr lang="en-US" sz="1800" smtClean="0"/>
          </a:p>
          <a:p>
            <a:pPr algn="r">
              <a:buFont typeface="Arial" charset="0"/>
              <a:buNone/>
            </a:pPr>
            <a:r>
              <a:rPr lang="en-US" b="1" smtClean="0">
                <a:solidFill>
                  <a:srgbClr val="FF0000"/>
                </a:solidFill>
              </a:rPr>
              <a:t>*Landrito vs. CSC, 223 SCRA 551</a:t>
            </a:r>
          </a:p>
        </p:txBody>
      </p:sp>
    </p:spTree>
  </p:cSld>
  <p:clrMapOvr>
    <a:masterClrMapping/>
  </p:clrMapOvr>
  <p:transition>
    <p:wedge/>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itle 1"/>
          <p:cNvSpPr>
            <a:spLocks noGrp="1"/>
          </p:cNvSpPr>
          <p:nvPr>
            <p:ph type="title"/>
          </p:nvPr>
        </p:nvSpPr>
        <p:spPr/>
        <p:txBody>
          <a:bodyPr/>
          <a:lstStyle/>
          <a:p>
            <a:r>
              <a:rPr lang="en-US" sz="3600" smtClean="0">
                <a:solidFill>
                  <a:srgbClr val="FF0000"/>
                </a:solidFill>
              </a:rPr>
              <a:t>COA CLEARANCE NOT GROUND FOR</a:t>
            </a:r>
            <a:br>
              <a:rPr lang="en-US" sz="3600" smtClean="0">
                <a:solidFill>
                  <a:srgbClr val="FF0000"/>
                </a:solidFill>
              </a:rPr>
            </a:br>
            <a:r>
              <a:rPr lang="en-US" sz="3600" smtClean="0">
                <a:solidFill>
                  <a:srgbClr val="FF0000"/>
                </a:solidFill>
              </a:rPr>
              <a:t>DISMISSAL OF CRIMINAL CASE</a:t>
            </a:r>
          </a:p>
        </p:txBody>
      </p:sp>
      <p:sp>
        <p:nvSpPr>
          <p:cNvPr id="58371" name="Content Placeholder 2"/>
          <p:cNvSpPr>
            <a:spLocks noGrp="1"/>
          </p:cNvSpPr>
          <p:nvPr>
            <p:ph idx="1"/>
          </p:nvPr>
        </p:nvSpPr>
        <p:spPr/>
        <p:txBody>
          <a:bodyPr/>
          <a:lstStyle/>
          <a:p>
            <a:pPr algn="just">
              <a:buFont typeface="Arial" charset="0"/>
              <a:buNone/>
            </a:pPr>
            <a:r>
              <a:rPr lang="en-US" b="1" smtClean="0"/>
              <a:t>   “Indeed, while the COA may regard petitioner to have substantially complied with its accounting rules, this fact is not sufficient to dismiss the criminal cases. Beyond compliance with COA rules and regulations, the questions of fact to be established by evidence.”*</a:t>
            </a:r>
          </a:p>
          <a:p>
            <a:pPr algn="r">
              <a:buFont typeface="Arial" charset="0"/>
              <a:buNone/>
            </a:pPr>
            <a:r>
              <a:rPr lang="en-US" b="1" smtClean="0">
                <a:solidFill>
                  <a:srgbClr val="FF0000"/>
                </a:solidFill>
              </a:rPr>
              <a:t>*Rodolfo E. Aguinaldo vs. Sandiganbayan, et. al., G.R. No.</a:t>
            </a:r>
          </a:p>
          <a:p>
            <a:pPr algn="r">
              <a:buFont typeface="Arial" charset="0"/>
              <a:buNone/>
            </a:pPr>
            <a:r>
              <a:rPr lang="en-US" b="1" smtClean="0">
                <a:solidFill>
                  <a:srgbClr val="FF0000"/>
                </a:solidFill>
              </a:rPr>
              <a:t>124471, November 28, 1996</a:t>
            </a:r>
          </a:p>
        </p:txBody>
      </p:sp>
    </p:spTree>
  </p:cSld>
  <p:clrMapOvr>
    <a:masterClrMapping/>
  </p:clrMapOvr>
  <p:transition>
    <p:wedge/>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p:nvPr>
        </p:nvSpPr>
        <p:spPr/>
        <p:txBody>
          <a:bodyPr>
            <a:normAutofit fontScale="90000"/>
          </a:bodyPr>
          <a:lstStyle/>
          <a:p>
            <a:pPr fontAlgn="auto">
              <a:spcAft>
                <a:spcPts val="0"/>
              </a:spcAft>
              <a:defRPr/>
            </a:pPr>
            <a:r>
              <a:rPr lang="en-US" dirty="0" smtClean="0">
                <a:solidFill>
                  <a:srgbClr val="FF0000"/>
                </a:solidFill>
              </a:rPr>
              <a:t>MC No. 155 issued by the OP on June 15, 1992</a:t>
            </a:r>
          </a:p>
        </p:txBody>
      </p:sp>
      <p:sp>
        <p:nvSpPr>
          <p:cNvPr id="59395" name="Content Placeholder 2"/>
          <p:cNvSpPr>
            <a:spLocks noGrp="1"/>
          </p:cNvSpPr>
          <p:nvPr>
            <p:ph idx="1"/>
          </p:nvPr>
        </p:nvSpPr>
        <p:spPr/>
        <p:txBody>
          <a:bodyPr/>
          <a:lstStyle/>
          <a:p>
            <a:pPr algn="just">
              <a:buFont typeface="Arial" charset="0"/>
              <a:buNone/>
            </a:pPr>
            <a:r>
              <a:rPr lang="en-US" b="1" smtClean="0"/>
              <a:t>“Pursuant to COA Circular No. 90-331 dated May 3, 1990 &amp; in the interest of the gov’t, all heads of departments etc, are hereby directed to require all gov’t. officials/employees in their respective offices with </a:t>
            </a:r>
            <a:r>
              <a:rPr lang="en-US" b="1" smtClean="0">
                <a:solidFill>
                  <a:srgbClr val="FF0000"/>
                </a:solidFill>
              </a:rPr>
              <a:t>cash advances, to settle and secure clearances from their accountabilities before being allowed to transfer or resign from their positions.”</a:t>
            </a:r>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400" dirty="0" smtClean="0">
                <a:solidFill>
                  <a:srgbClr val="FF0000"/>
                </a:solidFill>
                <a:latin typeface="Bernard MT Condensed" pitchFamily="18" charset="0"/>
              </a:rPr>
              <a:t>Cash Advances</a:t>
            </a:r>
            <a:endParaRPr lang="en-US" dirty="0"/>
          </a:p>
        </p:txBody>
      </p:sp>
      <p:sp>
        <p:nvSpPr>
          <p:cNvPr id="3" name="Content Placeholder 2"/>
          <p:cNvSpPr>
            <a:spLocks noGrp="1"/>
          </p:cNvSpPr>
          <p:nvPr>
            <p:ph idx="1"/>
          </p:nvPr>
        </p:nvSpPr>
        <p:spPr/>
        <p:txBody>
          <a:bodyPr/>
          <a:lstStyle/>
          <a:p>
            <a:pPr marR="0">
              <a:buFont typeface="Arial" charset="0"/>
              <a:buNone/>
            </a:pPr>
            <a:r>
              <a:rPr lang="en-US" sz="3200" dirty="0" smtClean="0">
                <a:solidFill>
                  <a:srgbClr val="002060"/>
                </a:solidFill>
                <a:latin typeface="Berlin Sans FB" pitchFamily="34" charset="0"/>
              </a:rPr>
              <a:t> </a:t>
            </a:r>
            <a:endParaRPr lang="en-US" sz="3200" dirty="0" smtClean="0">
              <a:solidFill>
                <a:srgbClr val="002060"/>
              </a:solidFill>
              <a:latin typeface="Berlin Sans FB" pitchFamily="34" charset="0"/>
            </a:endParaRPr>
          </a:p>
          <a:p>
            <a:pPr marR="0">
              <a:buFont typeface="Arial" charset="0"/>
              <a:buNone/>
            </a:pPr>
            <a:endParaRPr lang="en-US" sz="3200" b="1" dirty="0" smtClean="0">
              <a:solidFill>
                <a:srgbClr val="002060"/>
              </a:solidFill>
              <a:latin typeface="Berlin Sans FB" pitchFamily="34" charset="0"/>
            </a:endParaRPr>
          </a:p>
          <a:p>
            <a:pPr marR="0">
              <a:buFont typeface="Arial" charset="0"/>
              <a:buNone/>
            </a:pPr>
            <a:endParaRPr lang="en-US" sz="3200" b="1" dirty="0" smtClean="0">
              <a:solidFill>
                <a:srgbClr val="002060"/>
              </a:solidFill>
              <a:latin typeface="Berlin Sans FB" pitchFamily="34" charset="0"/>
            </a:endParaRPr>
          </a:p>
          <a:p>
            <a:pPr marR="0">
              <a:buFont typeface="Arial" charset="0"/>
              <a:buNone/>
            </a:pPr>
            <a:r>
              <a:rPr lang="en-US" sz="3200" b="1" dirty="0" smtClean="0">
                <a:solidFill>
                  <a:srgbClr val="002060"/>
                </a:solidFill>
                <a:latin typeface="Berlin Sans FB" pitchFamily="34" charset="0"/>
              </a:rPr>
              <a:t>	</a:t>
            </a:r>
            <a:r>
              <a:rPr lang="en-US" sz="3200" b="1" dirty="0" smtClean="0">
                <a:solidFill>
                  <a:srgbClr val="002060"/>
                </a:solidFill>
                <a:latin typeface="Berlin Sans FB" pitchFamily="34" charset="0"/>
              </a:rPr>
              <a:t>		</a:t>
            </a:r>
            <a:r>
              <a:rPr lang="en-US" sz="3200" b="1" dirty="0" smtClean="0">
                <a:solidFill>
                  <a:srgbClr val="002060"/>
                </a:solidFill>
                <a:latin typeface="Bernard MT Condensed" pitchFamily="18" charset="0"/>
              </a:rPr>
              <a:t>Presented </a:t>
            </a:r>
            <a:r>
              <a:rPr lang="en-US" sz="3200" b="1" dirty="0" smtClean="0">
                <a:solidFill>
                  <a:srgbClr val="002060"/>
                </a:solidFill>
                <a:latin typeface="Bernard MT Condensed" pitchFamily="18" charset="0"/>
              </a:rPr>
              <a:t>by:</a:t>
            </a:r>
          </a:p>
          <a:p>
            <a:pPr marR="0">
              <a:buFont typeface="Arial" charset="0"/>
              <a:buNone/>
            </a:pPr>
            <a:r>
              <a:rPr lang="en-US" sz="4000" b="1" dirty="0" smtClean="0">
                <a:solidFill>
                  <a:srgbClr val="002060"/>
                </a:solidFill>
                <a:latin typeface="Bernard MT Condensed" pitchFamily="18" charset="0"/>
              </a:rPr>
              <a:t>			Atty</a:t>
            </a:r>
            <a:r>
              <a:rPr lang="en-US" sz="4000" b="1" dirty="0" smtClean="0">
                <a:solidFill>
                  <a:srgbClr val="002060"/>
                </a:solidFill>
                <a:latin typeface="Bernard MT Condensed" pitchFamily="18" charset="0"/>
              </a:rPr>
              <a:t>. </a:t>
            </a:r>
            <a:r>
              <a:rPr lang="en-US" sz="4000" b="1" dirty="0" err="1" smtClean="0">
                <a:solidFill>
                  <a:srgbClr val="002060"/>
                </a:solidFill>
                <a:latin typeface="Bernard MT Condensed" pitchFamily="18" charset="0"/>
              </a:rPr>
              <a:t>Roline</a:t>
            </a:r>
            <a:r>
              <a:rPr lang="en-US" sz="4000" b="1" dirty="0" smtClean="0">
                <a:solidFill>
                  <a:srgbClr val="002060"/>
                </a:solidFill>
                <a:latin typeface="Bernard MT Condensed" pitchFamily="18" charset="0"/>
              </a:rPr>
              <a:t> M. </a:t>
            </a:r>
            <a:r>
              <a:rPr lang="en-US" sz="4000" b="1" dirty="0" err="1" smtClean="0">
                <a:solidFill>
                  <a:srgbClr val="002060"/>
                </a:solidFill>
                <a:latin typeface="Bernard MT Condensed" pitchFamily="18" charset="0"/>
              </a:rPr>
              <a:t>Ginez-Jabalde</a:t>
            </a:r>
            <a:endParaRPr lang="en-US" sz="4000" b="1" dirty="0" smtClean="0">
              <a:solidFill>
                <a:srgbClr val="002060"/>
              </a:solidFill>
              <a:latin typeface="Bernard MT Condensed" pitchFamily="18" charset="0"/>
            </a:endParaRPr>
          </a:p>
          <a:p>
            <a:pPr marR="0">
              <a:buFont typeface="Arial" charset="0"/>
              <a:buNone/>
            </a:pPr>
            <a:r>
              <a:rPr lang="en-US" sz="2800" b="1" smtClean="0">
                <a:solidFill>
                  <a:srgbClr val="002060"/>
                </a:solidFill>
                <a:latin typeface="Bernard MT Condensed" pitchFamily="18" charset="0"/>
                <a:cs typeface="Times New Roman" pitchFamily="18" charset="0"/>
              </a:rPr>
              <a:t>                   </a:t>
            </a:r>
            <a:r>
              <a:rPr lang="en-US" sz="2800" b="1" smtClean="0">
                <a:solidFill>
                  <a:srgbClr val="002060"/>
                </a:solidFill>
                <a:latin typeface="Bernard MT Condensed" pitchFamily="18" charset="0"/>
                <a:cs typeface="Times New Roman" pitchFamily="18" charset="0"/>
              </a:rPr>
              <a:t>  Resident </a:t>
            </a:r>
            <a:r>
              <a:rPr lang="en-US" sz="2800" b="1" dirty="0" smtClean="0">
                <a:solidFill>
                  <a:srgbClr val="002060"/>
                </a:solidFill>
                <a:latin typeface="Bernard MT Condensed" pitchFamily="18" charset="0"/>
                <a:cs typeface="Times New Roman" pitchFamily="18" charset="0"/>
              </a:rPr>
              <a:t>Ombudsman-</a:t>
            </a:r>
            <a:r>
              <a:rPr lang="en-US" sz="2800" b="1" dirty="0" err="1" smtClean="0">
                <a:solidFill>
                  <a:srgbClr val="002060"/>
                </a:solidFill>
                <a:latin typeface="Bernard MT Condensed" pitchFamily="18" charset="0"/>
                <a:cs typeface="Times New Roman" pitchFamily="18" charset="0"/>
              </a:rPr>
              <a:t>DepEd</a:t>
            </a:r>
            <a:endParaRPr lang="en-US"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8229600" cy="1143000"/>
          </a:xfrm>
        </p:spPr>
        <p:txBody>
          <a:bodyPr/>
          <a:lstStyle/>
          <a:p>
            <a:r>
              <a:rPr lang="en-US" b="1" dirty="0" smtClean="0">
                <a:solidFill>
                  <a:srgbClr val="FF0000"/>
                </a:solidFill>
                <a:latin typeface="Copperplate Gothic Bold" pitchFamily="34" charset="0"/>
              </a:rPr>
              <a:t>Observations	</a:t>
            </a:r>
            <a:endParaRPr lang="en-US" dirty="0">
              <a:latin typeface="Copperplate Gothic Bold" pitchFamily="34" charset="0"/>
            </a:endParaRPr>
          </a:p>
        </p:txBody>
      </p:sp>
      <p:sp>
        <p:nvSpPr>
          <p:cNvPr id="3" name="Content Placeholder 2"/>
          <p:cNvSpPr>
            <a:spLocks noGrp="1"/>
          </p:cNvSpPr>
          <p:nvPr>
            <p:ph idx="1"/>
          </p:nvPr>
        </p:nvSpPr>
        <p:spPr/>
        <p:txBody>
          <a:bodyPr/>
          <a:lstStyle/>
          <a:p>
            <a:pPr>
              <a:buNone/>
            </a:pPr>
            <a:endParaRPr lang="en-US" sz="3600" b="1" dirty="0" smtClean="0"/>
          </a:p>
          <a:p>
            <a:pPr algn="just">
              <a:buNone/>
            </a:pPr>
            <a:r>
              <a:rPr lang="en-US" sz="3600" b="1" dirty="0" smtClean="0"/>
              <a:t>1.All the UCAs are beyond the time allotted for liquidation in clear violation of COA Circular No. 97-002 dated February 10, 1997</a:t>
            </a:r>
          </a:p>
          <a:p>
            <a:pPr algn="just"/>
            <a:endParaRPr lang="en-US" sz="3600" b="1" dirty="0" smtClean="0"/>
          </a:p>
          <a:p>
            <a:pPr algn="just">
              <a:buFont typeface="Arial" charset="0"/>
              <a:buNone/>
            </a:pPr>
            <a:r>
              <a:rPr lang="en-US" sz="3600" b="1" dirty="0" smtClean="0"/>
              <a:t>	</a:t>
            </a:r>
            <a:endParaRPr lang="en-US" sz="3600" b="1"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b="1" dirty="0" smtClean="0">
                <a:solidFill>
                  <a:srgbClr val="FF0000"/>
                </a:solidFill>
              </a:rPr>
              <a:t>Time to Liquidate</a:t>
            </a:r>
            <a:br>
              <a:rPr lang="en-US" sz="4800" b="1" dirty="0" smtClean="0">
                <a:solidFill>
                  <a:srgbClr val="FF0000"/>
                </a:solidFill>
              </a:rPr>
            </a:br>
            <a:r>
              <a:rPr lang="en-US" sz="4800" b="1" dirty="0" smtClean="0">
                <a:solidFill>
                  <a:srgbClr val="FF0000"/>
                </a:solidFill>
              </a:rPr>
              <a:t>(5.1.1 COA Circular 97-002</a:t>
            </a:r>
            <a:r>
              <a:rPr lang="en-US" sz="6000" b="1" dirty="0" smtClean="0">
                <a:solidFill>
                  <a:srgbClr val="FF0000"/>
                </a:solidFill>
              </a:rPr>
              <a:t>)</a:t>
            </a:r>
            <a:endParaRPr lang="en-US" dirty="0"/>
          </a:p>
        </p:txBody>
      </p:sp>
      <p:sp>
        <p:nvSpPr>
          <p:cNvPr id="3" name="Content Placeholder 2"/>
          <p:cNvSpPr>
            <a:spLocks noGrp="1"/>
          </p:cNvSpPr>
          <p:nvPr>
            <p:ph idx="1"/>
          </p:nvPr>
        </p:nvSpPr>
        <p:spPr/>
        <p:txBody>
          <a:bodyPr/>
          <a:lstStyle/>
          <a:p>
            <a:pPr algn="just"/>
            <a:endParaRPr lang="en-US" sz="3200" b="1" u="sng" dirty="0" smtClean="0">
              <a:solidFill>
                <a:srgbClr val="FF0000"/>
              </a:solidFill>
            </a:endParaRPr>
          </a:p>
          <a:p>
            <a:pPr>
              <a:buFont typeface="Arial" charset="0"/>
              <a:buNone/>
            </a:pPr>
            <a:endParaRPr lang="en-US" sz="3600" b="1" u="sng" dirty="0" smtClean="0"/>
          </a:p>
          <a:p>
            <a:pPr algn="just">
              <a:buFont typeface="Wingdings" pitchFamily="2" charset="2"/>
              <a:buChar char="Ø"/>
            </a:pPr>
            <a:r>
              <a:rPr lang="en-US" sz="3600" b="1" dirty="0" smtClean="0">
                <a:solidFill>
                  <a:srgbClr val="FF0000"/>
                </a:solidFill>
              </a:rPr>
              <a:t>   </a:t>
            </a:r>
            <a:r>
              <a:rPr lang="en-US" sz="3600" b="1" u="sng" dirty="0" smtClean="0">
                <a:solidFill>
                  <a:srgbClr val="FF0000"/>
                </a:solidFill>
              </a:rPr>
              <a:t>Salaries, wages etc.</a:t>
            </a:r>
            <a:r>
              <a:rPr lang="en-US" sz="3600" b="1" dirty="0" smtClean="0">
                <a:solidFill>
                  <a:srgbClr val="FF0000"/>
                </a:solidFill>
              </a:rPr>
              <a:t> </a:t>
            </a:r>
            <a:r>
              <a:rPr lang="en-US" sz="3600" b="1" dirty="0" smtClean="0"/>
              <a:t>– 5 days after each fifteen (15) day/end of the month pay period.</a:t>
            </a:r>
            <a:endParaRPr lang="en-US" sz="3600" b="1" u="sng" dirty="0" smtClean="0"/>
          </a:p>
          <a:p>
            <a:pPr>
              <a:buNone/>
            </a:pPr>
            <a:endParaRPr lang="en-US" sz="3600" dirty="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b="1" dirty="0" smtClean="0">
                <a:solidFill>
                  <a:srgbClr val="FF0000"/>
                </a:solidFill>
              </a:rPr>
              <a:t>Time to Liquidate</a:t>
            </a:r>
            <a:br>
              <a:rPr lang="en-US" sz="4400" b="1" dirty="0" smtClean="0">
                <a:solidFill>
                  <a:srgbClr val="FF0000"/>
                </a:solidFill>
              </a:rPr>
            </a:br>
            <a:r>
              <a:rPr lang="en-US" sz="4400" b="1" dirty="0" smtClean="0">
                <a:solidFill>
                  <a:srgbClr val="FF0000"/>
                </a:solidFill>
              </a:rPr>
              <a:t>(5.1.2 COA Circular 97-002</a:t>
            </a:r>
            <a:endParaRPr lang="en-US" sz="4400" dirty="0"/>
          </a:p>
        </p:txBody>
      </p:sp>
      <p:sp>
        <p:nvSpPr>
          <p:cNvPr id="3" name="Content Placeholder 2"/>
          <p:cNvSpPr>
            <a:spLocks noGrp="1"/>
          </p:cNvSpPr>
          <p:nvPr>
            <p:ph idx="1"/>
          </p:nvPr>
        </p:nvSpPr>
        <p:spPr/>
        <p:txBody>
          <a:bodyPr/>
          <a:lstStyle/>
          <a:p>
            <a:pPr algn="just"/>
            <a:r>
              <a:rPr lang="en-US" sz="3600" b="1" u="sng" dirty="0" smtClean="0">
                <a:solidFill>
                  <a:srgbClr val="FF0000"/>
                </a:solidFill>
              </a:rPr>
              <a:t>Petty Operating Expenses and Field Operating Expenses</a:t>
            </a:r>
            <a:r>
              <a:rPr lang="en-US" sz="3600" b="1" dirty="0" smtClean="0">
                <a:solidFill>
                  <a:srgbClr val="FF0000"/>
                </a:solidFill>
              </a:rPr>
              <a:t> </a:t>
            </a:r>
            <a:r>
              <a:rPr lang="en-US" sz="3600" b="1" dirty="0" smtClean="0"/>
              <a:t>– within 20 days after the end of the year; subject to replenishment as frequently as necessary during the year.</a:t>
            </a:r>
          </a:p>
          <a:p>
            <a:endParaRPr lang="en-US" sz="3600" dirty="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Time to Liquidate</a:t>
            </a:r>
            <a:endParaRPr lang="en-US" dirty="0"/>
          </a:p>
        </p:txBody>
      </p:sp>
      <p:sp>
        <p:nvSpPr>
          <p:cNvPr id="3" name="Content Placeholder 2"/>
          <p:cNvSpPr>
            <a:spLocks noGrp="1"/>
          </p:cNvSpPr>
          <p:nvPr>
            <p:ph idx="1"/>
          </p:nvPr>
        </p:nvSpPr>
        <p:spPr/>
        <p:txBody>
          <a:bodyPr/>
          <a:lstStyle/>
          <a:p>
            <a:pPr>
              <a:buFont typeface="Arial" charset="0"/>
              <a:buNone/>
            </a:pPr>
            <a:endParaRPr lang="en-US" u="sng" dirty="0" smtClean="0">
              <a:solidFill>
                <a:srgbClr val="FF0000"/>
              </a:solidFill>
            </a:endParaRPr>
          </a:p>
          <a:p>
            <a:pPr>
              <a:buFont typeface="Arial" charset="0"/>
              <a:buNone/>
            </a:pPr>
            <a:r>
              <a:rPr lang="en-US" sz="2800" b="1" u="sng" dirty="0" smtClean="0">
                <a:solidFill>
                  <a:srgbClr val="FF0000"/>
                </a:solidFill>
              </a:rPr>
              <a:t>OFFICIAL TRAVEL</a:t>
            </a:r>
            <a:r>
              <a:rPr lang="en-US" sz="2800" b="1" dirty="0" smtClean="0">
                <a:solidFill>
                  <a:srgbClr val="FF0000"/>
                </a:solidFill>
              </a:rPr>
              <a:t> </a:t>
            </a:r>
            <a:r>
              <a:rPr lang="en-US" sz="2800" b="1" dirty="0" smtClean="0"/>
              <a:t>– within 60 days after return to the Philippines in case of </a:t>
            </a:r>
            <a:r>
              <a:rPr lang="en-US" sz="2800" b="1" dirty="0" smtClean="0">
                <a:solidFill>
                  <a:srgbClr val="FF0000"/>
                </a:solidFill>
              </a:rPr>
              <a:t>Foreign Travel </a:t>
            </a:r>
            <a:r>
              <a:rPr lang="en-US" sz="2800" b="1" dirty="0" smtClean="0">
                <a:solidFill>
                  <a:schemeClr val="tx2"/>
                </a:solidFill>
              </a:rPr>
              <a:t>(3.1.2.1 COA Circular 96-004, EO 248) </a:t>
            </a:r>
            <a:r>
              <a:rPr lang="en-US" sz="2800" b="1" dirty="0" smtClean="0"/>
              <a:t>or within 30 days after return to his permanent official station  in case of </a:t>
            </a:r>
            <a:r>
              <a:rPr lang="en-US" sz="2800" b="1" dirty="0" smtClean="0">
                <a:solidFill>
                  <a:srgbClr val="FF0000"/>
                </a:solidFill>
              </a:rPr>
              <a:t>Local Travel </a:t>
            </a:r>
            <a:r>
              <a:rPr lang="en-US" sz="2800" b="1" dirty="0" smtClean="0">
                <a:solidFill>
                  <a:schemeClr val="tx2"/>
                </a:solidFill>
              </a:rPr>
              <a:t>(5.1.3 COA Circular 97-002) </a:t>
            </a:r>
            <a:endParaRPr lang="en-US" sz="2800" b="1" dirty="0" smtClean="0">
              <a:solidFill>
                <a:srgbClr val="FF0000"/>
              </a:solidFill>
            </a:endParaRP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fontAlgn="auto">
              <a:spcAft>
                <a:spcPts val="0"/>
              </a:spcAft>
              <a:defRPr/>
            </a:pPr>
            <a:r>
              <a:rPr lang="en-US" b="1" dirty="0" smtClean="0">
                <a:solidFill>
                  <a:srgbClr val="FF0000"/>
                </a:solidFill>
              </a:rPr>
              <a:t>Purposes of Regular</a:t>
            </a:r>
            <a:br>
              <a:rPr lang="en-US" b="1" dirty="0" smtClean="0">
                <a:solidFill>
                  <a:srgbClr val="FF0000"/>
                </a:solidFill>
              </a:rPr>
            </a:br>
            <a:r>
              <a:rPr lang="en-US" b="1" dirty="0" smtClean="0">
                <a:solidFill>
                  <a:srgbClr val="FF0000"/>
                </a:solidFill>
              </a:rPr>
              <a:t>Cash Advances</a:t>
            </a:r>
          </a:p>
        </p:txBody>
      </p:sp>
      <p:sp>
        <p:nvSpPr>
          <p:cNvPr id="10243" name="Content Placeholder 2"/>
          <p:cNvSpPr>
            <a:spLocks noGrp="1"/>
          </p:cNvSpPr>
          <p:nvPr>
            <p:ph idx="1"/>
          </p:nvPr>
        </p:nvSpPr>
        <p:spPr/>
        <p:txBody>
          <a:bodyPr/>
          <a:lstStyle/>
          <a:p>
            <a:pPr algn="just">
              <a:buFont typeface="Wingdings" pitchFamily="2" charset="2"/>
              <a:buChar char="Ø"/>
            </a:pPr>
            <a:r>
              <a:rPr lang="en-US" b="1" smtClean="0"/>
              <a:t> </a:t>
            </a:r>
            <a:r>
              <a:rPr lang="en-US" sz="2800" b="1" smtClean="0"/>
              <a:t>Salaries and wages</a:t>
            </a:r>
          </a:p>
          <a:p>
            <a:pPr algn="just">
              <a:buFont typeface="Wingdings" pitchFamily="2" charset="2"/>
              <a:buChar char="Ø"/>
            </a:pPr>
            <a:r>
              <a:rPr lang="en-US" sz="2800" b="1" smtClean="0"/>
              <a:t> Commutable allowances</a:t>
            </a:r>
          </a:p>
          <a:p>
            <a:pPr algn="just">
              <a:buFont typeface="Wingdings" pitchFamily="2" charset="2"/>
              <a:buChar char="Ø"/>
            </a:pPr>
            <a:r>
              <a:rPr lang="en-US" sz="2800" b="1" smtClean="0"/>
              <a:t> Honoraria and other similar payments to officials and employees</a:t>
            </a:r>
          </a:p>
          <a:p>
            <a:pPr algn="just">
              <a:buFont typeface="Wingdings" pitchFamily="2" charset="2"/>
              <a:buChar char="Ø"/>
            </a:pPr>
            <a:r>
              <a:rPr lang="en-US" sz="2800" b="1" smtClean="0"/>
              <a:t> Petty operating expenses consisting of small   payments for maintenance and operating expenses which cannot be paid conveniently by check or are required to be paid immediately.</a:t>
            </a:r>
          </a:p>
          <a:p>
            <a:pPr>
              <a:buFont typeface="Arial" charset="0"/>
              <a:buNone/>
            </a:pPr>
            <a:endParaRPr lang="en-US" smtClean="0"/>
          </a:p>
        </p:txBody>
      </p:sp>
    </p:spTree>
  </p:cSld>
  <p:clrMapOvr>
    <a:masterClrMapping/>
  </p:clrMapOvr>
  <p:transition>
    <p:wedge/>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latin typeface="Copperplate Gothic Bold" pitchFamily="34" charset="0"/>
              </a:rPr>
              <a:t>Observations	</a:t>
            </a:r>
            <a:endParaRPr lang="en-US" dirty="0"/>
          </a:p>
        </p:txBody>
      </p:sp>
      <p:sp>
        <p:nvSpPr>
          <p:cNvPr id="3" name="Content Placeholder 2"/>
          <p:cNvSpPr>
            <a:spLocks noGrp="1"/>
          </p:cNvSpPr>
          <p:nvPr>
            <p:ph idx="1"/>
          </p:nvPr>
        </p:nvSpPr>
        <p:spPr/>
        <p:txBody>
          <a:bodyPr/>
          <a:lstStyle/>
          <a:p>
            <a:pPr algn="just">
              <a:buNone/>
            </a:pPr>
            <a:r>
              <a:rPr lang="en-US" sz="3600" dirty="0" smtClean="0"/>
              <a:t>2. </a:t>
            </a:r>
            <a:r>
              <a:rPr lang="en-US" sz="3600" b="1" dirty="0" smtClean="0"/>
              <a:t>There is also a failure to restrict the issuance of additional cash advance in violation of Section 89 of P.D. 1445 otherwise known as the Government Auditing Code of the Philippines</a:t>
            </a:r>
            <a:endParaRPr lang="en-US" sz="3600" b="1" dirty="0"/>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a:buFont typeface="Wingdings" pitchFamily="2" charset="2"/>
              <a:buChar char="Ø"/>
            </a:pPr>
            <a:r>
              <a:rPr lang="en-US" sz="3600" b="1" dirty="0" smtClean="0">
                <a:solidFill>
                  <a:srgbClr val="FF0000"/>
                </a:solidFill>
              </a:rPr>
              <a:t>Sec. 89 of P.D. 1445</a:t>
            </a:r>
          </a:p>
          <a:p>
            <a:pPr>
              <a:buFont typeface="Wingdings" pitchFamily="2" charset="2"/>
              <a:buChar char="Ø"/>
            </a:pPr>
            <a:endParaRPr lang="en-US" sz="3600" b="1" dirty="0" smtClean="0">
              <a:solidFill>
                <a:srgbClr val="FF0000"/>
              </a:solidFill>
            </a:endParaRPr>
          </a:p>
          <a:p>
            <a:pPr algn="just">
              <a:buNone/>
            </a:pPr>
            <a:r>
              <a:rPr lang="en-US" sz="3600" dirty="0" smtClean="0"/>
              <a:t>“ </a:t>
            </a:r>
            <a:r>
              <a:rPr lang="en-US" sz="3600" b="1" dirty="0" smtClean="0"/>
              <a:t>No additional cash advance shall be allowed to any official or employee unless the previous cash advance given to him is first settled or a proper accounting thereof is made”</a:t>
            </a:r>
            <a:endParaRPr lang="en-US" sz="3600" b="1" dirty="0"/>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latin typeface="Copperplate Gothic Bold" pitchFamily="34" charset="0"/>
              </a:rPr>
              <a:t>Observations	</a:t>
            </a:r>
            <a:endParaRPr lang="en-US" dirty="0"/>
          </a:p>
        </p:txBody>
      </p:sp>
      <p:sp>
        <p:nvSpPr>
          <p:cNvPr id="3" name="Content Placeholder 2"/>
          <p:cNvSpPr>
            <a:spLocks noGrp="1"/>
          </p:cNvSpPr>
          <p:nvPr>
            <p:ph idx="1"/>
          </p:nvPr>
        </p:nvSpPr>
        <p:spPr/>
        <p:txBody>
          <a:bodyPr/>
          <a:lstStyle/>
          <a:p>
            <a:pPr>
              <a:buNone/>
            </a:pPr>
            <a:endParaRPr lang="en-US" sz="3600" dirty="0" smtClean="0"/>
          </a:p>
          <a:p>
            <a:pPr algn="just">
              <a:buNone/>
            </a:pPr>
            <a:r>
              <a:rPr lang="en-US" sz="3600" b="1" dirty="0" smtClean="0"/>
              <a:t>3. However, significant number of employees were able to subsequently obtain a cash advance although they have yet to liquidate the first cash advances granted to them.</a:t>
            </a:r>
          </a:p>
          <a:p>
            <a:pPr>
              <a:buNone/>
            </a:pPr>
            <a:endParaRPr lang="en-US" dirty="0"/>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latin typeface="Copperplate Gothic Bold" pitchFamily="34" charset="0"/>
              </a:rPr>
              <a:t>Observations	</a:t>
            </a:r>
            <a:endParaRPr lang="en-US" dirty="0"/>
          </a:p>
        </p:txBody>
      </p:sp>
      <p:sp>
        <p:nvSpPr>
          <p:cNvPr id="3" name="Content Placeholder 2"/>
          <p:cNvSpPr>
            <a:spLocks noGrp="1"/>
          </p:cNvSpPr>
          <p:nvPr>
            <p:ph idx="1"/>
          </p:nvPr>
        </p:nvSpPr>
        <p:spPr/>
        <p:txBody>
          <a:bodyPr/>
          <a:lstStyle/>
          <a:p>
            <a:pPr algn="just">
              <a:buNone/>
            </a:pPr>
            <a:r>
              <a:rPr lang="en-US" sz="3600" dirty="0" smtClean="0"/>
              <a:t>4. </a:t>
            </a:r>
            <a:r>
              <a:rPr lang="en-US" sz="3600" b="1" dirty="0" smtClean="0"/>
              <a:t>Sanctions prescribed under Sec. 16 of E.O. 248  and Item 3.3.2 (b) of COA Circular No. 96-004 for failure to liquidate cash advance within the prescribed period, are not imposed</a:t>
            </a:r>
            <a:r>
              <a:rPr lang="en-US" sz="3600" dirty="0" smtClean="0"/>
              <a:t>.</a:t>
            </a:r>
            <a:endParaRPr lang="en-US" sz="3600" dirty="0"/>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dirty="0" smtClean="0"/>
              <a:t> </a:t>
            </a:r>
            <a:r>
              <a:rPr lang="en-US" sz="4000" b="1" dirty="0" smtClean="0">
                <a:solidFill>
                  <a:srgbClr val="FF0000"/>
                </a:solidFill>
                <a:latin typeface="Copperplate Gothic Bold" pitchFamily="34" charset="0"/>
              </a:rPr>
              <a:t>Sanctions under Sec. 16 of E.O. 248</a:t>
            </a:r>
            <a:endParaRPr lang="en-US" dirty="0">
              <a:latin typeface="Copperplate Gothic Bold" pitchFamily="34" charset="0"/>
            </a:endParaRPr>
          </a:p>
        </p:txBody>
      </p:sp>
      <p:sp>
        <p:nvSpPr>
          <p:cNvPr id="3" name="Content Placeholder 2"/>
          <p:cNvSpPr>
            <a:spLocks noGrp="1"/>
          </p:cNvSpPr>
          <p:nvPr>
            <p:ph idx="1"/>
          </p:nvPr>
        </p:nvSpPr>
        <p:spPr/>
        <p:txBody>
          <a:bodyPr/>
          <a:lstStyle/>
          <a:p>
            <a:pPr>
              <a:buFont typeface="Wingdings" pitchFamily="2" charset="2"/>
              <a:buChar char="Ø"/>
            </a:pPr>
            <a:endParaRPr lang="en-US" dirty="0" smtClean="0"/>
          </a:p>
          <a:p>
            <a:pPr>
              <a:buFont typeface="Wingdings" pitchFamily="2" charset="2"/>
              <a:buChar char="Ø"/>
            </a:pPr>
            <a:r>
              <a:rPr lang="en-US" sz="3600" b="1" dirty="0" smtClean="0"/>
              <a:t>Title III Sec. 16</a:t>
            </a:r>
          </a:p>
          <a:p>
            <a:pPr>
              <a:buNone/>
            </a:pPr>
            <a:r>
              <a:rPr lang="en-US" sz="3600" b="1" dirty="0" smtClean="0"/>
              <a:t>“ Payment of the salary of any official or employee who fails to comply with the provisions of this Section shall be suspended until he complies therewith” </a:t>
            </a:r>
          </a:p>
          <a:p>
            <a:pPr>
              <a:buNone/>
            </a:pPr>
            <a:endParaRPr lang="en-US" dirty="0" smtClean="0"/>
          </a:p>
          <a:p>
            <a:pPr>
              <a:buNone/>
            </a:pPr>
            <a:endParaRPr lang="en-US" dirty="0" smtClean="0"/>
          </a:p>
          <a:p>
            <a:pPr>
              <a:buNone/>
            </a:pPr>
            <a:endParaRPr lang="en-US" dirty="0"/>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smtClean="0">
                <a:solidFill>
                  <a:srgbClr val="FF0000"/>
                </a:solidFill>
                <a:latin typeface="Copperplate Gothic Bold" pitchFamily="34" charset="0"/>
              </a:rPr>
              <a:t>Sanction under Item 3.3.2 (b) of COA Circular No. 96-004</a:t>
            </a:r>
            <a:endParaRPr lang="en-US" sz="3600" dirty="0"/>
          </a:p>
        </p:txBody>
      </p:sp>
      <p:sp>
        <p:nvSpPr>
          <p:cNvPr id="3" name="Content Placeholder 2"/>
          <p:cNvSpPr>
            <a:spLocks noGrp="1"/>
          </p:cNvSpPr>
          <p:nvPr>
            <p:ph idx="1"/>
          </p:nvPr>
        </p:nvSpPr>
        <p:spPr/>
        <p:txBody>
          <a:bodyPr/>
          <a:lstStyle/>
          <a:p>
            <a:pPr algn="just">
              <a:buNone/>
            </a:pPr>
            <a:r>
              <a:rPr lang="en-US" sz="3600" b="1" dirty="0" smtClean="0"/>
              <a:t>“Delete the name of the official or employee from the subsequent payrolls until such time that the travel cash advance has been fully liquidated, if the official or employee concerned fails to liquidate the cash advance within the prescribed period”</a:t>
            </a:r>
            <a:endParaRPr lang="en-US" sz="3600" b="1" dirty="0"/>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latin typeface="Copperplate Gothic Bold" pitchFamily="34" charset="0"/>
              </a:rPr>
              <a:t>Observations	</a:t>
            </a:r>
            <a:endParaRPr lang="en-US" dirty="0"/>
          </a:p>
        </p:txBody>
      </p:sp>
      <p:sp>
        <p:nvSpPr>
          <p:cNvPr id="3" name="Content Placeholder 2"/>
          <p:cNvSpPr>
            <a:spLocks noGrp="1"/>
          </p:cNvSpPr>
          <p:nvPr>
            <p:ph idx="1"/>
          </p:nvPr>
        </p:nvSpPr>
        <p:spPr/>
        <p:txBody>
          <a:bodyPr/>
          <a:lstStyle/>
          <a:p>
            <a:pPr algn="just">
              <a:buNone/>
            </a:pPr>
            <a:endParaRPr lang="en-US" sz="3200" dirty="0" smtClean="0"/>
          </a:p>
          <a:p>
            <a:pPr algn="just">
              <a:buNone/>
            </a:pPr>
            <a:r>
              <a:rPr lang="en-US" sz="3600" dirty="0" smtClean="0"/>
              <a:t>5</a:t>
            </a:r>
            <a:r>
              <a:rPr lang="en-US" sz="3600" b="1" dirty="0" smtClean="0"/>
              <a:t>.  Failure on the part of the accountant to send a notice to liquidate within ten(10) days before the expiration of the 30 or 60 days period specified under Sec. 16 of EO. </a:t>
            </a:r>
            <a:endParaRPr lang="en-US" sz="3600" b="1" dirty="0"/>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latin typeface="+mn-lt"/>
              </a:rPr>
              <a:t>Notice to Liquidate</a:t>
            </a:r>
            <a:endParaRPr lang="en-US" dirty="0">
              <a:solidFill>
                <a:srgbClr val="FF0000"/>
              </a:solidFill>
              <a:latin typeface="+mn-lt"/>
            </a:endParaRPr>
          </a:p>
        </p:txBody>
      </p:sp>
      <p:sp>
        <p:nvSpPr>
          <p:cNvPr id="3" name="Content Placeholder 2"/>
          <p:cNvSpPr>
            <a:spLocks noGrp="1"/>
          </p:cNvSpPr>
          <p:nvPr>
            <p:ph idx="1"/>
          </p:nvPr>
        </p:nvSpPr>
        <p:spPr/>
        <p:txBody>
          <a:bodyPr/>
          <a:lstStyle/>
          <a:p>
            <a:pPr algn="just">
              <a:buFont typeface="Wingdings" pitchFamily="2" charset="2"/>
              <a:buChar char="Ø"/>
            </a:pPr>
            <a:r>
              <a:rPr lang="en-US" sz="3600" b="1" dirty="0" smtClean="0"/>
              <a:t>This is a written reminder under the signature of the head of the agency or his duly authorized representative, enjoining the official/employee concerned to liquidate his travel cash advance</a:t>
            </a:r>
            <a:r>
              <a:rPr lang="en-US" sz="2800" b="1" dirty="0" smtClean="0"/>
              <a:t>.</a:t>
            </a:r>
            <a:endParaRPr lang="en-US" dirty="0"/>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marL="273050" lvl="8" indent="-273050" algn="just" fontAlgn="base">
              <a:spcAft>
                <a:spcPct val="0"/>
              </a:spcAft>
              <a:buClr>
                <a:srgbClr val="0BD0D9"/>
              </a:buClr>
              <a:buSzPct val="95000"/>
              <a:buFont typeface="Wingdings" pitchFamily="2" charset="2"/>
              <a:buChar char="Ø"/>
            </a:pPr>
            <a:r>
              <a:rPr lang="en-US" sz="3200" b="1" dirty="0" smtClean="0"/>
              <a:t>The failure on the part of the accountant to send a notice to liquidate &amp; subsequent suspension of salary in case the concerned employee fails to liquidate the cash advance within the prescribed period may constitute violations of Items 3.3.2 of COA Circular No. 96-004 which can be a ground for administrative and criminal actions.</a:t>
            </a:r>
          </a:p>
          <a:p>
            <a:pPr algn="just"/>
            <a:endParaRPr lang="en-US" sz="3200" dirty="0"/>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latin typeface="Copperplate Gothic Bold" pitchFamily="34" charset="0"/>
              </a:rPr>
              <a:t>	</a:t>
            </a:r>
            <a:r>
              <a:rPr lang="en-US" sz="4400" b="1" dirty="0" smtClean="0">
                <a:solidFill>
                  <a:srgbClr val="FF0000"/>
                </a:solidFill>
                <a:latin typeface="Copperplate Gothic Bold" pitchFamily="34" charset="0"/>
              </a:rPr>
              <a:t>Actions made by the Resident Ombudsman</a:t>
            </a:r>
            <a:r>
              <a:rPr lang="en-US" b="1" dirty="0" smtClean="0">
                <a:solidFill>
                  <a:srgbClr val="FF0000"/>
                </a:solidFill>
                <a:latin typeface="Copperplate Gothic Bold" pitchFamily="34" charset="0"/>
              </a:rPr>
              <a:t>	</a:t>
            </a:r>
            <a:endParaRPr lang="en-US" dirty="0"/>
          </a:p>
        </p:txBody>
      </p:sp>
      <p:sp>
        <p:nvSpPr>
          <p:cNvPr id="3" name="Content Placeholder 2"/>
          <p:cNvSpPr>
            <a:spLocks noGrp="1"/>
          </p:cNvSpPr>
          <p:nvPr>
            <p:ph idx="1"/>
          </p:nvPr>
        </p:nvSpPr>
        <p:spPr/>
        <p:txBody>
          <a:bodyPr/>
          <a:lstStyle/>
          <a:p>
            <a:pPr algn="just">
              <a:buNone/>
            </a:pPr>
            <a:r>
              <a:rPr lang="en-US" sz="3600" dirty="0" smtClean="0"/>
              <a:t>1. </a:t>
            </a:r>
            <a:r>
              <a:rPr lang="en-US" sz="3600" b="1" dirty="0" smtClean="0"/>
              <a:t>Reminder Letters were sent to ninety-eight (98) officials &amp; employees out of three hundred ninety-eight (398) </a:t>
            </a:r>
            <a:r>
              <a:rPr lang="en-US" sz="3600" b="1" dirty="0" err="1" smtClean="0"/>
              <a:t>DepEd</a:t>
            </a:r>
            <a:r>
              <a:rPr lang="en-US" sz="3600" b="1" dirty="0" smtClean="0"/>
              <a:t> officials &amp; employees whose individual UCAs for travel expense purposes that exceeded ten thousand pesos. (P10,1000.00).</a:t>
            </a:r>
            <a:endParaRPr lang="en-US" sz="3600" b="1"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US" sz="4000" b="1" smtClean="0">
                <a:solidFill>
                  <a:srgbClr val="FF0000"/>
                </a:solidFill>
              </a:rPr>
              <a:t>Purposes of Special Cash Advances</a:t>
            </a:r>
          </a:p>
        </p:txBody>
      </p:sp>
      <p:sp>
        <p:nvSpPr>
          <p:cNvPr id="11267" name="Content Placeholder 2"/>
          <p:cNvSpPr>
            <a:spLocks noGrp="1"/>
          </p:cNvSpPr>
          <p:nvPr>
            <p:ph idx="1"/>
          </p:nvPr>
        </p:nvSpPr>
        <p:spPr/>
        <p:txBody>
          <a:bodyPr/>
          <a:lstStyle/>
          <a:p>
            <a:pPr marL="514350" indent="-514350" algn="just">
              <a:buFont typeface="Arial" charset="0"/>
              <a:buAutoNum type="arabicPeriod"/>
            </a:pPr>
            <a:r>
              <a:rPr lang="en-US" sz="2800" b="1" smtClean="0"/>
              <a:t>Current operating expenditures of the agency field office or of the activity of the agency undertaken in the field when it is impractical to pay the same by check, such as:</a:t>
            </a:r>
          </a:p>
          <a:p>
            <a:pPr marL="514350" indent="-514350" algn="just">
              <a:buFont typeface="Arial" charset="0"/>
              <a:buNone/>
            </a:pPr>
            <a:r>
              <a:rPr lang="en-US" sz="2800" b="1" smtClean="0"/>
              <a:t>			- salaries, wages, and allowances</a:t>
            </a:r>
          </a:p>
          <a:p>
            <a:pPr marL="514350" indent="-514350" algn="just">
              <a:buFont typeface="Arial" charset="0"/>
              <a:buNone/>
            </a:pPr>
            <a:r>
              <a:rPr lang="en-US" sz="2800" b="1" smtClean="0"/>
              <a:t>			- maintenance and other operating 		  expenses</a:t>
            </a:r>
            <a:endParaRPr lang="en-US" b="1" smtClean="0"/>
          </a:p>
        </p:txBody>
      </p:sp>
    </p:spTree>
  </p:cSld>
  <p:clrMapOvr>
    <a:masterClrMapping/>
  </p:clrMapOvr>
  <p:transition>
    <p:wedge/>
  </p:transition>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b="1" dirty="0" smtClean="0">
                <a:solidFill>
                  <a:srgbClr val="FF0000"/>
                </a:solidFill>
                <a:latin typeface="Copperplate Gothic Bold" pitchFamily="34" charset="0"/>
              </a:rPr>
              <a:t>Actions made by the Resident Ombudsman</a:t>
            </a:r>
            <a:endParaRPr lang="en-US" sz="4400" dirty="0"/>
          </a:p>
        </p:txBody>
      </p:sp>
      <p:sp>
        <p:nvSpPr>
          <p:cNvPr id="3" name="Content Placeholder 2"/>
          <p:cNvSpPr>
            <a:spLocks noGrp="1"/>
          </p:cNvSpPr>
          <p:nvPr>
            <p:ph idx="1"/>
          </p:nvPr>
        </p:nvSpPr>
        <p:spPr/>
        <p:txBody>
          <a:bodyPr/>
          <a:lstStyle/>
          <a:p>
            <a:pPr algn="just">
              <a:buNone/>
            </a:pPr>
            <a:r>
              <a:rPr lang="en-US" sz="3600" b="1" dirty="0" smtClean="0"/>
              <a:t>2. We also focused on the UCAs of Special Purpose Disbursing  Officers (SDOs) that date back to the previous year (2010), some of which date as far back as 1998</a:t>
            </a:r>
            <a:endParaRPr lang="en-US" sz="3600" b="1" dirty="0"/>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b="1" dirty="0" smtClean="0">
                <a:solidFill>
                  <a:srgbClr val="FF0000"/>
                </a:solidFill>
                <a:latin typeface="Copperplate Gothic Bold" pitchFamily="34" charset="0"/>
              </a:rPr>
              <a:t>Actions made by the Resident Ombudsman	</a:t>
            </a:r>
            <a:endParaRPr lang="en-US" sz="4400" dirty="0"/>
          </a:p>
        </p:txBody>
      </p:sp>
      <p:sp>
        <p:nvSpPr>
          <p:cNvPr id="3" name="Content Placeholder 2"/>
          <p:cNvSpPr>
            <a:spLocks noGrp="1"/>
          </p:cNvSpPr>
          <p:nvPr>
            <p:ph idx="1"/>
          </p:nvPr>
        </p:nvSpPr>
        <p:spPr/>
        <p:txBody>
          <a:bodyPr/>
          <a:lstStyle/>
          <a:p>
            <a:pPr>
              <a:buNone/>
            </a:pPr>
            <a:r>
              <a:rPr lang="en-US" b="1" dirty="0" smtClean="0"/>
              <a:t>3. To date, a total of nineteen (19) </a:t>
            </a:r>
            <a:r>
              <a:rPr lang="en-US" b="1" dirty="0" smtClean="0"/>
              <a:t>officials &amp; </a:t>
            </a:r>
            <a:r>
              <a:rPr lang="en-US" b="1" dirty="0" smtClean="0"/>
              <a:t>employees submitted their response to the reminder letter</a:t>
            </a:r>
          </a:p>
          <a:p>
            <a:pPr>
              <a:buFont typeface="Wingdings" pitchFamily="2" charset="2"/>
              <a:buChar char="Ø"/>
            </a:pPr>
            <a:r>
              <a:rPr lang="en-US" b="1" dirty="0" smtClean="0"/>
              <a:t>Sixteen (16) employees have informed our Office that they have submitted their full/partial liquidation reports</a:t>
            </a:r>
          </a:p>
          <a:p>
            <a:pPr>
              <a:buFont typeface="Wingdings" pitchFamily="2" charset="2"/>
              <a:buChar char="Ø"/>
            </a:pPr>
            <a:r>
              <a:rPr lang="en-US" b="1" dirty="0" smtClean="0"/>
              <a:t>One (1) employee asked the Accounting Division to deduct from his salary his UCA</a:t>
            </a:r>
          </a:p>
          <a:p>
            <a:pPr>
              <a:buFont typeface="Wingdings" pitchFamily="2" charset="2"/>
              <a:buChar char="Ø"/>
            </a:pPr>
            <a:r>
              <a:rPr lang="en-US" b="1" dirty="0" smtClean="0"/>
              <a:t>Two (2) employees stated that they lost the liquidation reports and are in the process of reconstituting the same</a:t>
            </a:r>
            <a:endParaRPr lang="en-US" b="1" dirty="0"/>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b="1" dirty="0" smtClean="0">
                <a:solidFill>
                  <a:srgbClr val="FF0000"/>
                </a:solidFill>
                <a:latin typeface="Copperplate Gothic Bold" pitchFamily="34" charset="0"/>
              </a:rPr>
              <a:t>Actions made by the Resident Ombudsman</a:t>
            </a:r>
            <a:r>
              <a:rPr lang="en-US" sz="5400" b="1" dirty="0" smtClean="0">
                <a:solidFill>
                  <a:srgbClr val="FF0000"/>
                </a:solidFill>
                <a:latin typeface="Copperplate Gothic Bold" pitchFamily="34" charset="0"/>
              </a:rPr>
              <a:t>	</a:t>
            </a:r>
            <a:endParaRPr lang="en-US" dirty="0"/>
          </a:p>
        </p:txBody>
      </p:sp>
      <p:sp>
        <p:nvSpPr>
          <p:cNvPr id="3" name="Content Placeholder 2"/>
          <p:cNvSpPr>
            <a:spLocks noGrp="1"/>
          </p:cNvSpPr>
          <p:nvPr>
            <p:ph idx="1"/>
          </p:nvPr>
        </p:nvSpPr>
        <p:spPr/>
        <p:txBody>
          <a:bodyPr/>
          <a:lstStyle/>
          <a:p>
            <a:pPr>
              <a:buFont typeface="Wingdings" pitchFamily="2" charset="2"/>
              <a:buChar char="Ø"/>
            </a:pPr>
            <a:r>
              <a:rPr lang="en-US" b="1" dirty="0" smtClean="0"/>
              <a:t>In the case of the 16 employees who have submitted their liquidation reports, their names are still on the Statement of Aging of Cash Advances</a:t>
            </a:r>
          </a:p>
          <a:p>
            <a:pPr>
              <a:buNone/>
            </a:pPr>
            <a:endParaRPr lang="en-US" dirty="0" smtClean="0"/>
          </a:p>
          <a:p>
            <a:pPr>
              <a:buFont typeface="Wingdings" pitchFamily="2" charset="2"/>
              <a:buChar char="Ø"/>
            </a:pPr>
            <a:r>
              <a:rPr lang="en-US" b="1" dirty="0" smtClean="0"/>
              <a:t>Coordination with the Accounting Division reveals that the latter subject the reports to pre-audit prior to submitting the same to COA for review; pending the pre-audit stage, the cash advance is still recorded as </a:t>
            </a:r>
            <a:r>
              <a:rPr lang="en-US" b="1" dirty="0" err="1" smtClean="0"/>
              <a:t>unliquidated</a:t>
            </a:r>
            <a:endParaRPr lang="en-US" b="1" dirty="0" smtClean="0"/>
          </a:p>
          <a:p>
            <a:pPr>
              <a:buNone/>
            </a:pPr>
            <a:endParaRPr lang="en-US" dirty="0"/>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b="1" dirty="0" smtClean="0">
                <a:solidFill>
                  <a:srgbClr val="FF0000"/>
                </a:solidFill>
                <a:latin typeface="Copperplate Gothic Bold" pitchFamily="34" charset="0"/>
              </a:rPr>
              <a:t>Actions made by the Resident Ombudsman</a:t>
            </a:r>
            <a:endParaRPr lang="en-US" sz="4400" dirty="0"/>
          </a:p>
        </p:txBody>
      </p:sp>
      <p:sp>
        <p:nvSpPr>
          <p:cNvPr id="3" name="Content Placeholder 2"/>
          <p:cNvSpPr>
            <a:spLocks noGrp="1"/>
          </p:cNvSpPr>
          <p:nvPr>
            <p:ph idx="1"/>
          </p:nvPr>
        </p:nvSpPr>
        <p:spPr/>
        <p:txBody>
          <a:bodyPr/>
          <a:lstStyle/>
          <a:p>
            <a:pPr algn="just">
              <a:buFont typeface="Wingdings" pitchFamily="2" charset="2"/>
              <a:buChar char="Ø"/>
            </a:pPr>
            <a:r>
              <a:rPr lang="en-US" b="1" dirty="0" smtClean="0"/>
              <a:t>Although several employees have submitted their liquidation reports several months ago, their names still appear on the list of </a:t>
            </a:r>
            <a:r>
              <a:rPr lang="en-US" b="1" dirty="0" err="1" smtClean="0"/>
              <a:t>Unliquidated</a:t>
            </a:r>
            <a:r>
              <a:rPr lang="en-US" b="1" dirty="0" smtClean="0"/>
              <a:t> Cash Advances</a:t>
            </a:r>
          </a:p>
          <a:p>
            <a:pPr algn="just">
              <a:buFont typeface="Wingdings" pitchFamily="2" charset="2"/>
              <a:buChar char="Ø"/>
            </a:pPr>
            <a:endParaRPr lang="en-US" b="1" dirty="0" smtClean="0"/>
          </a:p>
          <a:p>
            <a:pPr algn="just">
              <a:buFont typeface="Wingdings" pitchFamily="2" charset="2"/>
              <a:buChar char="Ø"/>
            </a:pPr>
            <a:r>
              <a:rPr lang="en-US" b="1" dirty="0" smtClean="0"/>
              <a:t>The pre-audit phase at the Accounting Division is a slow process due to the bulk of liquidation reports</a:t>
            </a:r>
            <a:endParaRPr lang="en-US" b="1" dirty="0"/>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b="1" dirty="0" smtClean="0">
                <a:solidFill>
                  <a:srgbClr val="FF0000"/>
                </a:solidFill>
                <a:latin typeface="Constantia" pitchFamily="18" charset="0"/>
              </a:rPr>
              <a:t>Actions against AO for Failure to Liquidate on Time</a:t>
            </a:r>
            <a:endParaRPr lang="en-US" sz="4400" b="1" dirty="0">
              <a:latin typeface="Constantia" pitchFamily="18" charset="0"/>
            </a:endParaRPr>
          </a:p>
        </p:txBody>
      </p:sp>
      <p:sp>
        <p:nvSpPr>
          <p:cNvPr id="3" name="Content Placeholder 2"/>
          <p:cNvSpPr>
            <a:spLocks noGrp="1"/>
          </p:cNvSpPr>
          <p:nvPr>
            <p:ph idx="1"/>
          </p:nvPr>
        </p:nvSpPr>
        <p:spPr/>
        <p:txBody>
          <a:bodyPr/>
          <a:lstStyle/>
          <a:p>
            <a:pPr marL="514350" indent="-514350">
              <a:buNone/>
            </a:pPr>
            <a:endParaRPr lang="en-US" sz="2800" dirty="0" smtClean="0"/>
          </a:p>
          <a:p>
            <a:pPr marL="514350" indent="-514350">
              <a:buFont typeface="Arial" charset="0"/>
              <a:buAutoNum type="arabicPeriod"/>
            </a:pPr>
            <a:r>
              <a:rPr lang="en-US" sz="2800" b="1" dirty="0" smtClean="0"/>
              <a:t>Valid cause for the </a:t>
            </a:r>
            <a:r>
              <a:rPr lang="en-US" sz="2800" b="1" dirty="0" smtClean="0">
                <a:solidFill>
                  <a:srgbClr val="FF0000"/>
                </a:solidFill>
              </a:rPr>
              <a:t>WITHHOLDING</a:t>
            </a:r>
            <a:r>
              <a:rPr lang="en-US" sz="2800" b="1" dirty="0" smtClean="0"/>
              <a:t> of salary; (97-002, 5.1.3 last par)</a:t>
            </a:r>
          </a:p>
          <a:p>
            <a:pPr marL="514350" indent="-514350">
              <a:buFont typeface="Arial" charset="0"/>
              <a:buAutoNum type="arabicPeriod"/>
            </a:pPr>
            <a:r>
              <a:rPr lang="en-US" sz="2800" b="1" dirty="0" smtClean="0"/>
              <a:t>No additional cash advance</a:t>
            </a:r>
          </a:p>
          <a:p>
            <a:pPr marL="514350" indent="-514350">
              <a:buFont typeface="Arial" charset="0"/>
              <a:buAutoNum type="arabicPeriod"/>
            </a:pPr>
            <a:r>
              <a:rPr lang="en-US" sz="2800" b="1" dirty="0" smtClean="0"/>
              <a:t>May be liable criminally, administratively and/or civilly</a:t>
            </a:r>
          </a:p>
          <a:p>
            <a:endParaRPr lang="en-US" dirty="0"/>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b="1" dirty="0" smtClean="0">
                <a:solidFill>
                  <a:srgbClr val="FF0000"/>
                </a:solidFill>
                <a:latin typeface="+mn-lt"/>
              </a:rPr>
              <a:t>Cases Initiated by the Resident Ombudsman</a:t>
            </a:r>
            <a:endParaRPr lang="en-US" sz="4400" b="1" dirty="0">
              <a:solidFill>
                <a:srgbClr val="FF0000"/>
              </a:solidFill>
              <a:latin typeface="+mn-lt"/>
            </a:endParaRPr>
          </a:p>
        </p:txBody>
      </p:sp>
      <p:sp>
        <p:nvSpPr>
          <p:cNvPr id="3" name="Content Placeholder 2"/>
          <p:cNvSpPr>
            <a:spLocks noGrp="1"/>
          </p:cNvSpPr>
          <p:nvPr>
            <p:ph idx="1"/>
          </p:nvPr>
        </p:nvSpPr>
        <p:spPr/>
        <p:txBody>
          <a:bodyPr/>
          <a:lstStyle/>
          <a:p>
            <a:pPr>
              <a:buNone/>
            </a:pPr>
            <a:endParaRPr lang="en-US" sz="3600" dirty="0" smtClean="0"/>
          </a:p>
          <a:p>
            <a:pPr algn="just">
              <a:buFont typeface="Wingdings" pitchFamily="2" charset="2"/>
              <a:buChar char="Ø"/>
            </a:pPr>
            <a:r>
              <a:rPr lang="en-US" sz="3600" dirty="0" smtClean="0"/>
              <a:t> </a:t>
            </a:r>
            <a:r>
              <a:rPr lang="en-US" sz="3600" b="1" dirty="0" smtClean="0"/>
              <a:t>Both criminal &amp; administrative cases were already filed by our Office against erring officials &amp; employees for </a:t>
            </a:r>
            <a:r>
              <a:rPr lang="en-US" sz="3600" b="1" dirty="0" err="1" smtClean="0"/>
              <a:t>unliquidated</a:t>
            </a:r>
            <a:r>
              <a:rPr lang="en-US" sz="3600" b="1" dirty="0" smtClean="0"/>
              <a:t> cash advances</a:t>
            </a:r>
            <a:endParaRPr lang="en-US" sz="3600" b="1" dirty="0"/>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bg>
      <p:bgPr>
        <a:gradFill rotWithShape="0">
          <a:gsLst>
            <a:gs pos="0">
              <a:srgbClr val="A603AB"/>
            </a:gs>
            <a:gs pos="21001">
              <a:srgbClr val="0819FB"/>
            </a:gs>
            <a:gs pos="35001">
              <a:srgbClr val="1A8D48"/>
            </a:gs>
            <a:gs pos="52000">
              <a:srgbClr val="FFFF00"/>
            </a:gs>
            <a:gs pos="73000">
              <a:srgbClr val="EE3F17"/>
            </a:gs>
            <a:gs pos="88000">
              <a:srgbClr val="E81766"/>
            </a:gs>
            <a:gs pos="100000">
              <a:srgbClr val="A603AB"/>
            </a:gs>
          </a:gsLst>
          <a:lin ang="5400000"/>
        </a:gradFill>
        <a:effectLst/>
      </p:bgPr>
    </p:bg>
    <p:spTree>
      <p:nvGrpSpPr>
        <p:cNvPr id="1" name=""/>
        <p:cNvGrpSpPr/>
        <p:nvPr/>
      </p:nvGrpSpPr>
      <p:grpSpPr>
        <a:xfrm>
          <a:off x="0" y="0"/>
          <a:ext cx="0" cy="0"/>
          <a:chOff x="0" y="0"/>
          <a:chExt cx="0" cy="0"/>
        </a:xfrm>
      </p:grpSpPr>
      <p:sp>
        <p:nvSpPr>
          <p:cNvPr id="5" name="Rectangle 4"/>
          <p:cNvSpPr/>
          <p:nvPr/>
        </p:nvSpPr>
        <p:spPr>
          <a:xfrm>
            <a:off x="838200" y="3048000"/>
            <a:ext cx="8030670" cy="1015663"/>
          </a:xfrm>
          <a:prstGeom prst="rect">
            <a:avLst/>
          </a:prstGeom>
          <a:noFill/>
        </p:spPr>
        <p:txBody>
          <a:bodyPr>
            <a:spAutoFit/>
          </a:bodyPr>
          <a:lstStyle/>
          <a:p>
            <a:pPr algn="ctr">
              <a:defRPr/>
            </a:pPr>
            <a:r>
              <a:rPr lang="en-US" sz="60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Thank you</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fontAlgn="auto">
              <a:spcAft>
                <a:spcPts val="0"/>
              </a:spcAft>
              <a:defRPr/>
            </a:pPr>
            <a:r>
              <a:rPr lang="en-US" b="1" dirty="0" smtClean="0">
                <a:solidFill>
                  <a:srgbClr val="FF0000"/>
                </a:solidFill>
              </a:rPr>
              <a:t>Purposes of Special Cash Advances</a:t>
            </a:r>
            <a:endParaRPr lang="en-US" b="1" dirty="0" smtClean="0"/>
          </a:p>
        </p:txBody>
      </p:sp>
      <p:sp>
        <p:nvSpPr>
          <p:cNvPr id="12291" name="Content Placeholder 2"/>
          <p:cNvSpPr>
            <a:spLocks noGrp="1"/>
          </p:cNvSpPr>
          <p:nvPr>
            <p:ph idx="1"/>
          </p:nvPr>
        </p:nvSpPr>
        <p:spPr/>
        <p:txBody>
          <a:bodyPr/>
          <a:lstStyle/>
          <a:p>
            <a:pPr>
              <a:buFont typeface="Arial" charset="0"/>
              <a:buNone/>
            </a:pPr>
            <a:endParaRPr lang="en-US" smtClean="0"/>
          </a:p>
          <a:p>
            <a:pPr algn="just">
              <a:buFont typeface="Arial" charset="0"/>
              <a:buNone/>
            </a:pPr>
            <a:r>
              <a:rPr lang="en-US" b="1" smtClean="0"/>
              <a:t>2. Travel expenditures including transportation fare, travel allowance, hotel room/lodging expenses and other expenses incurred by officials and employees in connection with official travel.</a:t>
            </a:r>
          </a:p>
        </p:txBody>
      </p:sp>
    </p:spTree>
  </p:cSld>
  <p:clrMapOvr>
    <a:masterClrMapping/>
  </p:clrMapOvr>
  <p:transition>
    <p:wedg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gradFill rotWithShape="0">
          <a:gsLst>
            <a:gs pos="0">
              <a:srgbClr val="5E9EFF"/>
            </a:gs>
            <a:gs pos="39999">
              <a:srgbClr val="85C2FF"/>
            </a:gs>
            <a:gs pos="70000">
              <a:srgbClr val="C4D6EB"/>
            </a:gs>
            <a:gs pos="100000">
              <a:srgbClr val="FFEBFA"/>
            </a:gs>
          </a:gsLst>
          <a:lin ang="5400000"/>
        </a:gradFill>
        <a:effectLst/>
      </p:bgPr>
    </p:bg>
    <p:spTree>
      <p:nvGrpSpPr>
        <p:cNvPr id="1" name=""/>
        <p:cNvGrpSpPr/>
        <p:nvPr/>
      </p:nvGrpSpPr>
      <p:grpSpPr>
        <a:xfrm>
          <a:off x="0" y="0"/>
          <a:ext cx="0" cy="0"/>
          <a:chOff x="0" y="0"/>
          <a:chExt cx="0" cy="0"/>
        </a:xfrm>
      </p:grpSpPr>
      <p:sp>
        <p:nvSpPr>
          <p:cNvPr id="13314" name="Title 1"/>
          <p:cNvSpPr>
            <a:spLocks noGrp="1"/>
          </p:cNvSpPr>
          <p:nvPr>
            <p:ph type="title"/>
          </p:nvPr>
        </p:nvSpPr>
        <p:spPr>
          <a:xfrm>
            <a:off x="533400" y="4419600"/>
            <a:ext cx="8229600" cy="1143000"/>
          </a:xfrm>
        </p:spPr>
        <p:txBody>
          <a:bodyPr/>
          <a:lstStyle/>
          <a:p>
            <a:pPr algn="ctr"/>
            <a:r>
              <a:rPr lang="en-US" sz="6600" smtClean="0">
                <a:solidFill>
                  <a:srgbClr val="FF0000"/>
                </a:solidFill>
                <a:latin typeface="Bernard MT Condensed" pitchFamily="18" charset="0"/>
              </a:rPr>
              <a:t>General Guidelines</a:t>
            </a:r>
            <a:br>
              <a:rPr lang="en-US" sz="6600" smtClean="0">
                <a:solidFill>
                  <a:srgbClr val="FF0000"/>
                </a:solidFill>
                <a:latin typeface="Bernard MT Condensed" pitchFamily="18" charset="0"/>
              </a:rPr>
            </a:br>
            <a:r>
              <a:rPr lang="en-US" sz="6600" smtClean="0">
                <a:solidFill>
                  <a:srgbClr val="FF0000"/>
                </a:solidFill>
                <a:latin typeface="Bernard MT Condensed" pitchFamily="18" charset="0"/>
              </a:rPr>
              <a:t> in </a:t>
            </a:r>
            <a:br>
              <a:rPr lang="en-US" sz="6600" smtClean="0">
                <a:solidFill>
                  <a:srgbClr val="FF0000"/>
                </a:solidFill>
                <a:latin typeface="Bernard MT Condensed" pitchFamily="18" charset="0"/>
              </a:rPr>
            </a:br>
            <a:r>
              <a:rPr lang="en-US" sz="6600" smtClean="0">
                <a:solidFill>
                  <a:srgbClr val="FF0000"/>
                </a:solidFill>
                <a:latin typeface="Bernard MT Condensed" pitchFamily="18" charset="0"/>
              </a:rPr>
              <a:t>Granting and Utilization </a:t>
            </a:r>
            <a:br>
              <a:rPr lang="en-US" sz="6600" smtClean="0">
                <a:solidFill>
                  <a:srgbClr val="FF0000"/>
                </a:solidFill>
                <a:latin typeface="Bernard MT Condensed" pitchFamily="18" charset="0"/>
              </a:rPr>
            </a:br>
            <a:r>
              <a:rPr lang="en-US" sz="6600" smtClean="0">
                <a:solidFill>
                  <a:srgbClr val="FF0000"/>
                </a:solidFill>
                <a:latin typeface="Bernard MT Condensed" pitchFamily="18" charset="0"/>
              </a:rPr>
              <a:t>of </a:t>
            </a:r>
            <a:br>
              <a:rPr lang="en-US" sz="6600" smtClean="0">
                <a:solidFill>
                  <a:srgbClr val="FF0000"/>
                </a:solidFill>
                <a:latin typeface="Bernard MT Condensed" pitchFamily="18" charset="0"/>
              </a:rPr>
            </a:br>
            <a:r>
              <a:rPr lang="en-US" sz="6600" smtClean="0">
                <a:solidFill>
                  <a:srgbClr val="FF0000"/>
                </a:solidFill>
                <a:latin typeface="Bernard MT Condensed" pitchFamily="18" charset="0"/>
              </a:rPr>
              <a:t>Cash Advances</a:t>
            </a:r>
            <a:r>
              <a:rPr lang="en-US" sz="5400" smtClean="0">
                <a:latin typeface="Bernard MT Condensed" pitchFamily="18" charset="0"/>
              </a:rPr>
              <a:t> </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2.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Flow</Template>
  <TotalTime>1305</TotalTime>
  <Words>2904</Words>
  <Application>Microsoft Office PowerPoint</Application>
  <PresentationFormat>On-screen Show (4:3)</PresentationFormat>
  <Paragraphs>308</Paragraphs>
  <Slides>76</Slides>
  <Notes>0</Notes>
  <HiddenSlides>0</HiddenSlides>
  <MMClips>0</MMClips>
  <ScaleCrop>false</ScaleCrop>
  <HeadingPairs>
    <vt:vector size="4" baseType="variant">
      <vt:variant>
        <vt:lpstr>Theme</vt:lpstr>
      </vt:variant>
      <vt:variant>
        <vt:i4>1</vt:i4>
      </vt:variant>
      <vt:variant>
        <vt:lpstr>Slide Titles</vt:lpstr>
      </vt:variant>
      <vt:variant>
        <vt:i4>76</vt:i4>
      </vt:variant>
    </vt:vector>
  </HeadingPairs>
  <TitlesOfParts>
    <vt:vector size="77" baseType="lpstr">
      <vt:lpstr>Flow</vt:lpstr>
      <vt:lpstr>Cash Advances</vt:lpstr>
      <vt:lpstr>Rationale for the Use of Cash Advance System</vt:lpstr>
      <vt:lpstr> General Principles (Sec. 2, COA Circular No. 97-002) </vt:lpstr>
      <vt:lpstr>General Principles (Sec. 2, COA Circular No. 97-002)</vt:lpstr>
      <vt:lpstr>Types of Cash Advance (Sec. 3, COA Circular No. 97-002)</vt:lpstr>
      <vt:lpstr>Purposes of Regular Cash Advances</vt:lpstr>
      <vt:lpstr>Purposes of Special Cash Advances</vt:lpstr>
      <vt:lpstr>Purposes of Special Cash Advances</vt:lpstr>
      <vt:lpstr>General Guidelines  in  Granting and Utilization  of  Cash Advances </vt:lpstr>
      <vt:lpstr>General Guidelines (COA Circular 97-002, RMO Circular 2009-002) </vt:lpstr>
      <vt:lpstr>General Guidelines (COA Circular 97-002, RMO Circular 2009-002) </vt:lpstr>
      <vt:lpstr>General Guidelines (COA Circular 97-002, RMO Circular 2009-002) </vt:lpstr>
      <vt:lpstr>General Guidelines (COA Circular 97-002, RMO Circular 2009-002) </vt:lpstr>
      <vt:lpstr>General Guidelines (COA Circular 97-002, RMO Circular 2009-002) </vt:lpstr>
      <vt:lpstr>General Guidelines (COA Circular 97-002, RMO Circular 2009-002) </vt:lpstr>
      <vt:lpstr>General Guidelines  (COA Circular 97-002, RMO Circular 2009-002) </vt:lpstr>
      <vt:lpstr>Cash Advance for Official Travel (Local and Foreign)</vt:lpstr>
      <vt:lpstr>General Guidelines Miscellaneous Operating Expenses (Sec. 4.3, COA No. 97-002)</vt:lpstr>
      <vt:lpstr>General Guidelines Field Current Operating Expenses  (Sec. 4.4, COA No. 97-002)</vt:lpstr>
      <vt:lpstr>General Guidelines Field Current Operating Expenses  (Sec. 4.4, COA No. 97-002)</vt:lpstr>
      <vt:lpstr>Documentary  Requirements  Application for CA (Sec. 4, COA Circular No. 97-002)</vt:lpstr>
      <vt:lpstr>Slide 22</vt:lpstr>
      <vt:lpstr>Time to Liquidate (5.1.1 COA Circular 97-002)</vt:lpstr>
      <vt:lpstr>Time to Liquidate (5.1.2 COA Circular 97-002)</vt:lpstr>
      <vt:lpstr>Time to Liquidate</vt:lpstr>
      <vt:lpstr>Local Travel, what to do  when….</vt:lpstr>
      <vt:lpstr>Foreign Travel</vt:lpstr>
      <vt:lpstr>Liquidation of CA (Sec. 5, COA Circular No. 97-002)</vt:lpstr>
      <vt:lpstr>Liquidation of CA (Sec. 5, COA Circular No. 97-002)</vt:lpstr>
      <vt:lpstr>Liquidation of CA (Sec. 5, COA Circular No. 97-002)</vt:lpstr>
      <vt:lpstr>Liquidation of CA (Sec. 5, COA Circular No. 97-002)</vt:lpstr>
      <vt:lpstr>Responsibility of Agency Head (Sec. 8, COA Circular No. 97-002)</vt:lpstr>
      <vt:lpstr>Responsibility of the Accountant (only in cases of travel cash advance pursuant to Circular 96-004)</vt:lpstr>
      <vt:lpstr>Responsibility of the Accountant  (only in cases of travel cash advance pursuant to Circular 96-004)</vt:lpstr>
      <vt:lpstr>Responsibility of the Accountant  (only in cases of travel cash advance pursuant to Circular 96-004)</vt:lpstr>
      <vt:lpstr>Responsibility of the Accountant  (only in cases of travel cash advance pursuant to Circular 96-004)</vt:lpstr>
      <vt:lpstr>Duties &amp; Responsibilities of the COA Auditor</vt:lpstr>
      <vt:lpstr>Duties &amp; Responsibilities of the COA Auditor</vt:lpstr>
      <vt:lpstr>Duties &amp; Responsibilities of the COA Auditor</vt:lpstr>
      <vt:lpstr>Duties &amp; Responsibilities of the COA Auditor</vt:lpstr>
      <vt:lpstr>Duties &amp; Responsibilities of the COA Auditor</vt:lpstr>
      <vt:lpstr>Actions against AO for Failure to Liquidate on Time</vt:lpstr>
      <vt:lpstr>PD 1445 GOVERNMENT AUDITING CODE OF THE PHILIPPINES</vt:lpstr>
      <vt:lpstr>PD 1445 GOVERNMENT AUDITING CODE OF THE PHILIPPINES</vt:lpstr>
      <vt:lpstr>Are you an Accountable Officer?</vt:lpstr>
      <vt:lpstr>What is therefore               CONTROLLING is……</vt:lpstr>
      <vt:lpstr>Criminal Charges P.D. 1445</vt:lpstr>
      <vt:lpstr>Criminal Charges under the Revised Penal Code</vt:lpstr>
      <vt:lpstr>Criminal Charges under Revised Penal Code</vt:lpstr>
      <vt:lpstr>Administrative Charges</vt:lpstr>
      <vt:lpstr>Administrative Charges</vt:lpstr>
      <vt:lpstr>Administrative Charges</vt:lpstr>
      <vt:lpstr>COA CLEARANCE NOT GROUND FOR DISMISSAL OF CRIMINAL CASE</vt:lpstr>
      <vt:lpstr>MC No. 155 issued by the OP on June 15, 1992</vt:lpstr>
      <vt:lpstr>Cash Advances</vt:lpstr>
      <vt:lpstr>Observations </vt:lpstr>
      <vt:lpstr>Time to Liquidate (5.1.1 COA Circular 97-002)</vt:lpstr>
      <vt:lpstr>Time to Liquidate (5.1.2 COA Circular 97-002</vt:lpstr>
      <vt:lpstr>Time to Liquidate</vt:lpstr>
      <vt:lpstr>Observations </vt:lpstr>
      <vt:lpstr>Slide 61</vt:lpstr>
      <vt:lpstr>Observations </vt:lpstr>
      <vt:lpstr>Observations </vt:lpstr>
      <vt:lpstr> Sanctions under Sec. 16 of E.O. 248</vt:lpstr>
      <vt:lpstr>Sanction under Item 3.3.2 (b) of COA Circular No. 96-004</vt:lpstr>
      <vt:lpstr>Observations </vt:lpstr>
      <vt:lpstr>Notice to Liquidate</vt:lpstr>
      <vt:lpstr>Slide 68</vt:lpstr>
      <vt:lpstr> Actions made by the Resident Ombudsman </vt:lpstr>
      <vt:lpstr>Actions made by the Resident Ombudsman</vt:lpstr>
      <vt:lpstr>Actions made by the Resident Ombudsman </vt:lpstr>
      <vt:lpstr>Actions made by the Resident Ombudsman </vt:lpstr>
      <vt:lpstr>Actions made by the Resident Ombudsman</vt:lpstr>
      <vt:lpstr>Actions against AO for Failure to Liquidate on Time</vt:lpstr>
      <vt:lpstr>Cases Initiated by the Resident Ombudsman</vt:lpstr>
      <vt:lpstr>Slide 76</vt:lpstr>
    </vt:vector>
  </TitlesOfParts>
  <Company>OPAPP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Cash Advances</dc:title>
  <dc:creator>Chielo Cascolan</dc:creator>
  <cp:lastModifiedBy>Your User Name</cp:lastModifiedBy>
  <cp:revision>162</cp:revision>
  <dcterms:created xsi:type="dcterms:W3CDTF">2011-07-19T00:25:11Z</dcterms:created>
  <dcterms:modified xsi:type="dcterms:W3CDTF">2012-01-26T16:19:54Z</dcterms:modified>
</cp:coreProperties>
</file>