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58" r:id="rId3"/>
    <p:sldId id="265" r:id="rId4"/>
    <p:sldId id="259" r:id="rId5"/>
    <p:sldId id="262" r:id="rId6"/>
    <p:sldId id="260" r:id="rId7"/>
    <p:sldId id="263" r:id="rId8"/>
    <p:sldId id="264" r:id="rId9"/>
    <p:sldId id="270" r:id="rId10"/>
    <p:sldId id="261" r:id="rId11"/>
    <p:sldId id="266" r:id="rId12"/>
    <p:sldId id="267" r:id="rId13"/>
    <p:sldId id="272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>
        <p:scale>
          <a:sx n="100" d="100"/>
          <a:sy n="100" d="100"/>
        </p:scale>
        <p:origin x="-43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76B77-5230-4867-8CF9-9828072227F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567FF-C797-4853-BBD9-0F374AB44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567FF-C797-4853-BBD9-0F374AB443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567FF-C797-4853-BBD9-0F374AB4432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567FF-C797-4853-BBD9-0F374AB4432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567FF-C797-4853-BBD9-0F374AB4432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567FF-C797-4853-BBD9-0F374AB4432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FC46FB-5ADF-4ED6-B8A5-A60BDD414CC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A6EF20-E3FF-4D29-AF38-20AFF4A33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1"/>
            <a:ext cx="8305800" cy="25336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DEPARTMENT OF EDUCATION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NATIONAL SEMINAR/ WORKSHOP ON THE PREPARATION AND RECONCILIATION OF CY 2012 </a:t>
            </a:r>
            <a:b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MID-YEAR FINANCIAL REPORTS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199704"/>
          </a:xfrm>
        </p:spPr>
        <p:txBody>
          <a:bodyPr/>
          <a:lstStyle/>
          <a:p>
            <a:pPr algn="ctr"/>
            <a:r>
              <a:rPr lang="en-US" dirty="0" smtClean="0"/>
              <a:t>DAP, </a:t>
            </a:r>
            <a:r>
              <a:rPr lang="en-US" dirty="0" err="1" smtClean="0"/>
              <a:t>Tagaytay</a:t>
            </a:r>
            <a:r>
              <a:rPr lang="en-US" dirty="0" smtClean="0"/>
              <a:t> City</a:t>
            </a:r>
            <a:endParaRPr lang="en-US" dirty="0"/>
          </a:p>
          <a:p>
            <a:pPr algn="ctr"/>
            <a:r>
              <a:rPr lang="en-US" dirty="0" smtClean="0"/>
              <a:t>July 23-24,2012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730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B.   GRANT AND COLLECTION</a:t>
            </a:r>
          </a:p>
          <a:p>
            <a:pPr>
              <a:buNone/>
            </a:pPr>
            <a:r>
              <a:rPr lang="en-US" sz="3600" dirty="0" smtClean="0"/>
              <a:t>      OF LOANS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a</a:t>
            </a:r>
            <a:r>
              <a:rPr lang="en-US" sz="3600" dirty="0" smtClean="0"/>
              <a:t>. </a:t>
            </a:r>
            <a:r>
              <a:rPr lang="en-US" sz="2800" dirty="0" smtClean="0"/>
              <a:t>The loans to be granted to the qualified</a:t>
            </a:r>
          </a:p>
          <a:p>
            <a:pPr>
              <a:buNone/>
            </a:pPr>
            <a:r>
              <a:rPr lang="en-US" sz="2800" dirty="0" smtClean="0"/>
              <a:t>    borrowers shall be taken up as “Loans</a:t>
            </a:r>
          </a:p>
          <a:p>
            <a:pPr>
              <a:buNone/>
            </a:pPr>
            <a:r>
              <a:rPr lang="en-US" sz="2800" dirty="0" smtClean="0"/>
              <a:t>    Receivables-Others”.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b.  The collection of  principal and the </a:t>
            </a:r>
          </a:p>
          <a:p>
            <a:pPr>
              <a:buNone/>
            </a:pPr>
            <a:r>
              <a:rPr lang="en-US" sz="2800" dirty="0" smtClean="0"/>
              <a:t>     corresponding interest shall be deposited 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smtClean="0"/>
              <a:t>with </a:t>
            </a:r>
            <a:r>
              <a:rPr lang="en-US" sz="2800" dirty="0" smtClean="0"/>
              <a:t>the </a:t>
            </a:r>
            <a:r>
              <a:rPr lang="en-US" sz="2800" dirty="0" smtClean="0"/>
              <a:t>AGDBs.</a:t>
            </a:r>
            <a:endParaRPr lang="en-US" sz="280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c.   Separate report shall be prepared by the</a:t>
            </a:r>
          </a:p>
          <a:p>
            <a:pPr>
              <a:buNone/>
            </a:pPr>
            <a:r>
              <a:rPr lang="en-US" sz="2800" dirty="0" smtClean="0"/>
              <a:t>     Collecting Officer.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62000" y="533401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PROVIDENT FUND (PF) BOOKS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730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C. </a:t>
            </a:r>
            <a:r>
              <a:rPr lang="en-US" sz="4000" dirty="0" smtClean="0"/>
              <a:t>DISBURSEMENTS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a.  All disbursements shall be covered by duly</a:t>
            </a:r>
          </a:p>
          <a:p>
            <a:pPr>
              <a:buNone/>
            </a:pPr>
            <a:r>
              <a:rPr lang="en-US" dirty="0" smtClean="0"/>
              <a:t>    approved disbursement vouchers.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 Separate series of checks shall be issued on </a:t>
            </a:r>
          </a:p>
          <a:p>
            <a:pPr>
              <a:buNone/>
            </a:pPr>
            <a:r>
              <a:rPr lang="en-US" dirty="0" smtClean="0"/>
              <a:t>     numerical sequence.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  Separate report shall be prepared by the </a:t>
            </a:r>
          </a:p>
          <a:p>
            <a:pPr>
              <a:buNone/>
            </a:pPr>
            <a:r>
              <a:rPr lang="en-US" dirty="0" smtClean="0"/>
              <a:t>      cashier.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PROVIDENT FUND (PF) BOOKS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730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D. </a:t>
            </a:r>
            <a:r>
              <a:rPr lang="en-US" sz="4000" dirty="0" smtClean="0"/>
              <a:t>FINANCIAL STATEMENTS/</a:t>
            </a:r>
          </a:p>
          <a:p>
            <a:pPr>
              <a:buNone/>
            </a:pPr>
            <a:r>
              <a:rPr lang="en-US" sz="4000" dirty="0" smtClean="0"/>
              <a:t>    OTHER REPORTS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following FS shall be prepared and submitted: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a.  Trial Balance</a:t>
            </a:r>
          </a:p>
          <a:p>
            <a:pPr>
              <a:buNone/>
            </a:pPr>
            <a:r>
              <a:rPr lang="en-US" sz="2800" dirty="0" smtClean="0"/>
              <a:t>  b.  Balance Sheet</a:t>
            </a:r>
          </a:p>
          <a:p>
            <a:pPr>
              <a:buNone/>
            </a:pPr>
            <a:r>
              <a:rPr lang="en-US" sz="2800" dirty="0" smtClean="0"/>
              <a:t>  c.  Statement of Income and Expenses</a:t>
            </a:r>
          </a:p>
          <a:p>
            <a:pPr>
              <a:buNone/>
            </a:pPr>
            <a:r>
              <a:rPr lang="en-US" sz="2800" dirty="0" smtClean="0"/>
              <a:t>  d.  Statement of Cash Flows 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305800" cy="1752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ACCOUNTING PROCEDURES FOR</a:t>
            </a:r>
            <a:br>
              <a:rPr lang="en-US" sz="4000" dirty="0" smtClean="0"/>
            </a:br>
            <a:r>
              <a:rPr lang="en-US" sz="4000" dirty="0" smtClean="0"/>
              <a:t>THE PROVIDENT FUND </a:t>
            </a:r>
            <a:br>
              <a:rPr lang="en-US" sz="4000" dirty="0" smtClean="0"/>
            </a:br>
            <a:r>
              <a:rPr lang="en-US" sz="4000" dirty="0" smtClean="0"/>
              <a:t>OF  </a:t>
            </a:r>
            <a:r>
              <a:rPr lang="en-US" sz="4000" dirty="0" err="1" smtClean="0"/>
              <a:t>DepED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A. TRANSFER OF FUNDS </a:t>
            </a:r>
          </a:p>
          <a:p>
            <a:pPr>
              <a:buNone/>
              <a:tabLst>
                <a:tab pos="914400" algn="l"/>
              </a:tabLst>
            </a:pPr>
            <a:r>
              <a:rPr lang="en-US" sz="3600" dirty="0" smtClean="0"/>
              <a:t>      FROM GENERAL FUND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4800600"/>
          </a:xfrm>
        </p:spPr>
        <p:txBody>
          <a:bodyPr>
            <a:normAutofit fontScale="90000"/>
          </a:bodyPr>
          <a:lstStyle/>
          <a:p>
            <a:pPr marL="57150" algn="l"/>
            <a:r>
              <a:rPr lang="en-US" sz="2800" b="1" dirty="0" smtClean="0"/>
              <a:t>GENERAL FUND (GF) BOOKS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a.  The Division Office (DO)  shall transfer/remit to </a:t>
            </a:r>
            <a:br>
              <a:rPr lang="en-US" sz="2800" b="1" dirty="0" smtClean="0"/>
            </a:br>
            <a:r>
              <a:rPr lang="en-US" sz="2800" dirty="0" smtClean="0"/>
              <a:t>     </a:t>
            </a:r>
            <a:r>
              <a:rPr lang="en-US" sz="2800" b="1" dirty="0" smtClean="0"/>
              <a:t>the Regional Office (RO) the amount equivalent </a:t>
            </a:r>
            <a:br>
              <a:rPr lang="en-US" sz="2800" b="1" dirty="0" smtClean="0"/>
            </a:br>
            <a:r>
              <a:rPr lang="en-US" sz="2800" dirty="0" smtClean="0"/>
              <a:t>     </a:t>
            </a:r>
            <a:r>
              <a:rPr lang="en-US" sz="2800" b="1" dirty="0" smtClean="0"/>
              <a:t>to the salary deductions.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b. The RO shall record the transfer/remittance of</a:t>
            </a:r>
            <a:br>
              <a:rPr lang="en-US" sz="2800" dirty="0" smtClean="0"/>
            </a:br>
            <a:r>
              <a:rPr lang="en-US" sz="2800" dirty="0" smtClean="0"/>
              <a:t>    of salary deductions  as “Other Payables”.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4800600"/>
          </a:xfrm>
        </p:spPr>
        <p:txBody>
          <a:bodyPr>
            <a:normAutofit/>
          </a:bodyPr>
          <a:lstStyle/>
          <a:p>
            <a:pPr marL="57150" algn="l"/>
            <a:r>
              <a:rPr lang="en-US" sz="2800" b="1" dirty="0" smtClean="0"/>
              <a:t>GENERAL FUND BOOKS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c. The RO shall remit the deductions to the </a:t>
            </a:r>
            <a:br>
              <a:rPr lang="en-US" sz="2800" b="1" dirty="0" smtClean="0"/>
            </a:br>
            <a:r>
              <a:rPr lang="en-US" sz="2800" b="1" dirty="0" smtClean="0"/>
              <a:t>    concerned agencies/offices.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d. The RO shall deposit to the National </a:t>
            </a:r>
            <a:br>
              <a:rPr lang="en-US" sz="2800" dirty="0" smtClean="0"/>
            </a:br>
            <a:r>
              <a:rPr lang="en-US" sz="2800" dirty="0" smtClean="0"/>
              <a:t>    Treasury the Service Fee.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7764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e. The RO shall transfer to the Central Office </a:t>
            </a:r>
          </a:p>
          <a:p>
            <a:pPr>
              <a:buNone/>
            </a:pPr>
            <a:r>
              <a:rPr lang="en-US" dirty="0" smtClean="0"/>
              <a:t>    (CO) the trust liability accounts equivalent </a:t>
            </a:r>
          </a:p>
          <a:p>
            <a:pPr>
              <a:buNone/>
            </a:pPr>
            <a:r>
              <a:rPr lang="en-US" dirty="0" smtClean="0"/>
              <a:t>     to the Service Fee collections.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f. The CO shall request for the Notice of Cash </a:t>
            </a:r>
          </a:p>
          <a:p>
            <a:pPr>
              <a:buNone/>
            </a:pPr>
            <a:r>
              <a:rPr lang="en-US" dirty="0" smtClean="0"/>
              <a:t>   Allocation before the amount of Service Fee </a:t>
            </a:r>
          </a:p>
          <a:p>
            <a:pPr>
              <a:buNone/>
            </a:pPr>
            <a:r>
              <a:rPr lang="en-US" dirty="0" smtClean="0"/>
              <a:t>   can be transferred to the Provident Fund  Books.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GENERAL FUND BOOKS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30987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a. Complete set of books shall be maintained</a:t>
            </a:r>
          </a:p>
          <a:p>
            <a:pPr>
              <a:buNone/>
            </a:pPr>
            <a:r>
              <a:rPr lang="en-US" dirty="0" smtClean="0"/>
              <a:t>    for the Provident Fund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The CO shall deposit the amount of Service </a:t>
            </a:r>
          </a:p>
          <a:p>
            <a:pPr>
              <a:buNone/>
            </a:pPr>
            <a:r>
              <a:rPr lang="en-US" dirty="0" smtClean="0"/>
              <a:t>    Fee to the authorized government depository </a:t>
            </a:r>
          </a:p>
          <a:p>
            <a:pPr>
              <a:buNone/>
            </a:pPr>
            <a:r>
              <a:rPr lang="en-US" dirty="0" smtClean="0"/>
              <a:t>    bank and  record it as “Other Payables”</a:t>
            </a:r>
          </a:p>
          <a:p>
            <a:pPr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PROVIDENT FUND (PF) BOOKS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38607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The CO shall release the 50% of the Service</a:t>
            </a:r>
          </a:p>
          <a:p>
            <a:pPr>
              <a:buNone/>
            </a:pPr>
            <a:r>
              <a:rPr lang="en-US" dirty="0" smtClean="0"/>
              <a:t>     Fee to the RO.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d.  The RO shall record the transfer of Service </a:t>
            </a:r>
          </a:p>
          <a:p>
            <a:pPr marL="514350" indent="-404813">
              <a:buNone/>
            </a:pPr>
            <a:r>
              <a:rPr lang="en-US" dirty="0" smtClean="0"/>
              <a:t>     Fee from CO by crediting the account “Miscellaneous Income” for its own share and </a:t>
            </a:r>
          </a:p>
          <a:p>
            <a:pPr marL="514350" indent="-404813">
              <a:buNone/>
            </a:pPr>
            <a:r>
              <a:rPr lang="en-US" dirty="0" smtClean="0"/>
              <a:t>    “Other Payables” for the share of the DO.</a:t>
            </a:r>
          </a:p>
          <a:p>
            <a:pPr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PROVIDENT FUND (PF) BOOKS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81000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e.  The DO shall also record the release of its</a:t>
            </a:r>
          </a:p>
          <a:p>
            <a:pPr>
              <a:buNone/>
            </a:pPr>
            <a:r>
              <a:rPr lang="en-US" dirty="0" smtClean="0"/>
              <a:t>     share of the Service Fee from RO as </a:t>
            </a:r>
          </a:p>
          <a:p>
            <a:pPr>
              <a:buNone/>
            </a:pPr>
            <a:r>
              <a:rPr lang="en-US" dirty="0" smtClean="0"/>
              <a:t>     “Miscellaneous Income”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f.  The CO shall also record its own </a:t>
            </a:r>
          </a:p>
          <a:p>
            <a:pPr>
              <a:buNone/>
            </a:pPr>
            <a:r>
              <a:rPr lang="en-US" dirty="0" smtClean="0"/>
              <a:t>     share equivalent to 20% of the Service Fee </a:t>
            </a:r>
          </a:p>
          <a:p>
            <a:pPr>
              <a:buNone/>
            </a:pPr>
            <a:r>
              <a:rPr lang="en-US" dirty="0" smtClean="0"/>
              <a:t>     as “Miscellaneous Income”.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PROVIDENT FUND (PF) BOOKS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424</Words>
  <Application>Microsoft Office PowerPoint</Application>
  <PresentationFormat>On-screen Show (4:3)</PresentationFormat>
  <Paragraphs>80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DEPARTMENT OF EDUCATION  NATIONAL SEMINAR/ WORKSHOP ON THE PREPARATION AND RECONCILIATION OF CY 2012  MID-YEAR FINANCIAL REPORTS</vt:lpstr>
      <vt:lpstr>ACCOUNTING PROCEDURES FOR THE PROVIDENT FUND  OF  DepED</vt:lpstr>
      <vt:lpstr>Slide 3</vt:lpstr>
      <vt:lpstr>GENERAL FUND (GF) BOOKS   a.  The Division Office (DO)  shall transfer/remit to       the Regional Office (RO) the amount equivalent       to the salary deductions.  b. The RO shall record the transfer/remittance of     of salary deductions  as “Other Payables”.   </vt:lpstr>
      <vt:lpstr>GENERAL FUND BOOKS   c. The RO shall remit the deductions to the      concerned agencies/offices.  d. The RO shall deposit to the National      Treasury the Service Fee.    </vt:lpstr>
      <vt:lpstr>GENERAL FUND BOOKS</vt:lpstr>
      <vt:lpstr>PROVIDENT FUND (PF) BOOKS</vt:lpstr>
      <vt:lpstr>PROVIDENT FUND (PF) BOOKS</vt:lpstr>
      <vt:lpstr>PROVIDENT FUND (PF) BOOKS</vt:lpstr>
      <vt:lpstr>Slide 10</vt:lpstr>
      <vt:lpstr>Slide 11</vt:lpstr>
      <vt:lpstr>Slide 12</vt:lpstr>
      <vt:lpstr>PROVIDENT FUND (PF) BOOKS 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EDUCATION  NATIONAL SEMINAR/ WORKSHOP ON THE PREPARATION AND RECONCILIATION OF CY 2012  MID-YEAR FINANCIAL REPORTS</dc:title>
  <dc:creator>corazon</dc:creator>
  <cp:lastModifiedBy>corazon</cp:lastModifiedBy>
  <cp:revision>48</cp:revision>
  <dcterms:created xsi:type="dcterms:W3CDTF">2012-07-23T10:08:19Z</dcterms:created>
  <dcterms:modified xsi:type="dcterms:W3CDTF">2012-07-23T13:41:10Z</dcterms:modified>
</cp:coreProperties>
</file>